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sldIdLst>
    <p:sldId id="256" r:id="rId4"/>
    <p:sldId id="257" r:id="rId5"/>
    <p:sldId id="283" r:id="rId6"/>
    <p:sldId id="284" r:id="rId7"/>
    <p:sldId id="286" r:id="rId8"/>
    <p:sldId id="287" r:id="rId9"/>
    <p:sldId id="290" r:id="rId10"/>
    <p:sldId id="303" r:id="rId11"/>
    <p:sldId id="304" r:id="rId12"/>
    <p:sldId id="301" r:id="rId13"/>
    <p:sldId id="302" r:id="rId14"/>
    <p:sldId id="299" r:id="rId15"/>
    <p:sldId id="29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226" autoAdjust="0"/>
    <p:restoredTop sz="84710" autoAdjust="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27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432AC-991B-41BE-801C-57AEEF56FF89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C9637-E7D4-4923-B4E4-5F5EB888586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43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C9637-E7D4-4923-B4E4-5F5EB888586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D2E5-EADE-45F9-9A35-94E03C776839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A41C-3990-4E03-BCEF-DC831AE3AA80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3F19-326D-4779-8E6B-B4E5DC9A80DA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482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597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91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545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6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470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217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02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E6FD-7C25-4F76-BB0E-BD17DEF042DD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1881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76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0792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8757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6194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350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273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4300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807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61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5FB0-DA91-4D6D-930D-380F4D4C8A1B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7620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116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8672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01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E126-65FB-4F05-B294-0CCB71C4F129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B8B3-9B32-47C1-9F67-226F88902F91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5BDD-A8A1-44E3-99F2-EF894271A6EB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FA69-6299-4955-995A-EDFA7E77F850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20B6-7741-433D-96BB-2D257093CCA2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CC36-A24C-4C1F-A048-BDA15A419B77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2935D-46CA-430E-A479-5F0F030CCFF7}" type="datetime1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6348-F8D9-45F2-8DA0-2E5BF60CAD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78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22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119675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5904656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4000"/>
              </a:lnSpc>
            </a:pPr>
            <a:endParaRPr lang="ru-RU" sz="26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>
              <a:lnSpc>
                <a:spcPct val="124000"/>
              </a:lnSpc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Calibri"/>
              </a:rPr>
              <a:t>Тема: «Разработка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Calibri"/>
              </a:rPr>
              <a:t>программы стимулирования работников вахтовой формы организации труда по формированию здорового образа жизни (на примере «Строительного управления № 8105 при Спецстрое России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Calibri"/>
              </a:rPr>
              <a:t>»)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4689744"/>
              </p:ext>
            </p:extLst>
          </p:nvPr>
        </p:nvGraphicFramePr>
        <p:xfrm>
          <a:off x="251520" y="764707"/>
          <a:ext cx="8640960" cy="6134100"/>
        </p:xfrm>
        <a:graphic>
          <a:graphicData uri="http://schemas.openxmlformats.org/drawingml/2006/table">
            <a:tbl>
              <a:tblPr firstRow="1" firstCol="1" bandRow="1"/>
              <a:tblGrid>
                <a:gridCol w="629883"/>
                <a:gridCol w="5688545"/>
                <a:gridCol w="1322288"/>
                <a:gridCol w="1000244"/>
              </a:tblGrid>
              <a:tr h="488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Отметить V при наличии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баллов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Мероприятия по поддержанию здорового образа жизни работников: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мероприятия по борьбе с курением под акцией «Брось курить и победи!»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мероприятия по борьбе с алкоголизмом под акцией «Скажи алкоголю НЕТ!»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мероприятия по психоэмоциональной разгрузке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«дней здоровья»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Профилактические мероприятия, способствующие ведению здорового образа жизни работников: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вакцинаций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дополнительных комплексных медицинских осмотров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диспансеризация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8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профилактические мероприятия,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требующие финансовых вложений (указать):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8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профилактические мероприятия,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требующие финансовых вложений (указать):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8" marR="684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51520" y="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Программа стимулирования работников по формированию здорового образа жизни (на примере «Строительного управления № 8105 при Спецстрое России»)</a:t>
            </a:r>
          </a:p>
        </p:txBody>
      </p:sp>
    </p:spTree>
    <p:extLst>
      <p:ext uri="{BB962C8B-B14F-4D97-AF65-F5344CB8AC3E}">
        <p14:creationId xmlns:p14="http://schemas.microsoft.com/office/powerpoint/2010/main" xmlns="" val="35316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0924273"/>
              </p:ext>
            </p:extLst>
          </p:nvPr>
        </p:nvGraphicFramePr>
        <p:xfrm>
          <a:off x="179512" y="933188"/>
          <a:ext cx="8784975" cy="5944195"/>
        </p:xfrm>
        <a:graphic>
          <a:graphicData uri="http://schemas.openxmlformats.org/drawingml/2006/table">
            <a:tbl>
              <a:tblPr firstRow="1" firstCol="1" bandRow="1"/>
              <a:tblGrid>
                <a:gridCol w="749903"/>
                <a:gridCol w="5465023"/>
                <a:gridCol w="1300628"/>
                <a:gridCol w="1269421"/>
              </a:tblGrid>
              <a:tr h="622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Отметить V при наличии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баллов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6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Предоставление возможности регулярно заниматься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физической культурой: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5 - 6 дней в неделю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3 - 4 дня в неделю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1 - 2 дня в неделю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6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Виды занятий*, способствующих ведению здорового образа жизни, возможность заниматься которыми обеспечил работодатель: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фитнес, аэробика, гимнастика, йога и др.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тренажерный зал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командные спортивные игры (волейбол, баскетбол, футбол и т.д.)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бассейн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сезонные виды спорта (лыжи и др.)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наличия инструктора, тренера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виды занятий (указать):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8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776" y="116632"/>
            <a:ext cx="8640445" cy="617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/>
              </a:rPr>
              <a:t>Программа стимулирования работников по формированию здорового образа жизни (на примере «Строительного управления № 8105 при Спецстрое России»)</a:t>
            </a:r>
            <a:endParaRPr lang="ru-RU" sz="120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4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807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Эффективность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мероприятий по поддержанию ЗОЖ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285207"/>
              </p:ext>
            </p:extLst>
          </p:nvPr>
        </p:nvGraphicFramePr>
        <p:xfrm>
          <a:off x="539552" y="1196752"/>
          <a:ext cx="7920880" cy="51449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60440"/>
                <a:gridCol w="3960440"/>
              </a:tblGrid>
              <a:tr h="3844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Эффективность для работника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Эффективность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организации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33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Снижение риска приобретения хронических заболеваний;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Улучшение психоэмоционального состояния;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Отказ от вредных привычек;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Повышение удовлетворенности от работы;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Рост продолжительности жизни;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Удовлетворенность от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работы.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Снижение производственного травматизма и профессиональных заболеваний, несчастных случаев;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Уменьшение расходов на медицинское страхование, на компенсационные выплаты связанные с болезнью работника;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Повышение производительности и интенсивности труда;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Сокращение текучести кадров;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Уменьшение частоты невыхода на работу;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Должная репутация у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организации.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83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результате выпускной квалификационной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работы была разработана программа стимулирования работников вахтовой формы организации труда по формированию здорового образа жизни. 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ходе выполнения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были достигнуты цели и решены поставленные задачи:</a:t>
            </a:r>
          </a:p>
          <a:p>
            <a:pPr marL="0" lv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Изучены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виды, формы, сущность и методы стимулирования персонала.</a:t>
            </a:r>
          </a:p>
          <a:p>
            <a:pPr marL="0" lv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Проведено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исследование по состоянию здоровья и здорового образа жизни работников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Разработана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программа стимулирования работников по формированию здорового образа жизни в условиях вахтовой формы организации труда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Реализация мероприятий, предусмотренных программой, позволит:</a:t>
            </a:r>
          </a:p>
          <a:p>
            <a:pPr marL="0" lvl="0" indent="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повысить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медицинскую и экономическую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эффективность;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основы системы охраны и укрепления здоровья работников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организации;</a:t>
            </a:r>
          </a:p>
          <a:p>
            <a:pPr marL="0" lvl="0" indent="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рационально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использовать бюджетные средства на профилактику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болезней;</a:t>
            </a:r>
          </a:p>
          <a:p>
            <a:pPr marL="0" lvl="0" indent="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систему формирования, сохранения, восстановления и укрепления здоровья работников.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6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6632"/>
            <a:ext cx="8640960" cy="6741368"/>
          </a:xfrm>
        </p:spPr>
        <p:txBody>
          <a:bodyPr>
            <a:normAutofit fontScale="40000" lnSpcReduction="20000"/>
          </a:bodyPr>
          <a:lstStyle/>
          <a:p>
            <a:pPr algn="l"/>
            <a:endParaRPr lang="ru-RU" sz="5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исследования: </a:t>
            </a:r>
          </a:p>
          <a:p>
            <a:pPr indent="450000" algn="just">
              <a:lnSpc>
                <a:spcPct val="170000"/>
              </a:lnSpc>
              <a:spcBef>
                <a:spcPts val="0"/>
              </a:spcBef>
            </a:pP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программу стимулирования работников вахтовой формы организации труда по формированию здорового образа жизни. </a:t>
            </a:r>
            <a:endParaRPr lang="ru-RU" sz="7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</a:p>
          <a:p>
            <a:pPr lvl="0" indent="450000" algn="just">
              <a:lnSpc>
                <a:spcPct val="170000"/>
              </a:lnSpc>
              <a:spcBef>
                <a:spcPts val="0"/>
              </a:spcBef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1.Изучить </a:t>
            </a: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виды, формы, сущность и методы стимулирования персонала.</a:t>
            </a:r>
          </a:p>
          <a:p>
            <a:pPr indent="450000" algn="just">
              <a:lnSpc>
                <a:spcPct val="170000"/>
              </a:lnSpc>
              <a:spcBef>
                <a:spcPts val="0"/>
              </a:spcBef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2.Провести </a:t>
            </a: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 по состоянию здоровья и здорового образа жизни работников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450000" algn="just">
              <a:lnSpc>
                <a:spcPct val="170000"/>
              </a:lnSpc>
              <a:spcBef>
                <a:spcPts val="0"/>
              </a:spcBef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3.Разработать </a:t>
            </a: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программу стимулирования работников по формированию здорового образа жизни в условиях вахтовой формы организации труда.</a:t>
            </a:r>
          </a:p>
          <a:p>
            <a:pPr algn="l"/>
            <a:endParaRPr lang="ru-RU" sz="5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496944" cy="5472608"/>
          </a:xfrm>
        </p:spPr>
        <p:txBody>
          <a:bodyPr>
            <a:norm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Научная новизна работы: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000" algn="just">
              <a:lnSpc>
                <a:spcPct val="150000"/>
              </a:lnSpc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0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факторов, воздействующих на здоровье, производительность и качество труда работников.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0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стимулирования по формированию здорового образа жизни на основе социологических исследований.</a:t>
            </a:r>
          </a:p>
          <a:p>
            <a:pPr marL="342900" marR="190500" lvl="0" indent="-342900" algn="just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190500" lvl="0" indent="-342900" algn="just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endParaRPr lang="ru-RU" sz="6600" dirty="0">
              <a:ea typeface="Calibri"/>
              <a:cs typeface="Times New Roman"/>
            </a:endParaRPr>
          </a:p>
          <a:p>
            <a:pPr marL="285750" marR="285750" algn="just"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</a:pPr>
            <a:endParaRPr lang="ru-RU" sz="8000" dirty="0">
              <a:ea typeface="Calibri"/>
              <a:cs typeface="Times New Roman"/>
            </a:endParaRPr>
          </a:p>
          <a:p>
            <a:pPr marL="342900" lvl="0" indent="-342900" algn="l"/>
            <a:endParaRPr lang="ru-RU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397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36088"/>
            <a:ext cx="9144000" cy="553747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710140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16632"/>
            <a:ext cx="8928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Классификация факторов воздействующих на вахтовый метод труда </a:t>
            </a:r>
          </a:p>
        </p:txBody>
      </p:sp>
    </p:spTree>
    <p:extLst>
      <p:ext uri="{BB962C8B-B14F-4D97-AF65-F5344CB8AC3E}">
        <p14:creationId xmlns:p14="http://schemas.microsoft.com/office/powerpoint/2010/main" xmlns="" val="537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</a:rPr>
              <a:t>Анализ </a:t>
            </a:r>
            <a:r>
              <a:rPr lang="ru-RU" sz="2800" dirty="0">
                <a:latin typeface="Times New Roman"/>
              </a:rPr>
              <a:t>результатов исследования состояния здоровья и здорового образа жизни работников СУ № </a:t>
            </a:r>
            <a:r>
              <a:rPr lang="ru-RU" sz="2800" dirty="0" smtClean="0">
                <a:latin typeface="Times New Roman"/>
              </a:rPr>
              <a:t>8105</a:t>
            </a:r>
            <a:endParaRPr lang="ru-RU" sz="2800" b="1" i="1" dirty="0" smtClean="0">
              <a:latin typeface="Arial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хронических заболеваний 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2094" y="2564904"/>
            <a:ext cx="696620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19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79" y="1243959"/>
            <a:ext cx="8905875" cy="54864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1127327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</a:rPr>
              <a:t>Анализ </a:t>
            </a:r>
            <a:r>
              <a:rPr lang="ru-RU" sz="2800" dirty="0">
                <a:solidFill>
                  <a:prstClr val="black"/>
                </a:solidFill>
                <a:latin typeface="Times New Roman"/>
              </a:rPr>
              <a:t>результатов исследования состояния здоровья и здорового образа жизни работников СУ № 8105</a:t>
            </a:r>
            <a:endParaRPr lang="ru-RU" sz="2800" b="1" i="1" dirty="0">
              <a:solidFill>
                <a:prstClr val="black"/>
              </a:solidFill>
              <a:latin typeface="Arial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0217" y="1468661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самочувствия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35688" y="418435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Оценка настроения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904" y="2132856"/>
            <a:ext cx="6822192" cy="3864709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07504" y="116632"/>
            <a:ext cx="8928992" cy="1127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4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</a:rPr>
              <a:t>Анализ результатов исследования состояния здоровья и здорового образа жизни работников СУ № 8105</a:t>
            </a:r>
            <a:endParaRPr lang="ru-RU" sz="2800" b="1" i="1" dirty="0" smtClean="0">
              <a:solidFill>
                <a:prstClr val="black"/>
              </a:solidFill>
              <a:latin typeface="Arial"/>
            </a:endParaRP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339752" y="1556792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здорового образа жизни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4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3" y="1135795"/>
            <a:ext cx="7704857" cy="571899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504" y="116632"/>
            <a:ext cx="8928992" cy="1127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4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</a:rPr>
              <a:t>Анализ результатов исследования состояния здоровья и здорового образа жизни работников СУ № 8105</a:t>
            </a:r>
            <a:endParaRPr lang="ru-RU" sz="2800" b="1" i="1" dirty="0" smtClean="0">
              <a:solidFill>
                <a:prstClr val="black"/>
              </a:solidFill>
              <a:latin typeface="Arial"/>
            </a:endParaRP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1468661"/>
            <a:ext cx="529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по улучшению собственного здоровья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4184093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по посещаемости врача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3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14011"/>
            <a:ext cx="8880261" cy="5733629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6348-F8D9-45F2-8DA0-2E5BF60CAD4E}" type="slidenum"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504" y="116632"/>
            <a:ext cx="8928992" cy="1127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4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</a:rPr>
              <a:t>Анализ результатов исследования состояния здоровья и здорового образа жизни работников СУ № 8105</a:t>
            </a:r>
            <a:endParaRPr lang="ru-RU" sz="2800" b="1" i="1" dirty="0" smtClean="0">
              <a:solidFill>
                <a:prstClr val="black"/>
              </a:solidFill>
              <a:latin typeface="Arial"/>
            </a:endParaRP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1468661"/>
            <a:ext cx="5076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производительности труда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3501008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Оценка влияния плохого самочувствия на                                                                     производительность труда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3318</TotalTime>
  <Words>747</Words>
  <Application>Microsoft Office PowerPoint</Application>
  <PresentationFormat>Экран (4:3)</PresentationFormat>
  <Paragraphs>265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1_Тема Office</vt:lpstr>
      <vt:lpstr>2_Тема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по дисциплине «Экономика безопасности труда»</dc:title>
  <dc:creator>ДНС</dc:creator>
  <cp:lastModifiedBy>Toshiba</cp:lastModifiedBy>
  <cp:revision>232</cp:revision>
  <dcterms:created xsi:type="dcterms:W3CDTF">2014-04-22T16:12:24Z</dcterms:created>
  <dcterms:modified xsi:type="dcterms:W3CDTF">2018-02-05T11:22:05Z</dcterms:modified>
</cp:coreProperties>
</file>