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68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 autoAdjust="0"/>
    <p:restoredTop sz="80108" autoAdjust="0"/>
  </p:normalViewPr>
  <p:slideViewPr>
    <p:cSldViewPr>
      <p:cViewPr varScale="1">
        <p:scale>
          <a:sx n="73" d="100"/>
          <a:sy n="73" d="100"/>
        </p:scale>
        <p:origin x="-127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136F61C-C446-4811-90A0-790A50E53BB0}" type="datetimeFigureOut">
              <a:rPr lang="ru-RU"/>
              <a:pPr>
                <a:defRPr/>
              </a:pPr>
              <a:t>05.02.2018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3BE0DDB-7FB0-4654-AE56-DECA3E2A98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91B83-7DCB-4663-97B8-7553004BB45A}" type="datetimeFigureOut">
              <a:rPr lang="ru-RU"/>
              <a:pPr>
                <a:defRPr/>
              </a:pPr>
              <a:t>05.02.2018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7EA70-E527-4C72-8935-6938F93731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759C1-62EB-47CD-B37B-4EE6FD63F760}" type="datetimeFigureOut">
              <a:rPr lang="ru-RU"/>
              <a:pPr>
                <a:defRPr/>
              </a:pPr>
              <a:t>05.02.2018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4E418-53FA-4264-9432-D2EDE5CB52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C8EB9-7959-4D32-BFD9-D895137C9AEE}" type="datetimeFigureOut">
              <a:rPr lang="ru-RU"/>
              <a:pPr>
                <a:defRPr/>
              </a:pPr>
              <a:t>05.02.2018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24AE6-A77D-4039-AE01-9F35C1394F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D8CEF2-EFA2-43DF-BA43-267680C2575E}" type="datetimeFigureOut">
              <a:rPr lang="ru-RU"/>
              <a:pPr>
                <a:defRPr/>
              </a:pPr>
              <a:t>05.02.2018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86604B3-F135-4641-9E88-96D8E677FD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F68D7-8ADB-400D-A591-20C506455448}" type="datetimeFigureOut">
              <a:rPr lang="ru-RU"/>
              <a:pPr>
                <a:defRPr/>
              </a:pPr>
              <a:t>05.02.2018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F1C21-4DCF-4150-8DDB-7A273ADE66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B58E1-625F-4482-B385-8E7A751B40CF}" type="datetimeFigureOut">
              <a:rPr lang="ru-RU"/>
              <a:pPr>
                <a:defRPr/>
              </a:pPr>
              <a:t>05.02.2018</a:t>
            </a:fld>
            <a:endParaRPr lang="ru-RU"/>
          </a:p>
        </p:txBody>
      </p:sp>
      <p:sp>
        <p:nvSpPr>
          <p:cNvPr id="8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9C7DF-AC2B-4E25-AA02-C413A6FAB7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7A9E2-3B16-4A43-A03F-0ACC479179D7}" type="datetimeFigureOut">
              <a:rPr lang="ru-RU"/>
              <a:pPr>
                <a:defRPr/>
              </a:pPr>
              <a:t>05.02.2018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3B961-8113-4C93-B800-F44528DE4E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29CD483-7E3E-4122-954B-F467F503A7BB}" type="datetimeFigureOut">
              <a:rPr lang="ru-RU"/>
              <a:pPr>
                <a:defRPr/>
              </a:pPr>
              <a:t>05.02.2018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78F1F83-E848-42B2-8928-6715FDB220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558FE-82F7-4AD1-8916-FA8DDE16CD37}" type="datetimeFigureOut">
              <a:rPr lang="ru-RU"/>
              <a:pPr>
                <a:defRPr/>
              </a:pPr>
              <a:t>05.02.2018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837ED-773A-4B00-A110-39E81A0D1C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E180CC3-7244-45E7-A94A-4C6EA04F0037}" type="datetimeFigureOut">
              <a:rPr lang="ru-RU"/>
              <a:pPr>
                <a:defRPr/>
              </a:pPr>
              <a:t>05.02.2018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ED11E5-7EDB-4CA5-B1EA-5867033526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 bright="-100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747DC35-55DF-4D92-9F94-ADFA8FFE5887}" type="datetimeFigureOut">
              <a:rPr lang="ru-RU"/>
              <a:pPr>
                <a:defRPr/>
              </a:pPr>
              <a:t>05.02.2018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0F2E0EA-FB2A-4251-ABBB-4F76BFFEFE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37" r:id="rId2"/>
    <p:sldLayoutId id="2147483745" r:id="rId3"/>
    <p:sldLayoutId id="2147483738" r:id="rId4"/>
    <p:sldLayoutId id="2147483739" r:id="rId5"/>
    <p:sldLayoutId id="2147483740" r:id="rId6"/>
    <p:sldLayoutId id="2147483746" r:id="rId7"/>
    <p:sldLayoutId id="2147483741" r:id="rId8"/>
    <p:sldLayoutId id="2147483747" r:id="rId9"/>
    <p:sldLayoutId id="2147483742" r:id="rId10"/>
    <p:sldLayoutId id="214748374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450" y="692150"/>
            <a:ext cx="7499350" cy="387985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РОССИЙСКАЯ АКАДЕМИЯ НАРОДНОГО ХОЗЯЙСТВА И ГОСУДАРСТВЕННОЙ СЛУЖБЫ при ПРИЗЕДЕНТЕ РОССИЙСКОЙ ФЕДЕРАЦИИ 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СОСНОВОБОРСКИЙ ФИЛИАЛ</a:t>
            </a:r>
            <a:r>
              <a:rPr lang="ru-RU" sz="32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Дипломная работа на тему:</a:t>
            </a:r>
            <a:r>
              <a:rPr lang="ru-RU" sz="32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Анализ в системе управления формированием прибыли (</a:t>
            </a:r>
            <a:r>
              <a:rPr lang="ru-RU" sz="28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нa</a:t>
            </a:r>
            <a:r>
              <a:rPr lang="ru-RU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примере «ООО» </a:t>
            </a:r>
            <a:r>
              <a:rPr lang="ru-RU" sz="28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Автоцентр</a:t>
            </a:r>
            <a:r>
              <a:rPr lang="ru-RU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8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Би-Би</a:t>
            </a:r>
            <a:r>
              <a:rPr lang="ru-RU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»)</a:t>
            </a:r>
            <a:r>
              <a:rPr lang="ru-RU" sz="4000" dirty="0">
                <a:effectLst/>
              </a:rPr>
              <a:t/>
            </a:r>
            <a:br>
              <a:rPr lang="ru-RU" sz="4000" dirty="0">
                <a:effectLst/>
              </a:rPr>
            </a:b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450" y="4357688"/>
            <a:ext cx="7499350" cy="2106612"/>
          </a:xfrm>
        </p:spPr>
        <p:txBody>
          <a:bodyPr/>
          <a:lstStyle/>
          <a:p>
            <a:pPr marL="82550" indent="0" eaLnBrk="1" hangingPunct="1">
              <a:buFont typeface="Wingdings 2" pitchFamily="18" charset="2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be-BY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8888" y="2133600"/>
            <a:ext cx="7407275" cy="1471613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6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60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450" y="692150"/>
            <a:ext cx="7499350" cy="185896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b="1" i="1" dirty="0" smtClean="0">
                <a:effectLst/>
              </a:rPr>
              <a:t/>
            </a:r>
            <a:br>
              <a:rPr lang="ru-RU" b="1" i="1" dirty="0" smtClean="0">
                <a:effectLst/>
              </a:rPr>
            </a:br>
            <a:r>
              <a:rPr lang="ru-RU" sz="31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100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sz="31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работы </a:t>
            </a:r>
            <a:r>
              <a:rPr lang="ru-RU" sz="31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1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провести анализ формирования прибыли в «ООО» </a:t>
            </a:r>
            <a:r>
              <a:rPr lang="ru-RU" sz="31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Автоцентр</a:t>
            </a:r>
            <a:r>
              <a:rPr lang="ru-RU" sz="31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31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Би-Би</a:t>
            </a:r>
            <a:r>
              <a:rPr lang="ru-RU" sz="31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».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effectLst/>
              </a:rPr>
              <a:t/>
            </a:r>
            <a:br>
              <a:rPr lang="ru-RU" sz="4000" dirty="0">
                <a:effectLst/>
              </a:rPr>
            </a:b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450" y="3068638"/>
            <a:ext cx="7499350" cy="3395662"/>
          </a:xfrm>
        </p:spPr>
        <p:txBody>
          <a:bodyPr/>
          <a:lstStyle/>
          <a:p>
            <a:pPr marL="82550" indent="0" eaLnBrk="1" hangingPunct="1">
              <a:buFont typeface="Wingdings 2" pitchFamily="18" charset="2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Предмет исследования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финансовые результаты от основного вида деятельности, прибыль и рентабельность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«ООО»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Автоцентр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Би-Би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». </a:t>
            </a:r>
          </a:p>
          <a:p>
            <a:pPr marL="82550" indent="0" eaLnBrk="1" hangingPunct="1">
              <a:buFont typeface="Wingdings 2" pitchFamily="18" charset="2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be-BY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570037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3100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В соответствии с поставленной целью предусматривается решение следующих задач: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8195" name="Объект 2"/>
          <p:cNvSpPr>
            <a:spLocks noGrp="1"/>
          </p:cNvSpPr>
          <p:nvPr>
            <p:ph idx="1"/>
          </p:nvPr>
        </p:nvSpPr>
        <p:spPr>
          <a:xfrm>
            <a:off x="539750" y="1484313"/>
            <a:ext cx="8596313" cy="4800600"/>
          </a:xfrm>
        </p:spPr>
        <p:txBody>
          <a:bodyPr/>
          <a:lstStyle/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Дать понятие прибыли предприятия, выделить ее сущностные характеристики; </a:t>
            </a:r>
          </a:p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Показать высокую значимость и роль прибыли в системе финансового управления предприятия; </a:t>
            </a:r>
          </a:p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Выделить основные элементы системы управления формированием прибыли предприятия; </a:t>
            </a:r>
          </a:p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Изучить динамику показателей прибыли ООО Автоцентр «Би-Би».</a:t>
            </a:r>
          </a:p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Провести анализ показателей рентабельности ООО Автоцентр «Би-Би».</a:t>
            </a:r>
          </a:p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Показать проведенные мероприятия по формированию прибыли</a:t>
            </a:r>
          </a:p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Показать эффективность проведенных мероприятий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25" y="0"/>
            <a:ext cx="7934325" cy="142875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показатели финансовых результатов деятельности «ООО» </a:t>
            </a:r>
            <a:r>
              <a:rPr lang="ru-RU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Автоцентр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Би-Би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 за 2014-2016 г.</a:t>
            </a:r>
            <a:endParaRPr lang="ru-RU" sz="28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</p:nvPr>
        </p:nvGraphicFramePr>
        <p:xfrm>
          <a:off x="1071563" y="1571625"/>
          <a:ext cx="7929562" cy="3107691"/>
        </p:xfrm>
        <a:graphic>
          <a:graphicData uri="http://schemas.openxmlformats.org/drawingml/2006/table">
            <a:tbl>
              <a:tblPr/>
              <a:tblGrid>
                <a:gridCol w="2849562"/>
                <a:gridCol w="650875"/>
                <a:gridCol w="714375"/>
                <a:gridCol w="785813"/>
                <a:gridCol w="714375"/>
                <a:gridCol w="658812"/>
                <a:gridCol w="777875"/>
                <a:gridCol w="777875"/>
              </a:tblGrid>
              <a:tr h="3651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Отклонение, (+,-)</a:t>
                      </a: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Темп роста, (%)</a:t>
                      </a: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15/14</a:t>
                      </a: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16/15</a:t>
                      </a: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15/14</a:t>
                      </a: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16/15</a:t>
                      </a: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Выручка от реализации, руб.</a:t>
                      </a: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7510000</a:t>
                      </a: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9407000</a:t>
                      </a: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11243000</a:t>
                      </a: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1897000</a:t>
                      </a: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1836000</a:t>
                      </a: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125</a:t>
                      </a: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119</a:t>
                      </a: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Себестоимость реализованной продукции, руб.</a:t>
                      </a: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6445000</a:t>
                      </a: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8120431</a:t>
                      </a: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9663312</a:t>
                      </a: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1403331</a:t>
                      </a: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1916383</a:t>
                      </a: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126</a:t>
                      </a: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119</a:t>
                      </a: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Валовая прибыль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убыток, руб.</a:t>
                      </a: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1065000</a:t>
                      </a: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1286569</a:t>
                      </a: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1579688</a:t>
                      </a: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221569</a:t>
                      </a: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293119</a:t>
                      </a: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</a:t>
                      </a: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</a:t>
                      </a: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3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Прибыль/убыток от реализации, руб.</a:t>
                      </a: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645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174</a:t>
                      </a: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0490</a:t>
                      </a: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9831</a:t>
                      </a: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65286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89341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3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Чистая прибыль/убыток, руб.</a:t>
                      </a: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379886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439007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531274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59121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92267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354137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Анализ</a:t>
            </a: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прибыли от продаж</a:t>
            </a:r>
            <a:endParaRPr lang="ru-RU" sz="3200" dirty="0">
              <a:solidFill>
                <a:schemeClr val="accent6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116013" y="1989138"/>
          <a:ext cx="7670800" cy="4518027"/>
        </p:xfrm>
        <a:graphic>
          <a:graphicData uri="http://schemas.openxmlformats.org/drawingml/2006/table">
            <a:tbl>
              <a:tblPr/>
              <a:tblGrid>
                <a:gridCol w="2870200"/>
                <a:gridCol w="796925"/>
                <a:gridCol w="736600"/>
                <a:gridCol w="1006475"/>
                <a:gridCol w="1130300"/>
                <a:gridCol w="1130300"/>
              </a:tblGrid>
              <a:tr h="1293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 год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 год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Темп прироста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14-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15/15-16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,%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Отклонение, руб. 1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5/16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Выручка от продажи товаров, продукции, работ, услуг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510 000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407 000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243 000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1,25 /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836 000</a:t>
                      </a: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4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Себестоимость проданных товаров, продукции, работ, услуг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445 000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8 120 431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9 663 312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1,26 / 1,19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1 916 383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Валовая прибыль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065 000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1 286 569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1 579 688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1,20 / 1,22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293 119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Коммерческие расходы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501 233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621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419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901 337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1,23 / 1,45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279 918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Управленческие расходы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300 879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398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954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522 1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1,32 / 1,30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123 243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Прибыль (убыток) до налогообложения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1 101 136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1 213 877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1 377 499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1,10 /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+ 163 622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Динамика рентабельности «ООО» </a:t>
            </a:r>
            <a:r>
              <a:rPr lang="ru-RU" sz="2800" dirty="0" err="1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Автоцентр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800" dirty="0" err="1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Би-Би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b="1" dirty="0">
              <a:solidFill>
                <a:schemeClr val="accent6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143000" y="1428750"/>
          <a:ext cx="7786688" cy="4995866"/>
        </p:xfrm>
        <a:graphic>
          <a:graphicData uri="http://schemas.openxmlformats.org/drawingml/2006/table">
            <a:tbl>
              <a:tblPr/>
              <a:tblGrid>
                <a:gridCol w="1957388"/>
                <a:gridCol w="1870075"/>
                <a:gridCol w="1979612"/>
                <a:gridCol w="1979613"/>
              </a:tblGrid>
              <a:tr h="487363">
                <a:tc>
                  <a:txBody>
                    <a:bodyPr/>
                    <a:lstStyle/>
                    <a:p>
                      <a:pPr marL="0" marR="0" lvl="0" indent="2365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 рентабельности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Прошлый год (%)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365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Отчетный год (%)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365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Отклонение (%)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2365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Продаж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430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365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3,96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430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365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6,31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430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365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2,35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4305">
                        <a:alpha val="20000"/>
                      </a:srgbClr>
                    </a:solidFill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2365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Активов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365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3,72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365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4,61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365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0,89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2365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Совокупных ресурсов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430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365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3,29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430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365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4,16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430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365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0,87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4305">
                        <a:alpha val="20000"/>
                      </a:srgbClr>
                    </a:solidFill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2365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Долгосрочных активов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365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6,21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365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7,05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365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0,84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2365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Оборотных активов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430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365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9,28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430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365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13,26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430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365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3,98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4305">
                        <a:alpha val="20000"/>
                      </a:srgbClr>
                    </a:solidFill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2365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Средств на оплату труда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365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28,07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365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43,16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365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15,09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2365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Текущих затрат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365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8,01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365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14,77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365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6,76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2365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Вложенного капитала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365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2,81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365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3,09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365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0,28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2365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Чистых активов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365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10,28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365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13,72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365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3,44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 bwMode="auto">
          <a:xfrm>
            <a:off x="1435100" y="857250"/>
            <a:ext cx="7499350" cy="142875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marL="342900" indent="-342900" algn="ctr" eaLnBrk="1" hangingPunct="1">
              <a:defRPr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СОВЕРШЕНСТВОВАНИЕ УПРАВЛЕНИЯ</a:t>
            </a:r>
            <a:br>
              <a:rPr lang="ru-RU" sz="2400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ПРИБЫЛЬЮ В УСЛОВИЯХ РЫНОЧНОЙ </a:t>
            </a:r>
            <a:br>
              <a:rPr lang="ru-RU" sz="2400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ЭКОНОМИКИ</a:t>
            </a:r>
            <a:r>
              <a:rPr lang="ru-RU" sz="4000" dirty="0" smtClean="0">
                <a:effectLst/>
              </a:rPr>
              <a:t/>
            </a:r>
            <a:br>
              <a:rPr lang="ru-RU" sz="4000" dirty="0" smtClean="0">
                <a:effectLst/>
              </a:rPr>
            </a:br>
            <a:endParaRPr lang="ru-RU" sz="8000" b="1" dirty="0" smtClean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1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endParaRPr lang="ru-RU" smtClean="0"/>
          </a:p>
          <a:p>
            <a:pPr algn="ctr">
              <a:buFont typeface="Wingdings 2" pitchFamily="18" charset="2"/>
              <a:buNone/>
            </a:pPr>
            <a:endParaRPr lang="ru-RU" smtClean="0"/>
          </a:p>
          <a:p>
            <a:pPr>
              <a:buFont typeface="Wingdings 2" pitchFamily="18" charset="2"/>
              <a:buNone/>
            </a:pPr>
            <a:r>
              <a:rPr lang="ru-RU" smtClean="0"/>
              <a:t>В данной работе, будут рассматриваться 2 мероприятия по совершенствованию управления прибылью:</a:t>
            </a:r>
          </a:p>
          <a:p>
            <a:pPr algn="just">
              <a:buFontTx/>
              <a:buChar char="-"/>
            </a:pPr>
            <a:r>
              <a:rPr lang="ru-RU" smtClean="0"/>
              <a:t>реклама собственной  продукции</a:t>
            </a:r>
          </a:p>
          <a:p>
            <a:pPr algn="just">
              <a:buFontTx/>
              <a:buChar char="-"/>
            </a:pPr>
            <a:r>
              <a:rPr lang="ru-RU" smtClean="0"/>
              <a:t>рейтинг поставщиков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7145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100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Эффективность предложенных мероприятий</a:t>
            </a:r>
            <a:endParaRPr lang="ru-RU" sz="3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31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  <a:p>
            <a:endParaRPr lang="ru-RU" smtClean="0"/>
          </a:p>
          <a:p>
            <a:pPr>
              <a:buFont typeface="Wingdings 2" pitchFamily="18" charset="2"/>
              <a:buNone/>
            </a:pPr>
            <a:r>
              <a:rPr lang="ru-RU" smtClean="0"/>
              <a:t>1.Сравнение поставщиков по смете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2.Анализ показателей расходов рекламы на транспорте</a:t>
            </a:r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578100" y="620713"/>
            <a:ext cx="6400800" cy="5400675"/>
          </a:xfrm>
        </p:spPr>
        <p:txBody>
          <a:bodyPr>
            <a:noAutofit/>
          </a:bodyPr>
          <a:lstStyle/>
          <a:p>
            <a:pPr eaLnBrk="1" hangingPunct="1">
              <a:lnSpc>
                <a:spcPct val="100000"/>
              </a:lnSpc>
              <a:defRPr/>
            </a:pPr>
            <a:r>
              <a:rPr lang="ru-RU" sz="2800" b="0" cap="none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В «ООО» </a:t>
            </a:r>
            <a:r>
              <a:rPr lang="ru-RU" sz="2800" b="0" cap="none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Автоцентр</a:t>
            </a:r>
            <a:r>
              <a:rPr lang="ru-RU" sz="2800" b="0" cap="none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800" b="0" cap="none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Би-Би</a:t>
            </a:r>
            <a:r>
              <a:rPr lang="ru-RU" sz="2800" b="0" cap="none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» важными направлениями изыскания дополнительных источников прибыли и повышения результатов экономической деятельности являются: рост прибыли отчетного периода, увеличение объема выручки, снижение себестоимости, повышение прибыли от реализации продукции, уменьшение внереализационных и операционных расходов. </a:t>
            </a:r>
            <a:r>
              <a:rPr lang="ru-RU" sz="2000" b="0" cap="none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cap="none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000" b="0" cap="none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587</TotalTime>
  <Words>473</Words>
  <Application>Microsoft Office PowerPoint</Application>
  <PresentationFormat>Экран (4:3)</PresentationFormat>
  <Paragraphs>163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Corbel</vt:lpstr>
      <vt:lpstr>Wingdings 2</vt:lpstr>
      <vt:lpstr>Verdana</vt:lpstr>
      <vt:lpstr>Calibri</vt:lpstr>
      <vt:lpstr>Gill Sans MT</vt:lpstr>
      <vt:lpstr>Times New Roman</vt:lpstr>
      <vt:lpstr>Солнцестояние</vt:lpstr>
      <vt:lpstr>РОССИЙСКАЯ АКАДЕМИЯ НАРОДНОГО ХОЗЯЙСТВА И ГОСУДАРСТВЕННОЙ СЛУЖБЫ при ПРИЗЕДЕНТЕ РОССИЙСКОЙ ФЕДЕРАЦИИ  СОСНОВОБОРСКИЙ ФИЛИАЛ  Дипломная работа на тему:  Анализ в системе управления формированием прибыли (нa примере «ООО» Автоцентр «Би-Би») </vt:lpstr>
      <vt:lpstr>    Цель работы – провести анализ формирования прибыли в «ООО» Автоцентр «Би-Би».  </vt:lpstr>
      <vt:lpstr>В соответствии с поставленной целью предусматривается решение следующих задач:  </vt:lpstr>
      <vt:lpstr>Основные показатели финансовых результатов деятельности «ООО» Автоцентр «Би-Би» за 2014-2016 г.</vt:lpstr>
      <vt:lpstr>Анализ прибыли от продаж</vt:lpstr>
      <vt:lpstr>Динамика рентабельности «ООО» Автоцентр «Би-Би»</vt:lpstr>
      <vt:lpstr>СОВЕРШЕНСТВОВАНИЕ УПРАВЛЕНИЯ ПРИБЫЛЬЮ В УСЛОВИЯХ РЫНОЧНОЙ  ЭКОНОМИКИ </vt:lpstr>
      <vt:lpstr>Эффективность предложенных мероприятий</vt:lpstr>
      <vt:lpstr>     В «ООО» Автоцентр «Би-Би» важными направлениями изыскания дополнительных источников прибыли и повышения результатов экономической деятельности являются: рост прибыли отчетного периода, увеличение объема выручки, снижение себестоимости, повышение прибыли от реализации продукции, уменьшение внереализационных и операционных расходов. 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дипломной работы    на тему «Учёт и анализ финансовых результатов (на  материалах ОАО «Бобруйскагромаш», г. Бобруйск)»</dc:title>
  <dc:creator>Шпионка</dc:creator>
  <cp:lastModifiedBy>Toshiba</cp:lastModifiedBy>
  <cp:revision>63</cp:revision>
  <dcterms:created xsi:type="dcterms:W3CDTF">2011-06-10T12:29:47Z</dcterms:created>
  <dcterms:modified xsi:type="dcterms:W3CDTF">2018-02-05T11:21:22Z</dcterms:modified>
</cp:coreProperties>
</file>