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95EBC-5922-46A4-8122-48407C11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A1718C-EF66-4193-9BC6-96101EA2790B}">
      <dgm:prSet phldrT="[Текст]"/>
      <dgm:spPr/>
      <dgm:t>
        <a:bodyPr/>
        <a:lstStyle/>
        <a:p>
          <a:r>
            <a:rPr lang="ru-RU" dirty="0" smtClean="0"/>
            <a:t>ЛИМИТИРОВАННЫЙ</a:t>
          </a:r>
          <a:endParaRPr lang="ru-RU" dirty="0"/>
        </a:p>
      </dgm:t>
    </dgm:pt>
    <dgm:pt modelId="{79CE576B-C526-4F4D-8E7C-AB936C51AA46}" type="parTrans" cxnId="{2FD98EB4-2B0A-4232-B813-19702A3AFF81}">
      <dgm:prSet/>
      <dgm:spPr/>
      <dgm:t>
        <a:bodyPr/>
        <a:lstStyle/>
        <a:p>
          <a:endParaRPr lang="ru-RU"/>
        </a:p>
      </dgm:t>
    </dgm:pt>
    <dgm:pt modelId="{3495D1B0-28C8-41CC-8806-9B6BAC52B0A8}" type="sibTrans" cxnId="{2FD98EB4-2B0A-4232-B813-19702A3AFF81}">
      <dgm:prSet/>
      <dgm:spPr/>
      <dgm:t>
        <a:bodyPr/>
        <a:lstStyle/>
        <a:p>
          <a:endParaRPr lang="ru-RU"/>
        </a:p>
      </dgm:t>
    </dgm:pt>
    <dgm:pt modelId="{AA23920B-C4AD-4D5D-8124-9C371FF8D294}">
      <dgm:prSet phldrT="[Текст]"/>
      <dgm:spPr/>
      <dgm:t>
        <a:bodyPr/>
        <a:lstStyle/>
        <a:p>
          <a:r>
            <a:rPr lang="ru-RU" dirty="0" smtClean="0"/>
            <a:t>продукт, объем или количество выпуска которого строго квотируется. К лимитированным банковским продуктам относятся акции, облигации, кредитные соглашения и др. Данный продукт выпускается в расчете на конкретного покупателя.</a:t>
          </a:r>
          <a:endParaRPr lang="ru-RU" dirty="0"/>
        </a:p>
      </dgm:t>
    </dgm:pt>
    <dgm:pt modelId="{F9906B83-A79D-4BF8-A570-3C033B5A0A2E}" type="parTrans" cxnId="{43EB9D49-6CDE-4D92-9A91-F522185E4BD2}">
      <dgm:prSet/>
      <dgm:spPr/>
      <dgm:t>
        <a:bodyPr/>
        <a:lstStyle/>
        <a:p>
          <a:endParaRPr lang="ru-RU"/>
        </a:p>
      </dgm:t>
    </dgm:pt>
    <dgm:pt modelId="{32FDE8D3-A7DC-453C-8216-6951A783907C}" type="sibTrans" cxnId="{43EB9D49-6CDE-4D92-9A91-F522185E4BD2}">
      <dgm:prSet/>
      <dgm:spPr/>
      <dgm:t>
        <a:bodyPr/>
        <a:lstStyle/>
        <a:p>
          <a:endParaRPr lang="ru-RU"/>
        </a:p>
      </dgm:t>
    </dgm:pt>
    <dgm:pt modelId="{E68B3A65-DDAD-4B64-B6C3-3C890E4B71D6}">
      <dgm:prSet phldrT="[Текст]"/>
      <dgm:spPr/>
      <dgm:t>
        <a:bodyPr/>
        <a:lstStyle/>
        <a:p>
          <a:r>
            <a:rPr lang="ru-RU" dirty="0" smtClean="0"/>
            <a:t>НЕЛИМИТИРОВАННЫЙ</a:t>
          </a:r>
          <a:endParaRPr lang="ru-RU" dirty="0"/>
        </a:p>
      </dgm:t>
    </dgm:pt>
    <dgm:pt modelId="{8FDB7074-5CEC-4BC4-A0B1-CBADA1C632AB}" type="parTrans" cxnId="{0D2A2C24-B612-46BB-94F4-0063F1887D50}">
      <dgm:prSet/>
      <dgm:spPr/>
      <dgm:t>
        <a:bodyPr/>
        <a:lstStyle/>
        <a:p>
          <a:endParaRPr lang="ru-RU"/>
        </a:p>
      </dgm:t>
    </dgm:pt>
    <dgm:pt modelId="{337F4F02-4F87-4550-8623-D883537A743D}" type="sibTrans" cxnId="{0D2A2C24-B612-46BB-94F4-0063F1887D50}">
      <dgm:prSet/>
      <dgm:spPr/>
      <dgm:t>
        <a:bodyPr/>
        <a:lstStyle/>
        <a:p>
          <a:endParaRPr lang="ru-RU"/>
        </a:p>
      </dgm:t>
    </dgm:pt>
    <dgm:pt modelId="{8152E3C2-445E-47F5-843A-7E11E9853ABE}">
      <dgm:prSet phldrT="[Текст]"/>
      <dgm:spPr/>
      <dgm:t>
        <a:bodyPr/>
        <a:lstStyle/>
        <a:p>
          <a:r>
            <a:rPr lang="ru-RU" dirty="0" smtClean="0"/>
            <a:t>продукт, объем (количество) выпуска которого не ограничен никакими квотами. Этот продукт выпускается в расчете на возможного потенциального покупателя, поэтому объем его выпуска не ограничивается никакими нормами, кроме фактора покупательского спроса.</a:t>
          </a:r>
          <a:endParaRPr lang="ru-RU" dirty="0"/>
        </a:p>
      </dgm:t>
    </dgm:pt>
    <dgm:pt modelId="{F21AAA61-C2EA-4D6C-B63E-71E3ACC15EFC}" type="parTrans" cxnId="{D01FD99A-F9DD-4D19-BB06-FDB0E4B65390}">
      <dgm:prSet/>
      <dgm:spPr/>
      <dgm:t>
        <a:bodyPr/>
        <a:lstStyle/>
        <a:p>
          <a:endParaRPr lang="ru-RU"/>
        </a:p>
      </dgm:t>
    </dgm:pt>
    <dgm:pt modelId="{70F59ADA-BE03-4840-87A9-0666E6FCA29C}" type="sibTrans" cxnId="{D01FD99A-F9DD-4D19-BB06-FDB0E4B65390}">
      <dgm:prSet/>
      <dgm:spPr/>
      <dgm:t>
        <a:bodyPr/>
        <a:lstStyle/>
        <a:p>
          <a:endParaRPr lang="ru-RU"/>
        </a:p>
      </dgm:t>
    </dgm:pt>
    <dgm:pt modelId="{2C721A02-584D-4765-A4CF-702CE5E51377}" type="pres">
      <dgm:prSet presAssocID="{7D195EBC-5922-46A4-8122-48407C1169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B6A99-5AC3-4B4A-BC7E-5A198B7A345F}" type="pres">
      <dgm:prSet presAssocID="{92A1718C-EF66-4193-9BC6-96101EA279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14347-516A-4F74-81CA-5E28572FEE82}" type="pres">
      <dgm:prSet presAssocID="{92A1718C-EF66-4193-9BC6-96101EA2790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F3E65-958D-4445-B578-83FD9FC3F506}" type="pres">
      <dgm:prSet presAssocID="{E68B3A65-DDAD-4B64-B6C3-3C890E4B71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EB0D0-A78B-4095-95C9-1B15C09AA343}" type="pres">
      <dgm:prSet presAssocID="{E68B3A65-DDAD-4B64-B6C3-3C890E4B71D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1FD99A-F9DD-4D19-BB06-FDB0E4B65390}" srcId="{E68B3A65-DDAD-4B64-B6C3-3C890E4B71D6}" destId="{8152E3C2-445E-47F5-843A-7E11E9853ABE}" srcOrd="0" destOrd="0" parTransId="{F21AAA61-C2EA-4D6C-B63E-71E3ACC15EFC}" sibTransId="{70F59ADA-BE03-4840-87A9-0666E6FCA29C}"/>
    <dgm:cxn modelId="{8A0EFA38-46FA-4F30-A6B2-33C771EB434E}" type="presOf" srcId="{7D195EBC-5922-46A4-8122-48407C11690B}" destId="{2C721A02-584D-4765-A4CF-702CE5E51377}" srcOrd="0" destOrd="0" presId="urn:microsoft.com/office/officeart/2005/8/layout/vList2"/>
    <dgm:cxn modelId="{0CE55729-BFE1-4324-81A2-42541FCE98CB}" type="presOf" srcId="{92A1718C-EF66-4193-9BC6-96101EA2790B}" destId="{DC1B6A99-5AC3-4B4A-BC7E-5A198B7A345F}" srcOrd="0" destOrd="0" presId="urn:microsoft.com/office/officeart/2005/8/layout/vList2"/>
    <dgm:cxn modelId="{2FD98EB4-2B0A-4232-B813-19702A3AFF81}" srcId="{7D195EBC-5922-46A4-8122-48407C11690B}" destId="{92A1718C-EF66-4193-9BC6-96101EA2790B}" srcOrd="0" destOrd="0" parTransId="{79CE576B-C526-4F4D-8E7C-AB936C51AA46}" sibTransId="{3495D1B0-28C8-41CC-8806-9B6BAC52B0A8}"/>
    <dgm:cxn modelId="{43EB9D49-6CDE-4D92-9A91-F522185E4BD2}" srcId="{92A1718C-EF66-4193-9BC6-96101EA2790B}" destId="{AA23920B-C4AD-4D5D-8124-9C371FF8D294}" srcOrd="0" destOrd="0" parTransId="{F9906B83-A79D-4BF8-A570-3C033B5A0A2E}" sibTransId="{32FDE8D3-A7DC-453C-8216-6951A783907C}"/>
    <dgm:cxn modelId="{597D6F99-E089-476D-945E-2F0D5A520947}" type="presOf" srcId="{AA23920B-C4AD-4D5D-8124-9C371FF8D294}" destId="{33C14347-516A-4F74-81CA-5E28572FEE82}" srcOrd="0" destOrd="0" presId="urn:microsoft.com/office/officeart/2005/8/layout/vList2"/>
    <dgm:cxn modelId="{8921D400-9B1D-4A11-BCF4-12F24CDB0E07}" type="presOf" srcId="{8152E3C2-445E-47F5-843A-7E11E9853ABE}" destId="{DE1EB0D0-A78B-4095-95C9-1B15C09AA343}" srcOrd="0" destOrd="0" presId="urn:microsoft.com/office/officeart/2005/8/layout/vList2"/>
    <dgm:cxn modelId="{0D2A2C24-B612-46BB-94F4-0063F1887D50}" srcId="{7D195EBC-5922-46A4-8122-48407C11690B}" destId="{E68B3A65-DDAD-4B64-B6C3-3C890E4B71D6}" srcOrd="1" destOrd="0" parTransId="{8FDB7074-5CEC-4BC4-A0B1-CBADA1C632AB}" sibTransId="{337F4F02-4F87-4550-8623-D883537A743D}"/>
    <dgm:cxn modelId="{75CF07E6-99FF-4F1C-97BB-8C87BE609220}" type="presOf" srcId="{E68B3A65-DDAD-4B64-B6C3-3C890E4B71D6}" destId="{FA5F3E65-958D-4445-B578-83FD9FC3F506}" srcOrd="0" destOrd="0" presId="urn:microsoft.com/office/officeart/2005/8/layout/vList2"/>
    <dgm:cxn modelId="{D4C09A36-0AFA-4B18-B658-B77AD25CD450}" type="presParOf" srcId="{2C721A02-584D-4765-A4CF-702CE5E51377}" destId="{DC1B6A99-5AC3-4B4A-BC7E-5A198B7A345F}" srcOrd="0" destOrd="0" presId="urn:microsoft.com/office/officeart/2005/8/layout/vList2"/>
    <dgm:cxn modelId="{E8363045-A7D7-4546-9FC7-40E1E360B214}" type="presParOf" srcId="{2C721A02-584D-4765-A4CF-702CE5E51377}" destId="{33C14347-516A-4F74-81CA-5E28572FEE82}" srcOrd="1" destOrd="0" presId="urn:microsoft.com/office/officeart/2005/8/layout/vList2"/>
    <dgm:cxn modelId="{F3BCDCC5-4539-4580-B607-DE17690331FB}" type="presParOf" srcId="{2C721A02-584D-4765-A4CF-702CE5E51377}" destId="{FA5F3E65-958D-4445-B578-83FD9FC3F506}" srcOrd="2" destOrd="0" presId="urn:microsoft.com/office/officeart/2005/8/layout/vList2"/>
    <dgm:cxn modelId="{355C6128-095A-4C1C-927F-7F419B659112}" type="presParOf" srcId="{2C721A02-584D-4765-A4CF-702CE5E51377}" destId="{DE1EB0D0-A78B-4095-95C9-1B15C09AA34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B6A99-5AC3-4B4A-BC7E-5A198B7A345F}">
      <dsp:nvSpPr>
        <dsp:cNvPr id="0" name=""/>
        <dsp:cNvSpPr/>
      </dsp:nvSpPr>
      <dsp:spPr>
        <a:xfrm>
          <a:off x="0" y="55077"/>
          <a:ext cx="677703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ЛИМИТИРОВАННЫЙ</a:t>
          </a:r>
          <a:endParaRPr lang="ru-RU" sz="2100" kern="1200" dirty="0"/>
        </a:p>
      </dsp:txBody>
      <dsp:txXfrm>
        <a:off x="24588" y="79665"/>
        <a:ext cx="6727861" cy="454509"/>
      </dsp:txXfrm>
    </dsp:sp>
    <dsp:sp modelId="{33C14347-516A-4F74-81CA-5E28572FEE82}">
      <dsp:nvSpPr>
        <dsp:cNvPr id="0" name=""/>
        <dsp:cNvSpPr/>
      </dsp:nvSpPr>
      <dsp:spPr>
        <a:xfrm>
          <a:off x="0" y="558762"/>
          <a:ext cx="6777037" cy="1195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продукт, объем или количество выпуска которого строго квотируется. К лимитированным банковским продуктам относятся акции, облигации, кредитные соглашения и др. Данный продукт выпускается в расчете на конкретного покупателя.</a:t>
          </a:r>
          <a:endParaRPr lang="ru-RU" sz="1600" kern="1200" dirty="0"/>
        </a:p>
      </dsp:txBody>
      <dsp:txXfrm>
        <a:off x="0" y="558762"/>
        <a:ext cx="6777037" cy="1195425"/>
      </dsp:txXfrm>
    </dsp:sp>
    <dsp:sp modelId="{FA5F3E65-958D-4445-B578-83FD9FC3F506}">
      <dsp:nvSpPr>
        <dsp:cNvPr id="0" name=""/>
        <dsp:cNvSpPr/>
      </dsp:nvSpPr>
      <dsp:spPr>
        <a:xfrm>
          <a:off x="0" y="1754187"/>
          <a:ext cx="677703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НЕЛИМИТИРОВАННЫЙ</a:t>
          </a:r>
          <a:endParaRPr lang="ru-RU" sz="2100" kern="1200" dirty="0"/>
        </a:p>
      </dsp:txBody>
      <dsp:txXfrm>
        <a:off x="24588" y="1778775"/>
        <a:ext cx="6727861" cy="454509"/>
      </dsp:txXfrm>
    </dsp:sp>
    <dsp:sp modelId="{DE1EB0D0-A78B-4095-95C9-1B15C09AA343}">
      <dsp:nvSpPr>
        <dsp:cNvPr id="0" name=""/>
        <dsp:cNvSpPr/>
      </dsp:nvSpPr>
      <dsp:spPr>
        <a:xfrm>
          <a:off x="0" y="2257872"/>
          <a:ext cx="6777037" cy="1195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1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продукт, объем (количество) выпуска которого не ограничен никакими квотами. Этот продукт выпускается в расчете на возможного потенциального покупателя, поэтому объем его выпуска не ограничивается никакими нормами, кроме фактора покупательского спроса.</a:t>
          </a:r>
          <a:endParaRPr lang="ru-RU" sz="1600" kern="1200" dirty="0"/>
        </a:p>
      </dsp:txBody>
      <dsp:txXfrm>
        <a:off x="0" y="2257872"/>
        <a:ext cx="6777037" cy="1195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Банковский маркетинг и инновации на денежно-финансовом рынке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77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∑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PV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= 22 652 183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∑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IC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= 16 000 000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 err="1">
                <a:latin typeface="Times New Roman"/>
                <a:ea typeface="Times New Roman"/>
                <a:cs typeface="Times New Roman"/>
              </a:rPr>
              <a:t>NPV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= 6 652 183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Положительное значение </a:t>
            </a:r>
            <a:r>
              <a:rPr lang="en-US" sz="1600" dirty="0" err="1">
                <a:latin typeface="Times New Roman"/>
                <a:ea typeface="Times New Roman"/>
                <a:cs typeface="Times New Roman"/>
              </a:rPr>
              <a:t>NPV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свидетельствует о целесообразности принятия решения о финансировании и реализации проекта.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Срок окупаемости - это период, в течение которого сумма полученных доходов окажется равной величине произведенных инвестиций.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Срок окупаемости данного проекта = 2,5 года.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20 000 000 - 19 382 772(2 года)=617 228.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617228 / 1 133 672 = 0,54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1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731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Сбербанку необходимо выстроить определение и цели на продвижение подобной технологии в массовое пользование, а именно:</a:t>
            </a:r>
          </a:p>
          <a:p>
            <a:pPr lvl="0"/>
            <a:r>
              <a:rPr lang="ru-RU" dirty="0"/>
              <a:t>определение технологии единого изготовления терминалов для бесконтактных платежей вне зависимости от региона72;</a:t>
            </a:r>
          </a:p>
          <a:p>
            <a:pPr lvl="0"/>
            <a:r>
              <a:rPr lang="ru-RU" dirty="0"/>
              <a:t>определение технологии разработки банковских карт для осуществления пользования NFC без существенных издержек73;</a:t>
            </a:r>
          </a:p>
          <a:p>
            <a:pPr lvl="0"/>
            <a:r>
              <a:rPr lang="ru-RU" dirty="0"/>
              <a:t>улучшение обслуживания приложений онлайн-банкинга, затрагивающих пользование технологии NFC;</a:t>
            </a:r>
          </a:p>
          <a:p>
            <a:pPr lvl="0"/>
            <a:r>
              <a:rPr lang="ru-RU" dirty="0"/>
              <a:t>увеличение площади сегментирования данного вида технологии для её использования в отдаленных регионах;</a:t>
            </a:r>
          </a:p>
          <a:p>
            <a:pPr lvl="0"/>
            <a:r>
              <a:rPr lang="ru-RU" dirty="0"/>
              <a:t>сокращение издержек по выпуску карт бесконтактных платежей;</a:t>
            </a:r>
          </a:p>
          <a:p>
            <a:pPr lvl="0"/>
            <a:r>
              <a:rPr lang="ru-RU" dirty="0"/>
              <a:t>создание новых видов использования бесконтактных платежей в банковской деятельности;</a:t>
            </a:r>
          </a:p>
          <a:p>
            <a:pPr lvl="0"/>
            <a:r>
              <a:rPr lang="ru-RU" dirty="0"/>
              <a:t>усмотрение всех относительных рисков мошенничества по части бесконтактных платежей;</a:t>
            </a:r>
          </a:p>
          <a:p>
            <a:pPr lvl="0"/>
            <a:r>
              <a:rPr lang="ru-RU" dirty="0" err="1"/>
              <a:t>клиентоориентированность</a:t>
            </a:r>
            <a:r>
              <a:rPr lang="ru-RU" dirty="0"/>
              <a:t> дизайна карты и метода её использования;</a:t>
            </a:r>
          </a:p>
          <a:p>
            <a:pPr lvl="0"/>
            <a:r>
              <a:rPr lang="ru-RU" dirty="0"/>
              <a:t>улучшение коммуникаций с пользователями банковской карты бесконтактного платежа;</a:t>
            </a:r>
          </a:p>
          <a:p>
            <a:r>
              <a:rPr lang="ru-RU" dirty="0"/>
              <a:t>Данные цели, выделенные выше, можно реализовать на мероприятии по привлечению клиентов к бесконтактным платежам. Сбербанк, как ведущий банк России по всем показателям, имеет общедоступную сеть терминалов и точек обслуживания физических лиц, и из этого расчёта может быть устроена акция по внедрению бесконтактных банковских платежей.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04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7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Актуальность </a:t>
            </a:r>
            <a:r>
              <a:rPr lang="ru-RU" dirty="0"/>
              <a:t>данной </a:t>
            </a:r>
            <a:r>
              <a:rPr lang="ru-RU" dirty="0" smtClean="0"/>
              <a:t>работы </a:t>
            </a:r>
            <a:r>
              <a:rPr lang="ru-RU" dirty="0"/>
              <a:t>заключается в том, что инновационные продукты в сфере банковского маркетинга имеют большую роль для улучшения качества банковского обслуживания, так как влияют на конкурентоспособность коммерческих банков и предлагаемые ими услуги, а также ускоряют переход медленного документооборота к системам ДБО. Применение каких-либо конкретных инновационных продуктов обеспечивает малую </a:t>
            </a:r>
            <a:r>
              <a:rPr lang="ru-RU" dirty="0" err="1"/>
              <a:t>энергозатратность</a:t>
            </a:r>
            <a:r>
              <a:rPr lang="ru-RU" dirty="0"/>
              <a:t> при отчётности банковской деятельности и быстрое выполнение любого количества работ.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Объектом исследования </a:t>
            </a:r>
            <a:r>
              <a:rPr lang="ru-RU" dirty="0" smtClean="0"/>
              <a:t>работы </a:t>
            </a:r>
            <a:r>
              <a:rPr lang="ru-RU" dirty="0"/>
              <a:t>является исследование банковского маркетинга.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Предметом исследования является изучение маркетинговой стратегии ОАО «Сбербанк».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Целью </a:t>
            </a:r>
            <a:r>
              <a:rPr lang="ru-RU" dirty="0" smtClean="0"/>
              <a:t>проекта </a:t>
            </a:r>
            <a:r>
              <a:rPr lang="ru-RU" dirty="0"/>
              <a:t>является разработка маркетинговых мероприятий с целью внедрения NFC-технологии в банковский маркетинг на примере банка ОАО «Сбербанк».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Задачами </a:t>
            </a:r>
            <a:r>
              <a:rPr lang="ru-RU" dirty="0" smtClean="0"/>
              <a:t>проекта </a:t>
            </a:r>
            <a:r>
              <a:rPr lang="ru-RU" dirty="0"/>
              <a:t>являются: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рассмотрение теоретические основы банковского маркетинга;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рассмотрение различных маркетинговых стратегий, существующие в банковской деятельности;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проведение анализа маркетинговой деятельности конкретного банка;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выявление конкурентных преимуществ банка, оценить его сильные и слабые сторон;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сравнение преимущества инноваций банковского маркетинга в России с зарубежным опытом;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разработка рекомендации по совершенствованию банковского маркетинга при использовании инновационных продуктов.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2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инструментов банковского маркетинга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98543"/>
            <a:ext cx="6777037" cy="295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85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нового банковского продукта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78391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58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ОАО «Сбербанк России»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045" y="2324100"/>
            <a:ext cx="504292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54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SWOT-анализ ОАО «Сбербанк»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54884"/>
              </p:ext>
            </p:extLst>
          </p:nvPr>
        </p:nvGraphicFramePr>
        <p:xfrm>
          <a:off x="539552" y="1340768"/>
          <a:ext cx="8064895" cy="51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963"/>
                <a:gridCol w="410093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Сильные стороны: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Сбербанк России является надежным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кредитным институтом. Банк имеет высокие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рейтинги, как в российских, так и 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международных рейтинговых агентствах, 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также является одной из крупнейших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компаний России;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Контрольный пакет акций банка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принадлежит государству. В случае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возникновения проблем у банка, он может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рассчитывать на помощь основного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акционера;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Обладает развитой региональной сетью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филиалов по всей России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Слабые стороны: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Малая маневренность банка к изменениям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внешних условий будет способствовать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постепенному снижению доли рынка,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приходящейся на него;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Усиление конкуренции на российском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рынке оказания банковских услуг.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достаточно высокая текучесть кадров на низших должностях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случаи махинаций с кредитными картами,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Низкая эффективность использования сбытовой сети и клиентской базы, что связано с недостаточной организацией клиентской работы и неразвитыми навыками и системами продаж.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Низкое качество обслуживания с точки зрения скорости принятия решений, сложности процессов и процедур.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Низкий уровень мотивационных программ персонала.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Низкий уровень автоматизации и большое количество ручного труда.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Возможности: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Сбербанк России стремится укрепить свои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позиции в качестве лидера розничного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сектора;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планы банка входит выпуск глобальных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депозитарных расписок (GDR) 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существующие акции на Лондонской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фондовой бирже. Вывод акций на западные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торговые площадки позволит еще больше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повысить ликвидность ценных бумаг.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Расширение международных сетей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Резкий рост ожиданий и требований клиентов с точки зрения оперативности взаимодействия с банком,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Новые технологии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Угрозы: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Возможность конфликта развития бизнеса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Сбербанка России и интересов основного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акционера;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Усиление конкуренции на рынке оказания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банковских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Риск опережающего роста затрат по отношению к доходам банка, вызванный низкой производительностью труда, низкой масштабируемостью систем Банка.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Возможное усиление волатильности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котировок акций из-за кадровых перестановок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правлении банка.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Экономический кризис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Угроза оказания давления со стороны поставщиков (повышение цен, снижение качества товаров, услуг).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 услуг Сбербанка</a:t>
            </a:r>
            <a:endParaRPr lang="ru-RU" dirty="0"/>
          </a:p>
        </p:txBody>
      </p:sp>
      <p:pic>
        <p:nvPicPr>
          <p:cNvPr id="4" name="Объект 3" descr="http://a1.mzstatic.com/us/r1000/003/Purple/ac/13/b7/mzl.tlqzkujp.1024x1024-6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590" y="2324100"/>
            <a:ext cx="4677833" cy="3508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52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2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Зарубежные сервисы, регулирующие </a:t>
            </a:r>
            <a:r>
              <a:rPr lang="ru-RU" altLang="ru-RU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altLang="ru-RU" sz="280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NFC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604687"/>
              </p:ext>
            </p:extLst>
          </p:nvPr>
        </p:nvGraphicFramePr>
        <p:xfrm>
          <a:off x="899592" y="2150428"/>
          <a:ext cx="7056784" cy="3970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512168"/>
                <a:gridCol w="1464995"/>
                <a:gridCol w="1195666"/>
                <a:gridCol w="1803835"/>
              </a:tblGrid>
              <a:tr h="175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 dirty="0">
                          <a:effectLst/>
                        </a:rPr>
                        <a:t> Сервисы по NFC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Google Wallet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ISIS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Visa payWave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Serve AmEx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0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Целевая аудитория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Для пользователей Android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Пользователи 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смартфонов нового поколения (4G)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Пользователи банковских карт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 dirty="0">
                          <a:effectLst/>
                        </a:rPr>
                        <a:t>Клиенты </a:t>
                      </a:r>
                      <a:r>
                        <a:rPr lang="ru-RU" sz="1000" dirty="0" err="1">
                          <a:effectLst/>
                        </a:rPr>
                        <a:t>American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Express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6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Смартфон Nexus 54G и позже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На любом смартфоне, где будет доступна данная технология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Через банковские терминалы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Через платежные терминалы AmEx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6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Особенности и плюсы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Google Wallet соединит с магазином, где можно оплатить товар/услугу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Работает на системе хранения нескольких дебетовых карт, что позволяет пользователю платить на любой из них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По стандартному опыту использования банковской карты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Можно перечислять деньги на один счет с разных устройств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6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Минусы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Недоступна поддержка Visa и Iphone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Недоступна поддержка MasterCard и иных платежных систем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Платное обслуживание аккаунта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3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Партнеры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Google, MasterCard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Discover, MasterCard &amp; Visa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>
                          <a:effectLst/>
                        </a:rPr>
                        <a:t>Visa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000" dirty="0" err="1">
                          <a:effectLst/>
                        </a:rPr>
                        <a:t>American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Express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Visa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MasterCard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8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Расчет дисконтированных денежных потоков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17832"/>
              </p:ext>
            </p:extLst>
          </p:nvPr>
        </p:nvGraphicFramePr>
        <p:xfrm>
          <a:off x="755576" y="2324100"/>
          <a:ext cx="7272808" cy="3837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597"/>
                <a:gridCol w="1724807"/>
                <a:gridCol w="1911597"/>
                <a:gridCol w="1724807"/>
              </a:tblGrid>
              <a:tr h="126118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Год, n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Денежный поток, руб.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Дисконтированный множитель, d=1/(1+r)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Дисконтированный денежный поток, PV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183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5861" marR="45861" marT="22931" marB="22931"/>
                </a:tc>
              </a:tr>
              <a:tr h="2293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 = 25%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4= 2*3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5861" marR="45861" marT="22931" marB="22931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5861" marR="45861" marT="22931" marB="22931"/>
                </a:tc>
              </a:tr>
              <a:tr h="114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343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год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22 457 102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17 965 682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343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год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2 214 204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0,64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1 417 091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343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год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2 214 204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0,512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1 133 672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343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год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5 214 204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0,4096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2 135 738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  <a:tr h="343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32 099 714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22 652 183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396" marR="34396" marT="0" marB="0"/>
                </a:tc>
              </a:tr>
            </a:tbl>
          </a:graphicData>
        </a:graphic>
      </p:graphicFrame>
      <p:pic>
        <p:nvPicPr>
          <p:cNvPr id="2052" name="Рисунок 2" descr="http://sibe.ru/Library/%d0%98%d0%bd%d0%b2%d0%b5%d1%81%d1%82%d0%b8%d1%86%d0%b8%d0%b8/%D0%A4%D0%B8%D0%BD%D0%B0%D0%BD%D1%81%D1%8B%20%D0%B8%20%D0%BA%D1%80%D0%B5%D0%B4%D0%B8%D1%82%20(%D1%81%D0%BF%D0%B5%D1%86%D0%B8%D0%B0%D0%BB%D0%B8%D1%81%D1%82%D1%8B)/%D0%A1%D0%B0%D0%BC%D0%BE%D1%81%D1%82%D0%BE%D1%8F%D1%82%D0%B5%D0%BB%D1%8C%D0%BD%D0%B0%D1%8F%20%D1%80%D0%B0%D0%B1%D0%BE%D1%82%D0%B0/%D0%A1%D0%B0%D0%BC%D0%BE%D1%81%D1%82%D0%BE%D1%8F%D1%82%D0%B5%D0%BB%D1%8C%D0%BD%D0%B0%D1%8F%20%D1%80%D0%B0%D0%B1%D0%BE%D1%82%D0%B0.files/image0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2438400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7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1010</Words>
  <Application>Microsoft Office PowerPoint</Application>
  <PresentationFormat>Экран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Презентация PowerPoint</vt:lpstr>
      <vt:lpstr>Актуальность исследования</vt:lpstr>
      <vt:lpstr>Виды инструментов банковского маркетинга</vt:lpstr>
      <vt:lpstr>Виды нового банковского продукта</vt:lpstr>
      <vt:lpstr>Характеристика ОАО «Сбербанк России»</vt:lpstr>
      <vt:lpstr>SWOT-анализ ОАО «Сбербанк»</vt:lpstr>
      <vt:lpstr>Спектр услуг Сбербанка</vt:lpstr>
      <vt:lpstr>Зарубежные сервисы, регулирующие деятельность NFC</vt:lpstr>
      <vt:lpstr>Расчет дисконтированных денежных потоков</vt:lpstr>
      <vt:lpstr>Презентация PowerPoint</vt:lpstr>
      <vt:lpstr>Заключение</vt:lpstr>
      <vt:lpstr>Спасибо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Asus</dc:creator>
  <cp:lastModifiedBy>Windows User</cp:lastModifiedBy>
  <cp:revision>5</cp:revision>
  <dcterms:created xsi:type="dcterms:W3CDTF">2016-02-25T09:15:45Z</dcterms:created>
  <dcterms:modified xsi:type="dcterms:W3CDTF">2018-07-23T22:56:11Z</dcterms:modified>
</cp:coreProperties>
</file>