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4;&#1087;&#1088;&#1086;&#1089;&#1085;&#1080;&#1082;\&#1044;&#1072;&#1085;&#1085;&#1099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4;&#1087;&#1088;&#1086;&#1089;&#1085;&#1080;&#1082;\&#1044;&#1072;&#1085;&#1085;&#1099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4;&#1087;&#1088;&#1086;&#1089;&#1085;&#1080;&#1082;\&#1044;&#1072;&#1085;&#1085;&#1099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Соотношение количества респондентов и пола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'[1]Банк данных'!$AA$1:$AA$2</c:f>
              <c:strCache>
                <c:ptCount val="2"/>
                <c:pt idx="0">
                  <c:v>Количество мужчин</c:v>
                </c:pt>
                <c:pt idx="1">
                  <c:v>Количество женщин</c:v>
                </c:pt>
              </c:strCache>
            </c:strRef>
          </c:cat>
          <c:val>
            <c:numRef>
              <c:f>'[1]Банк данных'!$AD$1:$AD$2</c:f>
              <c:numCache>
                <c:formatCode>General</c:formatCode>
                <c:ptCount val="2"/>
                <c:pt idx="0">
                  <c:v>14</c:v>
                </c:pt>
                <c:pt idx="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8-4F2B-8F91-6E54FAD3068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6407408"/>
        <c:axId val="156407800"/>
      </c:lineChart>
      <c:catAx>
        <c:axId val="15640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407800"/>
        <c:crosses val="autoZero"/>
        <c:auto val="1"/>
        <c:lblAlgn val="ctr"/>
        <c:lblOffset val="100"/>
        <c:noMultiLvlLbl val="0"/>
      </c:catAx>
      <c:valAx>
        <c:axId val="1564078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40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Взаимосвязь показателя методики и пола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8.7789046653144034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49-43D9-A8B2-80D8EDBFE65C}"/>
                </c:ext>
              </c:extLst>
            </c:dLbl>
            <c:dLbl>
              <c:idx val="1"/>
              <c:layout>
                <c:manualLayout>
                  <c:x val="-5.0791075050710038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49-43D9-A8B2-80D8EDBFE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'[1]Банк данных'!$AA$5:$AA$6</c:f>
              <c:strCache>
                <c:ptCount val="2"/>
                <c:pt idx="0">
                  <c:v>Среднее по мужчинам</c:v>
                </c:pt>
                <c:pt idx="1">
                  <c:v>Среднее по женщинам</c:v>
                </c:pt>
              </c:strCache>
            </c:strRef>
          </c:cat>
          <c:val>
            <c:numRef>
              <c:f>'[1]Банк данных'!$AB$5:$AB$6</c:f>
              <c:numCache>
                <c:formatCode>General</c:formatCode>
                <c:ptCount val="2"/>
                <c:pt idx="0">
                  <c:v>12.714285714285714</c:v>
                </c:pt>
                <c:pt idx="1">
                  <c:v>15.75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49-43D9-A8B2-80D8EDBFE6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94098624"/>
        <c:axId val="494104504"/>
      </c:lineChart>
      <c:catAx>
        <c:axId val="4940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104504"/>
        <c:crosses val="autoZero"/>
        <c:auto val="1"/>
        <c:lblAlgn val="ctr"/>
        <c:lblOffset val="100"/>
        <c:noMultiLvlLbl val="0"/>
      </c:catAx>
      <c:valAx>
        <c:axId val="494104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09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Соотношение количества человек и возраста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'[1]Банк данных'!$B$35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'[1]Банк данных'!$A$36:$A$52</c:f>
              <c:numCache>
                <c:formatCode>General</c:formatCode>
                <c:ptCount val="17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30</c:v>
                </c:pt>
                <c:pt idx="11">
                  <c:v>31</c:v>
                </c:pt>
                <c:pt idx="12">
                  <c:v>33</c:v>
                </c:pt>
                <c:pt idx="13">
                  <c:v>36</c:v>
                </c:pt>
                <c:pt idx="14">
                  <c:v>44</c:v>
                </c:pt>
                <c:pt idx="15">
                  <c:v>47</c:v>
                </c:pt>
                <c:pt idx="16">
                  <c:v>48</c:v>
                </c:pt>
              </c:numCache>
            </c:numRef>
          </c:cat>
          <c:val>
            <c:numRef>
              <c:f>'[1]Банк данных'!$B$36:$B$52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A3-4E17-B7DD-3F2FE4AC84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85866040"/>
        <c:axId val="485870744"/>
      </c:lineChart>
      <c:catAx>
        <c:axId val="48586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870744"/>
        <c:crosses val="autoZero"/>
        <c:auto val="1"/>
        <c:lblAlgn val="ctr"/>
        <c:lblOffset val="100"/>
        <c:noMultiLvlLbl val="0"/>
      </c:catAx>
      <c:valAx>
        <c:axId val="485870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586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3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7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24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7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6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0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8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F8E4686-3E11-4BB3-B8E3-9FD19D1EC11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DEA9E48-61DD-47AE-A635-18CB05924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8800" dirty="0"/>
              <a:t>Опросник депрессии Бека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90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2800" dirty="0"/>
              <a:t>Опросник депрессии Бека - один из первых тестов, созданных для оценки депрессии. Его точность в выявлении депрессии подтверждена многочисленными испытаниями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r>
              <a:rPr lang="ru-RU" sz="2800" dirty="0"/>
              <a:t>В соответствии со степенью выраженности симпто­ма, каждому пункту присвоены значения от 0 (сим­птом отсутствует, или выражен минимально) до 4 (максимальная выраженность симптома) (кроме значения 2). Некото­рые категории включают в себя альтернативные утверждения, обладающие эквивалентным удельным весом.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25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088" y="807961"/>
            <a:ext cx="9601196" cy="43233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Обработанные результаты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9" y="1637280"/>
            <a:ext cx="10058399" cy="522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Статистические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860" y="2891744"/>
            <a:ext cx="5937926" cy="250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5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Соотношение количества респондентов и пола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464519"/>
              </p:ext>
            </p:extLst>
          </p:nvPr>
        </p:nvGraphicFramePr>
        <p:xfrm>
          <a:off x="2119085" y="2057400"/>
          <a:ext cx="799737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77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Взаимосвязь показателя методики и пола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825538"/>
              </p:ext>
            </p:extLst>
          </p:nvPr>
        </p:nvGraphicFramePr>
        <p:xfrm>
          <a:off x="1654629" y="2057400"/>
          <a:ext cx="9027885" cy="43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6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Соотношение количества человек и </a:t>
            </a:r>
            <a:r>
              <a:rPr lang="ru-RU" dirty="0" smtClean="0"/>
              <a:t>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165776"/>
              </p:ext>
            </p:extLst>
          </p:nvPr>
        </p:nvGraphicFramePr>
        <p:xfrm>
          <a:off x="1069848" y="2057399"/>
          <a:ext cx="10058400" cy="411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2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</TotalTime>
  <Words>110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Cambria</vt:lpstr>
      <vt:lpstr>Rockwell</vt:lpstr>
      <vt:lpstr>Rockwell Condensed</vt:lpstr>
      <vt:lpstr>Wingdings</vt:lpstr>
      <vt:lpstr>Дерево</vt:lpstr>
      <vt:lpstr>Опросник депрессии Бека</vt:lpstr>
      <vt:lpstr>Методика</vt:lpstr>
      <vt:lpstr>Обработанные результаты</vt:lpstr>
      <vt:lpstr>Статистические показатели</vt:lpstr>
      <vt:lpstr>Соотношение количества респондентов и пола</vt:lpstr>
      <vt:lpstr>Взаимосвязь показателя методики и пола </vt:lpstr>
      <vt:lpstr>Соотношение количества человек и возраста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Опросник депрессии Бека</dc:title>
  <dc:creator>Андрій Довгунь</dc:creator>
  <cp:lastModifiedBy>Admin</cp:lastModifiedBy>
  <cp:revision>3</cp:revision>
  <dcterms:created xsi:type="dcterms:W3CDTF">2017-10-07T17:59:33Z</dcterms:created>
  <dcterms:modified xsi:type="dcterms:W3CDTF">2018-01-25T23:05:08Z</dcterms:modified>
</cp:coreProperties>
</file>