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57" d="100"/>
          <a:sy n="57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6.png"/><Relationship Id="rId7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Методы численного интегрирования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r>
              <a:rPr lang="ru-RU" dirty="0" smtClean="0"/>
              <a:t>Вычислим узлы       , значения       , а также </a:t>
            </a:r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04664"/>
            <a:ext cx="323528" cy="515248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404664"/>
            <a:ext cx="353648" cy="620688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404664"/>
            <a:ext cx="1000125" cy="619125"/>
          </a:xfrm>
          <a:prstGeom prst="rect">
            <a:avLst/>
          </a:prstGeom>
          <a:noFill/>
        </p:spPr>
      </p:pic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524000" y="1340769"/>
          <a:ext cx="6360368" cy="381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606"/>
                <a:gridCol w="1849322"/>
                <a:gridCol w="1872208"/>
                <a:gridCol w="2088232"/>
              </a:tblGrid>
              <a:tr h="7683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080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0.140873</a:t>
                      </a:r>
                      <a:endParaRPr lang="ru-RU" dirty="0"/>
                    </a:p>
                  </a:txBody>
                  <a:tcPr/>
                </a:tc>
              </a:tr>
              <a:tr h="5080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0.150088</a:t>
                      </a:r>
                      <a:endParaRPr lang="ru-RU" dirty="0"/>
                    </a:p>
                  </a:txBody>
                  <a:tcPr/>
                </a:tc>
              </a:tr>
              <a:tr h="5080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0.154664</a:t>
                      </a:r>
                      <a:endParaRPr lang="ru-RU" dirty="0"/>
                    </a:p>
                  </a:txBody>
                  <a:tcPr/>
                </a:tc>
              </a:tr>
              <a:tr h="5080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0.155654</a:t>
                      </a:r>
                      <a:endParaRPr lang="ru-RU" dirty="0"/>
                    </a:p>
                  </a:txBody>
                  <a:tcPr/>
                </a:tc>
              </a:tr>
              <a:tr h="5080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0.154008</a:t>
                      </a:r>
                      <a:endParaRPr lang="ru-RU" dirty="0"/>
                    </a:p>
                  </a:txBody>
                  <a:tcPr/>
                </a:tc>
              </a:tr>
              <a:tr h="5080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0.150515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1340768"/>
            <a:ext cx="323528" cy="515248"/>
          </a:xfrm>
          <a:prstGeom prst="rect">
            <a:avLst/>
          </a:prstGeom>
          <a:noFill/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1340768"/>
            <a:ext cx="353648" cy="620688"/>
          </a:xfrm>
          <a:prstGeom prst="rect">
            <a:avLst/>
          </a:prstGeom>
          <a:noFill/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1381915"/>
            <a:ext cx="864096" cy="5349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787208" cy="592527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Тогда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052736"/>
            <a:ext cx="3217096" cy="576064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6" y="2492895"/>
            <a:ext cx="3744417" cy="1204414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Интегрирование с помощью степенных рядов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7467600" cy="487375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Задание. Вычислить интеграл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 точностью                 .                        </a:t>
            </a:r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1556792"/>
            <a:ext cx="1728192" cy="1351535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7" y="2996952"/>
            <a:ext cx="1193001" cy="424433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Для начала разложим интегрируемую функцию</a:t>
            </a:r>
          </a:p>
          <a:p>
            <a:pPr>
              <a:buNone/>
            </a:pPr>
            <a:r>
              <a:rPr lang="ru-RU" dirty="0" smtClean="0"/>
              <a:t>в ряд Тейлора </a:t>
            </a:r>
          </a:p>
          <a:p>
            <a:pPr>
              <a:buNone/>
            </a:pPr>
            <a:r>
              <a:rPr lang="ru-RU" dirty="0" smtClean="0"/>
              <a:t>Разложение имеет вид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Вычислим значения производных в точке</a:t>
            </a:r>
          </a:p>
          <a:p>
            <a:pPr>
              <a:buNone/>
            </a:pPr>
            <a:r>
              <a:rPr lang="ru-RU" dirty="0" smtClean="0"/>
              <a:t>для нашей функции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628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628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628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204864"/>
            <a:ext cx="9076521" cy="1728192"/>
          </a:xfrm>
          <a:prstGeom prst="rect">
            <a:avLst/>
          </a:prstGeom>
          <a:noFill/>
        </p:spPr>
      </p:pic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1628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4077072"/>
            <a:ext cx="813786" cy="451520"/>
          </a:xfrm>
          <a:prstGeom prst="rect">
            <a:avLst/>
          </a:prstGeom>
          <a:noFill/>
        </p:spPr>
      </p:pic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643192" cy="59972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110" y="457200"/>
            <a:ext cx="1066800" cy="381000"/>
          </a:xfrm>
          <a:prstGeom prst="rect">
            <a:avLst/>
          </a:prstGeom>
          <a:noFill/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110" y="980728"/>
            <a:ext cx="1133475" cy="381000"/>
          </a:xfrm>
          <a:prstGeom prst="rect">
            <a:avLst/>
          </a:prstGeom>
          <a:noFill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110" y="1340768"/>
            <a:ext cx="1200150" cy="676275"/>
          </a:xfrm>
          <a:prstGeom prst="rect">
            <a:avLst/>
          </a:prstGeom>
          <a:noFill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110" y="1988840"/>
            <a:ext cx="1276350" cy="381000"/>
          </a:xfrm>
          <a:prstGeom prst="rect">
            <a:avLst/>
          </a:prstGeom>
          <a:noFill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276872"/>
            <a:ext cx="1457325" cy="676275"/>
          </a:xfrm>
          <a:prstGeom prst="rect">
            <a:avLst/>
          </a:prstGeom>
          <a:noFill/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110" y="2996952"/>
            <a:ext cx="1228725" cy="381000"/>
          </a:xfrm>
          <a:prstGeom prst="rect">
            <a:avLst/>
          </a:prstGeom>
          <a:noFill/>
        </p:spPr>
      </p:pic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110" y="3501008"/>
            <a:ext cx="1771650" cy="676275"/>
          </a:xfrm>
          <a:prstGeom prst="rect">
            <a:avLst/>
          </a:prstGeom>
          <a:noFill/>
        </p:spPr>
      </p:pic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-18052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1676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27809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357301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468926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561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4437112"/>
            <a:ext cx="8194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Тогда</a:t>
            </a:r>
            <a:endParaRPr lang="ru-RU" dirty="0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64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725144"/>
            <a:ext cx="3916705" cy="795908"/>
          </a:xfrm>
          <a:prstGeom prst="rect">
            <a:avLst/>
          </a:prstGeom>
          <a:noFill/>
        </p:spPr>
      </p:pic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052736"/>
            <a:ext cx="6990678" cy="1512168"/>
          </a:xfrm>
          <a:prstGeom prst="rect">
            <a:avLst/>
          </a:prstGeom>
          <a:noFill/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356992"/>
            <a:ext cx="7056784" cy="1304129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Монте-Карло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717032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Задание. Вычислить двойной интеграл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Область интегрирования треугольник с вершинами </a:t>
            </a:r>
            <a:endParaRPr lang="ru-RU" dirty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429000"/>
            <a:ext cx="2376264" cy="1031646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628800"/>
            <a:ext cx="4608512" cy="1076529"/>
          </a:xfrm>
          <a:prstGeom prst="rect">
            <a:avLst/>
          </a:prstGeom>
          <a:noFill/>
        </p:spPr>
      </p:pic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6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581128"/>
            <a:ext cx="2304256" cy="322775"/>
          </a:xfrm>
          <a:prstGeom prst="rect">
            <a:avLst/>
          </a:prstGeom>
          <a:noFill/>
        </p:spPr>
      </p:pic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6685"/>
            <a:ext cx="7467600" cy="1143000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нашем случае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Площадь области интегрирования равна площади прямоугольного треугольника с катетами равными 1.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качестве точек                    возьмем точки, </a:t>
            </a:r>
          </a:p>
          <a:p>
            <a:pPr>
              <a:buNone/>
            </a:pPr>
            <a:r>
              <a:rPr lang="ru-RU" dirty="0" smtClean="0"/>
              <a:t>принадлежащие области интегрирования, то есть лежащие внутри треугольника </a:t>
            </a:r>
            <a:r>
              <a:rPr lang="en-US" dirty="0" smtClean="0"/>
              <a:t>AOB</a:t>
            </a:r>
            <a:r>
              <a:rPr lang="ru-RU" dirty="0" smtClean="0"/>
              <a:t>. Причем чем больше значений, тем точнее вычисление.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692696"/>
            <a:ext cx="3240360" cy="717508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343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068959"/>
            <a:ext cx="1656184" cy="705108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221087"/>
            <a:ext cx="936104" cy="4265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332656"/>
          <a:ext cx="684076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944216"/>
                <a:gridCol w="2160240"/>
                <a:gridCol w="2232248"/>
              </a:tblGrid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i</a:t>
                      </a:r>
                      <a:endParaRPr lang="ru-R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i</a:t>
                      </a:r>
                      <a:endParaRPr lang="ru-R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f(</a:t>
                      </a:r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err="1" smtClean="0"/>
                        <a:t>;y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0,0625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0,108253</a:t>
                      </a:r>
                    </a:p>
                  </a:txBody>
                  <a:tcPr marL="9525" marR="9525" marT="9525" marB="0" anchor="b"/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0,1875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0,139754</a:t>
                      </a:r>
                    </a:p>
                  </a:txBody>
                  <a:tcPr marL="9525" marR="9525" marT="9525" marB="0" anchor="b"/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0,353553</a:t>
                      </a:r>
                    </a:p>
                  </a:txBody>
                  <a:tcPr marL="9525" marR="9525" marT="9525" marB="0" anchor="b"/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0,279508</a:t>
                      </a:r>
                    </a:p>
                  </a:txBody>
                  <a:tcPr marL="9525" marR="9525" marT="9525" marB="0" anchor="b"/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0,484123</a:t>
                      </a:r>
                    </a:p>
                  </a:txBody>
                  <a:tcPr marL="9525" marR="9525" marT="9525" marB="0" anchor="b"/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0,433013</a:t>
                      </a:r>
                    </a:p>
                  </a:txBody>
                  <a:tcPr marL="9525" marR="9525" marT="9525" marB="0" anchor="b"/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0,330719</a:t>
                      </a:r>
                    </a:p>
                  </a:txBody>
                  <a:tcPr marL="9525" marR="9525" marT="9525" marB="0" anchor="b"/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0,625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0,612372</a:t>
                      </a:r>
                    </a:p>
                  </a:txBody>
                  <a:tcPr marL="9525" marR="9525" marT="9525" marB="0" anchor="b"/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0,625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0,572822</a:t>
                      </a:r>
                    </a:p>
                  </a:txBody>
                  <a:tcPr marL="9525" marR="9525" marT="9525" marB="0" anchor="b"/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0,625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0,500000</a:t>
                      </a:r>
                    </a:p>
                  </a:txBody>
                  <a:tcPr marL="9525" marR="9525" marT="9525" marB="0" anchor="b"/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0,625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0,375000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404664"/>
          <a:ext cx="6984776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2016224"/>
                <a:gridCol w="2232248"/>
                <a:gridCol w="201622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i</a:t>
                      </a:r>
                      <a:endParaRPr lang="ru-R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i</a:t>
                      </a:r>
                      <a:endParaRPr lang="ru-R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f(</a:t>
                      </a:r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err="1" smtClean="0"/>
                        <a:t>;y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12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0,739510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13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0,707107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14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0,649519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15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0,559017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16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0,625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0,414578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17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0,875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0,866025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18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0,875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0,838525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19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0,875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0,790569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20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0,875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0,718070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21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0,875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0,625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0,612372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22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0,875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0,450694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>
            <a:noAutofit/>
          </a:bodyPr>
          <a:lstStyle/>
          <a:p>
            <a:r>
              <a:rPr lang="ru-RU" sz="3600" dirty="0" smtClean="0"/>
              <a:t>В работе рассмотрены следующие методы численного интегрирования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Метод Симпсона (метод парабол)</a:t>
            </a:r>
          </a:p>
          <a:p>
            <a:r>
              <a:rPr lang="ru-RU" sz="3600" dirty="0" smtClean="0"/>
              <a:t>Метод Гаусса</a:t>
            </a:r>
          </a:p>
          <a:p>
            <a:r>
              <a:rPr lang="ru-RU" sz="3600" dirty="0" smtClean="0"/>
              <a:t>С помощью степенных рядов</a:t>
            </a:r>
          </a:p>
          <a:p>
            <a:r>
              <a:rPr lang="ru-RU" sz="3600" dirty="0" smtClean="0"/>
              <a:t>Метод Монте-Карло</a:t>
            </a: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3" y="692696"/>
            <a:ext cx="3885301" cy="1224136"/>
          </a:xfrm>
          <a:prstGeom prst="rect">
            <a:avLst/>
          </a:prstGeom>
          <a:noFill/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276872"/>
            <a:ext cx="1152128" cy="516057"/>
          </a:xfrm>
          <a:prstGeom prst="rect">
            <a:avLst/>
          </a:prstGeom>
          <a:noFill/>
        </p:spPr>
      </p:pic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212976"/>
            <a:ext cx="7784955" cy="1224136"/>
          </a:xfrm>
          <a:prstGeom prst="rect">
            <a:avLst/>
          </a:prstGeom>
          <a:noFill/>
        </p:spPr>
      </p:pic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Симпсона (метод парабол)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5229200"/>
          </a:xfrm>
        </p:spPr>
        <p:txBody>
          <a:bodyPr/>
          <a:lstStyle/>
          <a:p>
            <a:r>
              <a:rPr lang="ru-RU" dirty="0" smtClean="0"/>
              <a:t>Задание. Вычислить интеграл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для  шагов </a:t>
            </a:r>
            <a:r>
              <a:rPr lang="en-US" dirty="0" smtClean="0"/>
              <a:t>              </a:t>
            </a:r>
            <a:r>
              <a:rPr lang="ru-RU" dirty="0" smtClean="0"/>
              <a:t> и               , а так же уточнить значения методом </a:t>
            </a:r>
            <a:r>
              <a:rPr lang="ru-RU" dirty="0" err="1" smtClean="0"/>
              <a:t>Рунге-Ромберга</a:t>
            </a:r>
            <a:r>
              <a:rPr lang="ru-RU" dirty="0" smtClean="0"/>
              <a:t> и оценить погрешность.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Формула Симпсона   </a:t>
            </a:r>
            <a:endParaRPr lang="ru-RU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1556792"/>
            <a:ext cx="2088232" cy="911529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2564904"/>
            <a:ext cx="1080120" cy="385757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564904"/>
            <a:ext cx="1152128" cy="354501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013176"/>
            <a:ext cx="8064896" cy="1152128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7931224" cy="61412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Решим задачу для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Вычислим узлы, а также значение функции в полученных точках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32656"/>
            <a:ext cx="936104" cy="353247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99593" y="1916832"/>
          <a:ext cx="6768753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2808312"/>
                <a:gridCol w="3240361"/>
              </a:tblGrid>
              <a:tr h="494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ru-RU" baseline="-25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ru-RU" baseline="-25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4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ru-RU" dirty="0"/>
                    </a:p>
                  </a:txBody>
                  <a:tcPr/>
                </a:tc>
              </a:tr>
              <a:tr h="494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0.066667</a:t>
                      </a:r>
                      <a:endParaRPr lang="ru-RU" dirty="0"/>
                    </a:p>
                  </a:txBody>
                  <a:tcPr/>
                </a:tc>
              </a:tr>
              <a:tr h="494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0.035714</a:t>
                      </a:r>
                      <a:endParaRPr lang="ru-RU" dirty="0"/>
                    </a:p>
                  </a:txBody>
                  <a:tcPr/>
                </a:tc>
              </a:tr>
              <a:tr h="612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0.022727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0.015873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5" y="718220"/>
            <a:ext cx="1475532" cy="404255"/>
          </a:xfrm>
          <a:prstGeom prst="rect">
            <a:avLst/>
          </a:prstGeom>
          <a:noFill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5" y="1124744"/>
            <a:ext cx="3112768" cy="1030851"/>
          </a:xfrm>
          <a:prstGeom prst="rect">
            <a:avLst/>
          </a:prstGeom>
          <a:noFill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276872"/>
            <a:ext cx="2829788" cy="1030851"/>
          </a:xfrm>
          <a:prstGeom prst="rect">
            <a:avLst/>
          </a:prstGeom>
          <a:noFill/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501008"/>
            <a:ext cx="2304255" cy="404255"/>
          </a:xfrm>
          <a:prstGeom prst="rect">
            <a:avLst/>
          </a:prstGeom>
          <a:noFill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4365104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Тогда </a:t>
            </a:r>
            <a:endParaRPr lang="ru-RU" dirty="0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077072"/>
            <a:ext cx="6009395" cy="1080120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5301208"/>
            <a:ext cx="4590510" cy="360040"/>
          </a:xfrm>
          <a:prstGeom prst="rect">
            <a:avLst/>
          </a:prstGeom>
          <a:noFill/>
        </p:spPr>
      </p:pic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Вычислим для </a:t>
            </a: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476672"/>
            <a:ext cx="1239898" cy="406524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980728"/>
          <a:ext cx="5832648" cy="5472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3024336"/>
                <a:gridCol w="1944216"/>
              </a:tblGrid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i</a:t>
                      </a:r>
                      <a:endParaRPr lang="ru-R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i</a:t>
                      </a:r>
                      <a:endParaRPr lang="ru-RU" baseline="-25000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ru-RU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0.103896</a:t>
                      </a:r>
                      <a:endParaRPr lang="ru-RU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0.066667</a:t>
                      </a:r>
                      <a:endParaRPr lang="ru-RU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0.047337</a:t>
                      </a:r>
                      <a:endParaRPr lang="ru-RU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0.035714</a:t>
                      </a:r>
                      <a:endParaRPr lang="ru-RU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0.02807</a:t>
                      </a:r>
                      <a:endParaRPr lang="ru-RU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0.022727</a:t>
                      </a:r>
                      <a:endParaRPr lang="ru-RU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0.018824</a:t>
                      </a:r>
                      <a:endParaRPr lang="ru-RU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0.015873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ru-RU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7" y="286172"/>
            <a:ext cx="1159940" cy="317792"/>
          </a:xfrm>
          <a:prstGeom prst="rect">
            <a:avLst/>
          </a:prstGeom>
          <a:noFill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746423"/>
            <a:ext cx="2446996" cy="810369"/>
          </a:xfrm>
          <a:prstGeom prst="rect">
            <a:avLst/>
          </a:prstGeom>
          <a:noFill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610519"/>
            <a:ext cx="2224543" cy="810369"/>
          </a:xfrm>
          <a:prstGeom prst="rect">
            <a:avLst/>
          </a:prstGeom>
          <a:noFill/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5" y="2607152"/>
            <a:ext cx="2232249" cy="391623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3933056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Тогда</a:t>
            </a:r>
            <a:endParaRPr lang="ru-RU" dirty="0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717032"/>
            <a:ext cx="5457451" cy="955923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5157192"/>
            <a:ext cx="4896543" cy="384042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Уточним значения</a:t>
            </a:r>
          </a:p>
          <a:p>
            <a:pPr>
              <a:buNone/>
            </a:pPr>
            <a:r>
              <a:rPr lang="ru-RU" dirty="0" smtClean="0"/>
              <a:t>Формула </a:t>
            </a:r>
            <a:r>
              <a:rPr lang="ru-RU" dirty="0" err="1" smtClean="0"/>
              <a:t>Рунга-Ромберга</a:t>
            </a:r>
            <a:r>
              <a:rPr lang="ru-RU" dirty="0" smtClean="0"/>
              <a:t> имеет вид </a:t>
            </a:r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1628800"/>
            <a:ext cx="2232248" cy="988044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3068960"/>
            <a:ext cx="516199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 этой формуле для                  получим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Тогда погрешность при таком шаге равна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Для                     по формуле </a:t>
            </a:r>
            <a:r>
              <a:rPr lang="ru-RU" dirty="0" err="1" smtClean="0"/>
              <a:t>Рунге-Ромберга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Погрешность      </a:t>
            </a:r>
            <a:endParaRPr lang="ru-RU" dirty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3140968"/>
            <a:ext cx="886467" cy="334516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2852936"/>
            <a:ext cx="3240360" cy="869365"/>
          </a:xfrm>
          <a:prstGeom prst="rect">
            <a:avLst/>
          </a:prstGeom>
          <a:noFill/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3933056"/>
            <a:ext cx="1053725" cy="334516"/>
          </a:xfrm>
          <a:prstGeom prst="rect">
            <a:avLst/>
          </a:prstGeom>
          <a:noFill/>
        </p:spPr>
      </p:pic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5013176"/>
            <a:ext cx="1080120" cy="354138"/>
          </a:xfrm>
          <a:prstGeom prst="rect">
            <a:avLst/>
          </a:prstGeom>
          <a:noFill/>
        </p:spPr>
      </p:pic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8" name="Picture 1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4797152"/>
            <a:ext cx="2908103" cy="811907"/>
          </a:xfrm>
          <a:prstGeom prst="rect">
            <a:avLst/>
          </a:prstGeom>
          <a:noFill/>
        </p:spPr>
      </p:pic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1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6147" y="5877272"/>
            <a:ext cx="1053725" cy="334516"/>
          </a:xfrm>
          <a:prstGeom prst="rect">
            <a:avLst/>
          </a:prstGeom>
          <a:noFill/>
        </p:spPr>
      </p:pic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Гаусса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где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Задание. Вычислить интеграл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               числе отрезков разбиения</a:t>
            </a: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484784"/>
            <a:ext cx="3600400" cy="1095774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815306"/>
            <a:ext cx="2952328" cy="685702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3573016"/>
            <a:ext cx="1872208" cy="1105807"/>
          </a:xfrm>
          <a:prstGeom prst="rect">
            <a:avLst/>
          </a:prstGeom>
          <a:noFill/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725144"/>
            <a:ext cx="864096" cy="473326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179</TotalTime>
  <Words>395</Words>
  <Application>Microsoft Office PowerPoint</Application>
  <PresentationFormat>Экран (4:3)</PresentationFormat>
  <Paragraphs>272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Методы численного интегрирования</vt:lpstr>
      <vt:lpstr>В работе рассмотрены следующие методы численного интегрирования</vt:lpstr>
      <vt:lpstr>Метод Симпсона (метод парабол)</vt:lpstr>
      <vt:lpstr>   </vt:lpstr>
      <vt:lpstr>   </vt:lpstr>
      <vt:lpstr> </vt:lpstr>
      <vt:lpstr> </vt:lpstr>
      <vt:lpstr>     </vt:lpstr>
      <vt:lpstr>Метод Гаусса</vt:lpstr>
      <vt:lpstr> </vt:lpstr>
      <vt:lpstr>   </vt:lpstr>
      <vt:lpstr>Интегрирование с помощью степенных рядов</vt:lpstr>
      <vt:lpstr>    </vt:lpstr>
      <vt:lpstr>  </vt:lpstr>
      <vt:lpstr>  </vt:lpstr>
      <vt:lpstr>Метод Монте-Карло</vt:lpstr>
      <vt:lpstr>  </vt:lpstr>
      <vt:lpstr> </vt:lpstr>
      <vt:lpstr> </vt:lpstr>
      <vt:lpstr>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численного интегрирования</dc:title>
  <dc:creator>PackardBell</dc:creator>
  <cp:lastModifiedBy>PackardBell</cp:lastModifiedBy>
  <cp:revision>34</cp:revision>
  <dcterms:created xsi:type="dcterms:W3CDTF">2018-05-31T05:56:06Z</dcterms:created>
  <dcterms:modified xsi:type="dcterms:W3CDTF">2018-05-31T09:05:17Z</dcterms:modified>
</cp:coreProperties>
</file>