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4"/>
  </p:notesMasterIdLst>
  <p:sldIdLst>
    <p:sldId id="273" r:id="rId2"/>
    <p:sldId id="274" r:id="rId3"/>
    <p:sldId id="276" r:id="rId4"/>
    <p:sldId id="277" r:id="rId5"/>
    <p:sldId id="283" r:id="rId6"/>
    <p:sldId id="278" r:id="rId7"/>
    <p:sldId id="284" r:id="rId8"/>
    <p:sldId id="282" r:id="rId9"/>
    <p:sldId id="279" r:id="rId10"/>
    <p:sldId id="280" r:id="rId11"/>
    <p:sldId id="281" r:id="rId12"/>
    <p:sldId id="272" r:id="rId13"/>
  </p:sldIdLst>
  <p:sldSz cx="10440988" cy="67691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8" autoAdjust="0"/>
    <p:restoredTop sz="83251" autoAdjust="0"/>
  </p:normalViewPr>
  <p:slideViewPr>
    <p:cSldViewPr>
      <p:cViewPr varScale="1">
        <p:scale>
          <a:sx n="87" d="100"/>
          <a:sy n="87" d="100"/>
        </p:scale>
        <p:origin x="1258" y="48"/>
      </p:cViewPr>
      <p:guideLst>
        <p:guide orient="horz" pos="2132"/>
        <p:guide pos="3289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124D1-000C-4589-AC89-501153CD5466}" type="doc">
      <dgm:prSet loTypeId="urn:microsoft.com/office/officeart/2005/8/layout/process4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608616D6-E9D7-4858-A144-FC4E1F5547D6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Целью квалификационной работы является разработка мероприятий по снижению расходов организации и повышению его доходности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gm:t>
    </dgm:pt>
    <dgm:pt modelId="{52DF2203-AA3B-4B7D-825F-08C0C45B59BD}" type="parTrans" cxnId="{E1BDD764-DAC9-4857-924A-1048B2F6D914}">
      <dgm:prSet/>
      <dgm:spPr/>
      <dgm:t>
        <a:bodyPr/>
        <a:lstStyle/>
        <a:p>
          <a:endParaRPr lang="ru-RU"/>
        </a:p>
      </dgm:t>
    </dgm:pt>
    <dgm:pt modelId="{3F031A0E-0BCD-46E7-A683-C8D38BCBAC4F}" type="sibTrans" cxnId="{E1BDD764-DAC9-4857-924A-1048B2F6D914}">
      <dgm:prSet/>
      <dgm:spPr/>
      <dgm:t>
        <a:bodyPr/>
        <a:lstStyle/>
        <a:p>
          <a:endParaRPr lang="ru-RU"/>
        </a:p>
      </dgm:t>
    </dgm:pt>
    <dgm:pt modelId="{66085600-8F5F-4109-AE19-175828721482}">
      <dgm:prSet phldrT="[Текст]" custT="1"/>
      <dgm:spPr/>
      <dgm:t>
        <a:bodyPr/>
        <a:lstStyle/>
        <a:p>
          <a:pPr algn="ctr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Для достижения указанной цели необходимо решить следующие задачи:</a:t>
          </a:r>
        </a:p>
        <a:p>
          <a:pPr algn="l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 Изучить сущность и виды расходов и доходов организации, а также нормативное регулирование их бухгалтерского учета;</a:t>
          </a:r>
        </a:p>
        <a:p>
          <a:pPr algn="l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2. Рассмотреть порядок ведения бухгалтерского учета расходов и доходов;</a:t>
          </a:r>
        </a:p>
        <a:p>
          <a:pPr algn="l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3. Изучить методику анализа расходов и расходов;</a:t>
          </a:r>
        </a:p>
        <a:p>
          <a:pPr algn="l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4. Ознакомиться с деятельностью предприятия, организацией учетно-аналитической работы и финансовым состоянием;</a:t>
          </a:r>
        </a:p>
        <a:p>
          <a:pPr algn="l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5. Рассмотреть ведение бухгалтерского учета расходов и доходов на предприятии;</a:t>
          </a:r>
        </a:p>
        <a:p>
          <a:pPr algn="l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6. анализ расходов предприятия и выявить возможности их снижения;</a:t>
          </a:r>
        </a:p>
        <a:p>
          <a:pPr algn="l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7. Провести анализ доходов предприятия и выявить возможности их роста.</a:t>
          </a:r>
        </a:p>
      </dgm:t>
    </dgm:pt>
    <dgm:pt modelId="{410908B7-BB04-4BCE-BF17-0DCC2A7ECA9F}" type="parTrans" cxnId="{59C81F8C-773F-4FEB-B986-52F2C510A341}">
      <dgm:prSet/>
      <dgm:spPr/>
      <dgm:t>
        <a:bodyPr/>
        <a:lstStyle/>
        <a:p>
          <a:endParaRPr lang="ru-RU"/>
        </a:p>
      </dgm:t>
    </dgm:pt>
    <dgm:pt modelId="{14EBCB47-032C-44D9-889F-50D7D08E1823}" type="sibTrans" cxnId="{59C81F8C-773F-4FEB-B986-52F2C510A341}">
      <dgm:prSet/>
      <dgm:spPr/>
      <dgm:t>
        <a:bodyPr/>
        <a:lstStyle/>
        <a:p>
          <a:endParaRPr lang="ru-RU"/>
        </a:p>
      </dgm:t>
    </dgm:pt>
    <dgm:pt modelId="{1526EB63-1802-4F29-9386-DBEFBA061A9E}" type="pres">
      <dgm:prSet presAssocID="{226124D1-000C-4589-AC89-501153CD5466}" presName="Name0" presStyleCnt="0">
        <dgm:presLayoutVars>
          <dgm:dir/>
          <dgm:animLvl val="lvl"/>
          <dgm:resizeHandles val="exact"/>
        </dgm:presLayoutVars>
      </dgm:prSet>
      <dgm:spPr/>
    </dgm:pt>
    <dgm:pt modelId="{BC537B62-DD6A-4409-967A-A2B00B54A383}" type="pres">
      <dgm:prSet presAssocID="{66085600-8F5F-4109-AE19-175828721482}" presName="boxAndChildren" presStyleCnt="0"/>
      <dgm:spPr/>
    </dgm:pt>
    <dgm:pt modelId="{568A0420-5474-4B18-8B16-00D6907D5C72}" type="pres">
      <dgm:prSet presAssocID="{66085600-8F5F-4109-AE19-175828721482}" presName="parentTextBox" presStyleLbl="node1" presStyleIdx="0" presStyleCnt="2" custScaleY="416441"/>
      <dgm:spPr/>
    </dgm:pt>
    <dgm:pt modelId="{707DE871-7316-40BA-B2F8-4FBEA3BA4ECB}" type="pres">
      <dgm:prSet presAssocID="{3F031A0E-0BCD-46E7-A683-C8D38BCBAC4F}" presName="sp" presStyleCnt="0"/>
      <dgm:spPr/>
    </dgm:pt>
    <dgm:pt modelId="{5F1FE477-6098-433D-A21C-FD0BB7403FAF}" type="pres">
      <dgm:prSet presAssocID="{608616D6-E9D7-4858-A144-FC4E1F5547D6}" presName="arrowAndChildren" presStyleCnt="0"/>
      <dgm:spPr/>
    </dgm:pt>
    <dgm:pt modelId="{98C574BC-E45B-4EF4-8092-ABDAF14AF623}" type="pres">
      <dgm:prSet presAssocID="{608616D6-E9D7-4858-A144-FC4E1F5547D6}" presName="parentTextArrow" presStyleLbl="node1" presStyleIdx="1" presStyleCnt="2"/>
      <dgm:spPr/>
    </dgm:pt>
  </dgm:ptLst>
  <dgm:cxnLst>
    <dgm:cxn modelId="{E1BDD764-DAC9-4857-924A-1048B2F6D914}" srcId="{226124D1-000C-4589-AC89-501153CD5466}" destId="{608616D6-E9D7-4858-A144-FC4E1F5547D6}" srcOrd="0" destOrd="0" parTransId="{52DF2203-AA3B-4B7D-825F-08C0C45B59BD}" sibTransId="{3F031A0E-0BCD-46E7-A683-C8D38BCBAC4F}"/>
    <dgm:cxn modelId="{59C81F8C-773F-4FEB-B986-52F2C510A341}" srcId="{226124D1-000C-4589-AC89-501153CD5466}" destId="{66085600-8F5F-4109-AE19-175828721482}" srcOrd="1" destOrd="0" parTransId="{410908B7-BB04-4BCE-BF17-0DCC2A7ECA9F}" sibTransId="{14EBCB47-032C-44D9-889F-50D7D08E1823}"/>
    <dgm:cxn modelId="{E801D78D-E8C5-44B8-9442-81F93FA04479}" type="presOf" srcId="{66085600-8F5F-4109-AE19-175828721482}" destId="{568A0420-5474-4B18-8B16-00D6907D5C72}" srcOrd="0" destOrd="0" presId="urn:microsoft.com/office/officeart/2005/8/layout/process4"/>
    <dgm:cxn modelId="{29304ED7-F021-4A46-9F3A-950702010324}" type="presOf" srcId="{608616D6-E9D7-4858-A144-FC4E1F5547D6}" destId="{98C574BC-E45B-4EF4-8092-ABDAF14AF623}" srcOrd="0" destOrd="0" presId="urn:microsoft.com/office/officeart/2005/8/layout/process4"/>
    <dgm:cxn modelId="{084CC8F1-503B-40DE-AE44-AD6A9B2AA165}" type="presOf" srcId="{226124D1-000C-4589-AC89-501153CD5466}" destId="{1526EB63-1802-4F29-9386-DBEFBA061A9E}" srcOrd="0" destOrd="0" presId="urn:microsoft.com/office/officeart/2005/8/layout/process4"/>
    <dgm:cxn modelId="{52126E45-5620-46CE-A856-D3667FC4943F}" type="presParOf" srcId="{1526EB63-1802-4F29-9386-DBEFBA061A9E}" destId="{BC537B62-DD6A-4409-967A-A2B00B54A383}" srcOrd="0" destOrd="0" presId="urn:microsoft.com/office/officeart/2005/8/layout/process4"/>
    <dgm:cxn modelId="{D84D5D16-ED77-4A17-BFB4-4DCEF0868763}" type="presParOf" srcId="{BC537B62-DD6A-4409-967A-A2B00B54A383}" destId="{568A0420-5474-4B18-8B16-00D6907D5C72}" srcOrd="0" destOrd="0" presId="urn:microsoft.com/office/officeart/2005/8/layout/process4"/>
    <dgm:cxn modelId="{CE66EC14-8088-4E1B-A3C6-1ADBB65CF5C3}" type="presParOf" srcId="{1526EB63-1802-4F29-9386-DBEFBA061A9E}" destId="{707DE871-7316-40BA-B2F8-4FBEA3BA4ECB}" srcOrd="1" destOrd="0" presId="urn:microsoft.com/office/officeart/2005/8/layout/process4"/>
    <dgm:cxn modelId="{34650739-7525-46D6-AB8C-818A69FA672F}" type="presParOf" srcId="{1526EB63-1802-4F29-9386-DBEFBA061A9E}" destId="{5F1FE477-6098-433D-A21C-FD0BB7403FAF}" srcOrd="2" destOrd="0" presId="urn:microsoft.com/office/officeart/2005/8/layout/process4"/>
    <dgm:cxn modelId="{DE534A40-B09B-43BB-B4E7-036DC2DA3A22}" type="presParOf" srcId="{5F1FE477-6098-433D-A21C-FD0BB7403FAF}" destId="{98C574BC-E45B-4EF4-8092-ABDAF14AF62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67A84-48F6-41D0-8A70-87ECB1B71E0C}" type="doc">
      <dgm:prSet loTypeId="urn:microsoft.com/office/officeart/2005/8/layout/arrow4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A6A153A-FEE2-4C0F-A47A-11BF1A01A39C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 – это бухгалтерская оценка фактов хозяйственной жизни, увеличивающих финансовый результат деятельности предприятия</a:t>
          </a:r>
        </a:p>
      </dgm:t>
    </dgm:pt>
    <dgm:pt modelId="{72C50F56-02AC-4ECC-A6BD-8391E045C344}" type="parTrans" cxnId="{30A6E816-DCC6-4780-9AEA-35352C8A9E42}">
      <dgm:prSet/>
      <dgm:spPr/>
      <dgm:t>
        <a:bodyPr/>
        <a:lstStyle/>
        <a:p>
          <a:endParaRPr lang="ru-RU"/>
        </a:p>
      </dgm:t>
    </dgm:pt>
    <dgm:pt modelId="{11567FF6-1661-45F8-AB17-A4FDC5339BD5}" type="sibTrans" cxnId="{30A6E816-DCC6-4780-9AEA-35352C8A9E42}">
      <dgm:prSet/>
      <dgm:spPr/>
      <dgm:t>
        <a:bodyPr/>
        <a:lstStyle/>
        <a:p>
          <a:endParaRPr lang="ru-RU"/>
        </a:p>
      </dgm:t>
    </dgm:pt>
    <dgm:pt modelId="{CE848210-784D-4885-8911-8FBA8FA6B0D0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Расход– оценка фактов хозяйственной жизни уменьшающих оценка фактов хозяйственной жизни</a:t>
          </a:r>
        </a:p>
      </dgm:t>
    </dgm:pt>
    <dgm:pt modelId="{284EE98C-BFDC-4200-ACA5-BC9AFBF4D8F0}" type="parTrans" cxnId="{BD0F11F5-9402-41D9-9B95-3AEB6F285B65}">
      <dgm:prSet/>
      <dgm:spPr/>
      <dgm:t>
        <a:bodyPr/>
        <a:lstStyle/>
        <a:p>
          <a:endParaRPr lang="ru-RU"/>
        </a:p>
      </dgm:t>
    </dgm:pt>
    <dgm:pt modelId="{957E1B85-6E87-46DA-9CE0-CC2FA86D015A}" type="sibTrans" cxnId="{BD0F11F5-9402-41D9-9B95-3AEB6F285B65}">
      <dgm:prSet/>
      <dgm:spPr/>
      <dgm:t>
        <a:bodyPr/>
        <a:lstStyle/>
        <a:p>
          <a:endParaRPr lang="ru-RU"/>
        </a:p>
      </dgm:t>
    </dgm:pt>
    <dgm:pt modelId="{788D19DE-5C38-42DD-89D2-6D72DC92DF5C}" type="pres">
      <dgm:prSet presAssocID="{8FE67A84-48F6-41D0-8A70-87ECB1B71E0C}" presName="compositeShape" presStyleCnt="0">
        <dgm:presLayoutVars>
          <dgm:chMax val="2"/>
          <dgm:dir/>
          <dgm:resizeHandles val="exact"/>
        </dgm:presLayoutVars>
      </dgm:prSet>
      <dgm:spPr/>
    </dgm:pt>
    <dgm:pt modelId="{42813E46-C088-4D2C-9C19-19ABE111B22B}" type="pres">
      <dgm:prSet presAssocID="{FA6A153A-FEE2-4C0F-A47A-11BF1A01A39C}" presName="upArrow" presStyleLbl="node1" presStyleIdx="0" presStyleCnt="2" custScaleX="66218"/>
      <dgm:spPr/>
    </dgm:pt>
    <dgm:pt modelId="{EE2E87B7-1C9E-4D67-9B38-0ABF30008A97}" type="pres">
      <dgm:prSet presAssocID="{FA6A153A-FEE2-4C0F-A47A-11BF1A01A39C}" presName="upArrowText" presStyleLbl="revTx" presStyleIdx="0" presStyleCnt="2" custScaleX="133624" custLinFactNeighborX="8580">
        <dgm:presLayoutVars>
          <dgm:chMax val="0"/>
          <dgm:bulletEnabled val="1"/>
        </dgm:presLayoutVars>
      </dgm:prSet>
      <dgm:spPr/>
    </dgm:pt>
    <dgm:pt modelId="{0922335A-0448-4D65-A8DA-0F97394E487C}" type="pres">
      <dgm:prSet presAssocID="{CE848210-784D-4885-8911-8FBA8FA6B0D0}" presName="downArrow" presStyleLbl="node1" presStyleIdx="1" presStyleCnt="2"/>
      <dgm:spPr/>
    </dgm:pt>
    <dgm:pt modelId="{8B714545-3838-4A91-9857-F1337C58FAC2}" type="pres">
      <dgm:prSet presAssocID="{CE848210-784D-4885-8911-8FBA8FA6B0D0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30A6E816-DCC6-4780-9AEA-35352C8A9E42}" srcId="{8FE67A84-48F6-41D0-8A70-87ECB1B71E0C}" destId="{FA6A153A-FEE2-4C0F-A47A-11BF1A01A39C}" srcOrd="0" destOrd="0" parTransId="{72C50F56-02AC-4ECC-A6BD-8391E045C344}" sibTransId="{11567FF6-1661-45F8-AB17-A4FDC5339BD5}"/>
    <dgm:cxn modelId="{E31A3F53-D448-4392-9644-0372717807E9}" type="presOf" srcId="{8FE67A84-48F6-41D0-8A70-87ECB1B71E0C}" destId="{788D19DE-5C38-42DD-89D2-6D72DC92DF5C}" srcOrd="0" destOrd="0" presId="urn:microsoft.com/office/officeart/2005/8/layout/arrow4"/>
    <dgm:cxn modelId="{B2C3C49C-A7A7-4B28-A69D-21695242A0EB}" type="presOf" srcId="{CE848210-784D-4885-8911-8FBA8FA6B0D0}" destId="{8B714545-3838-4A91-9857-F1337C58FAC2}" srcOrd="0" destOrd="0" presId="urn:microsoft.com/office/officeart/2005/8/layout/arrow4"/>
    <dgm:cxn modelId="{61DA21D5-2B77-42F5-98B5-46DE6F401E11}" type="presOf" srcId="{FA6A153A-FEE2-4C0F-A47A-11BF1A01A39C}" destId="{EE2E87B7-1C9E-4D67-9B38-0ABF30008A97}" srcOrd="0" destOrd="0" presId="urn:microsoft.com/office/officeart/2005/8/layout/arrow4"/>
    <dgm:cxn modelId="{BD0F11F5-9402-41D9-9B95-3AEB6F285B65}" srcId="{8FE67A84-48F6-41D0-8A70-87ECB1B71E0C}" destId="{CE848210-784D-4885-8911-8FBA8FA6B0D0}" srcOrd="1" destOrd="0" parTransId="{284EE98C-BFDC-4200-ACA5-BC9AFBF4D8F0}" sibTransId="{957E1B85-6E87-46DA-9CE0-CC2FA86D015A}"/>
    <dgm:cxn modelId="{FCDC23D5-C374-4934-80B4-E442A688177E}" type="presParOf" srcId="{788D19DE-5C38-42DD-89D2-6D72DC92DF5C}" destId="{42813E46-C088-4D2C-9C19-19ABE111B22B}" srcOrd="0" destOrd="0" presId="urn:microsoft.com/office/officeart/2005/8/layout/arrow4"/>
    <dgm:cxn modelId="{EABED871-D60D-441D-9997-A62BD0CE52FD}" type="presParOf" srcId="{788D19DE-5C38-42DD-89D2-6D72DC92DF5C}" destId="{EE2E87B7-1C9E-4D67-9B38-0ABF30008A97}" srcOrd="1" destOrd="0" presId="urn:microsoft.com/office/officeart/2005/8/layout/arrow4"/>
    <dgm:cxn modelId="{B78C7182-D27F-49BC-9667-A55A63651875}" type="presParOf" srcId="{788D19DE-5C38-42DD-89D2-6D72DC92DF5C}" destId="{0922335A-0448-4D65-A8DA-0F97394E487C}" srcOrd="2" destOrd="0" presId="urn:microsoft.com/office/officeart/2005/8/layout/arrow4"/>
    <dgm:cxn modelId="{349C259B-6FE7-4649-BB92-FFE6EEC7E583}" type="presParOf" srcId="{788D19DE-5C38-42DD-89D2-6D72DC92DF5C}" destId="{8B714545-3838-4A91-9857-F1337C58FAC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ACB515-0935-4FF2-B309-2FA79EE6771A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3BDE44C-7A6B-4BF2-824C-22F3E1EE8149}">
      <dgm:prSet phldrT="[Текст]"/>
      <dgm:spPr/>
      <dgm:t>
        <a:bodyPr/>
        <a:lstStyle/>
        <a:p>
          <a:r>
            <a:rPr lang="ru-RU" dirty="0"/>
            <a:t>снижение затрат на амортизацию основных средств за счет приобретения новых автомашин и списания </a:t>
          </a:r>
          <a:r>
            <a:rPr lang="ru-RU" dirty="0" err="1"/>
            <a:t>высокозатратных</a:t>
          </a:r>
          <a:r>
            <a:rPr lang="ru-RU" dirty="0"/>
            <a:t> автомобилей. Резерв снижения затрат составляет 18,4 тыс. руб.;</a:t>
          </a:r>
        </a:p>
      </dgm:t>
    </dgm:pt>
    <dgm:pt modelId="{22A32E59-7B51-46DA-9879-20DEEE2C3B2A}" type="parTrans" cxnId="{B56FFC3C-2398-4101-A773-70AB9AA22A98}">
      <dgm:prSet/>
      <dgm:spPr/>
      <dgm:t>
        <a:bodyPr/>
        <a:lstStyle/>
        <a:p>
          <a:endParaRPr lang="ru-RU"/>
        </a:p>
      </dgm:t>
    </dgm:pt>
    <dgm:pt modelId="{19040468-4BDC-47DC-ABD7-D73C007A3146}" type="sibTrans" cxnId="{B56FFC3C-2398-4101-A773-70AB9AA22A98}">
      <dgm:prSet/>
      <dgm:spPr/>
      <dgm:t>
        <a:bodyPr/>
        <a:lstStyle/>
        <a:p>
          <a:endParaRPr lang="ru-RU"/>
        </a:p>
      </dgm:t>
    </dgm:pt>
    <dgm:pt modelId="{4A87C8AA-6B1D-48F4-AC8B-14E28F469D1A}">
      <dgm:prSet/>
      <dgm:spPr/>
      <dgm:t>
        <a:bodyPr/>
        <a:lstStyle/>
        <a:p>
          <a:r>
            <a:rPr lang="ru-RU" dirty="0"/>
            <a:t>снижение затрат на оплату командировок за счет сокращения их продолжительности. Резерв снижения затрат составляет 32,6 тыс. руб.;</a:t>
          </a:r>
        </a:p>
      </dgm:t>
    </dgm:pt>
    <dgm:pt modelId="{33D12DAD-7FA3-43C1-B181-0D2316069487}" type="parTrans" cxnId="{1FD0B0E3-8613-4B71-B7A7-AF670776E54E}">
      <dgm:prSet/>
      <dgm:spPr/>
      <dgm:t>
        <a:bodyPr/>
        <a:lstStyle/>
        <a:p>
          <a:endParaRPr lang="ru-RU"/>
        </a:p>
      </dgm:t>
    </dgm:pt>
    <dgm:pt modelId="{9A4E52DF-73CC-4EEE-B961-996AFACC6F99}" type="sibTrans" cxnId="{1FD0B0E3-8613-4B71-B7A7-AF670776E54E}">
      <dgm:prSet/>
      <dgm:spPr/>
      <dgm:t>
        <a:bodyPr/>
        <a:lstStyle/>
        <a:p>
          <a:endParaRPr lang="ru-RU"/>
        </a:p>
      </dgm:t>
    </dgm:pt>
    <dgm:pt modelId="{8F80DD8B-FCB0-498D-B791-16ED0832F7C6}">
      <dgm:prSet/>
      <dgm:spPr/>
      <dgm:t>
        <a:bodyPr/>
        <a:lstStyle/>
        <a:p>
          <a:r>
            <a:rPr lang="ru-RU" dirty="0"/>
            <a:t>сокращение непроизводительных расходов, вызванных недостатками в организации управления и производства, перебои в материальном обеспечении вызывают, к которым относятся потери от простоев по вине предприятия.  </a:t>
          </a:r>
        </a:p>
      </dgm:t>
    </dgm:pt>
    <dgm:pt modelId="{3880C013-22EC-4DD4-93EF-E9A1451558DB}" type="parTrans" cxnId="{590A6FB3-9FFF-482F-8DCB-5152DDB4372F}">
      <dgm:prSet/>
      <dgm:spPr/>
      <dgm:t>
        <a:bodyPr/>
        <a:lstStyle/>
        <a:p>
          <a:endParaRPr lang="ru-RU"/>
        </a:p>
      </dgm:t>
    </dgm:pt>
    <dgm:pt modelId="{F44C0FC9-13B3-4E74-BBBC-D22B45EC400F}" type="sibTrans" cxnId="{590A6FB3-9FFF-482F-8DCB-5152DDB4372F}">
      <dgm:prSet/>
      <dgm:spPr/>
      <dgm:t>
        <a:bodyPr/>
        <a:lstStyle/>
        <a:p>
          <a:endParaRPr lang="ru-RU"/>
        </a:p>
      </dgm:t>
    </dgm:pt>
    <dgm:pt modelId="{73B285FA-FE24-4064-A520-0B0555298A5B}" type="pres">
      <dgm:prSet presAssocID="{59ACB515-0935-4FF2-B309-2FA79EE6771A}" presName="Name0" presStyleCnt="0">
        <dgm:presLayoutVars>
          <dgm:chMax val="7"/>
          <dgm:chPref val="7"/>
          <dgm:dir/>
        </dgm:presLayoutVars>
      </dgm:prSet>
      <dgm:spPr/>
    </dgm:pt>
    <dgm:pt modelId="{831015A9-DE37-456D-8535-8BC0D725726B}" type="pres">
      <dgm:prSet presAssocID="{59ACB515-0935-4FF2-B309-2FA79EE6771A}" presName="Name1" presStyleCnt="0"/>
      <dgm:spPr/>
    </dgm:pt>
    <dgm:pt modelId="{D6470E52-9041-47EF-BB67-12B0D6DEB6E3}" type="pres">
      <dgm:prSet presAssocID="{59ACB515-0935-4FF2-B309-2FA79EE6771A}" presName="cycle" presStyleCnt="0"/>
      <dgm:spPr/>
    </dgm:pt>
    <dgm:pt modelId="{01EA69EF-B276-4AE5-BEA0-2C7FE093F919}" type="pres">
      <dgm:prSet presAssocID="{59ACB515-0935-4FF2-B309-2FA79EE6771A}" presName="srcNode" presStyleLbl="node1" presStyleIdx="0" presStyleCnt="3"/>
      <dgm:spPr/>
    </dgm:pt>
    <dgm:pt modelId="{DB1D0066-1056-49BE-9176-5C18D5C7FFFA}" type="pres">
      <dgm:prSet presAssocID="{59ACB515-0935-4FF2-B309-2FA79EE6771A}" presName="conn" presStyleLbl="parChTrans1D2" presStyleIdx="0" presStyleCnt="1"/>
      <dgm:spPr/>
    </dgm:pt>
    <dgm:pt modelId="{3FDF175C-AFE6-471F-ADA1-4A333C3F2D60}" type="pres">
      <dgm:prSet presAssocID="{59ACB515-0935-4FF2-B309-2FA79EE6771A}" presName="extraNode" presStyleLbl="node1" presStyleIdx="0" presStyleCnt="3"/>
      <dgm:spPr/>
    </dgm:pt>
    <dgm:pt modelId="{2F7EA2F1-6C4E-4C9B-9FEB-A331EB20C704}" type="pres">
      <dgm:prSet presAssocID="{59ACB515-0935-4FF2-B309-2FA79EE6771A}" presName="dstNode" presStyleLbl="node1" presStyleIdx="0" presStyleCnt="3"/>
      <dgm:spPr/>
    </dgm:pt>
    <dgm:pt modelId="{C66D2498-A5B7-46D6-BF56-12A905F0EFC7}" type="pres">
      <dgm:prSet presAssocID="{C3BDE44C-7A6B-4BF2-824C-22F3E1EE8149}" presName="text_1" presStyleLbl="node1" presStyleIdx="0" presStyleCnt="3">
        <dgm:presLayoutVars>
          <dgm:bulletEnabled val="1"/>
        </dgm:presLayoutVars>
      </dgm:prSet>
      <dgm:spPr/>
    </dgm:pt>
    <dgm:pt modelId="{8ECBB8FF-1402-4C08-B5BD-953B4656AE44}" type="pres">
      <dgm:prSet presAssocID="{C3BDE44C-7A6B-4BF2-824C-22F3E1EE8149}" presName="accent_1" presStyleCnt="0"/>
      <dgm:spPr/>
    </dgm:pt>
    <dgm:pt modelId="{34F7AB5D-9C7D-4F9E-A9F5-9098805E8321}" type="pres">
      <dgm:prSet presAssocID="{C3BDE44C-7A6B-4BF2-824C-22F3E1EE8149}" presName="accentRepeatNode" presStyleLbl="solidFgAcc1" presStyleIdx="0" presStyleCnt="3"/>
      <dgm:spPr/>
    </dgm:pt>
    <dgm:pt modelId="{84BBE1D4-A834-4341-8510-AF46E8EC0B95}" type="pres">
      <dgm:prSet presAssocID="{4A87C8AA-6B1D-48F4-AC8B-14E28F469D1A}" presName="text_2" presStyleLbl="node1" presStyleIdx="1" presStyleCnt="3">
        <dgm:presLayoutVars>
          <dgm:bulletEnabled val="1"/>
        </dgm:presLayoutVars>
      </dgm:prSet>
      <dgm:spPr/>
    </dgm:pt>
    <dgm:pt modelId="{5034019F-127D-4354-88AF-F5BF30324390}" type="pres">
      <dgm:prSet presAssocID="{4A87C8AA-6B1D-48F4-AC8B-14E28F469D1A}" presName="accent_2" presStyleCnt="0"/>
      <dgm:spPr/>
    </dgm:pt>
    <dgm:pt modelId="{BAC1E9EB-2394-4B19-9A4A-0F8DC2D2D8DA}" type="pres">
      <dgm:prSet presAssocID="{4A87C8AA-6B1D-48F4-AC8B-14E28F469D1A}" presName="accentRepeatNode" presStyleLbl="solidFgAcc1" presStyleIdx="1" presStyleCnt="3"/>
      <dgm:spPr/>
    </dgm:pt>
    <dgm:pt modelId="{33781E01-3C28-4A13-8E81-75203B1CF2B2}" type="pres">
      <dgm:prSet presAssocID="{8F80DD8B-FCB0-498D-B791-16ED0832F7C6}" presName="text_3" presStyleLbl="node1" presStyleIdx="2" presStyleCnt="3">
        <dgm:presLayoutVars>
          <dgm:bulletEnabled val="1"/>
        </dgm:presLayoutVars>
      </dgm:prSet>
      <dgm:spPr/>
    </dgm:pt>
    <dgm:pt modelId="{289C6005-D3C5-43D1-A134-BC2326399A4D}" type="pres">
      <dgm:prSet presAssocID="{8F80DD8B-FCB0-498D-B791-16ED0832F7C6}" presName="accent_3" presStyleCnt="0"/>
      <dgm:spPr/>
    </dgm:pt>
    <dgm:pt modelId="{131EDFDF-2E83-4708-B634-ACFA67E0079B}" type="pres">
      <dgm:prSet presAssocID="{8F80DD8B-FCB0-498D-B791-16ED0832F7C6}" presName="accentRepeatNode" presStyleLbl="solidFgAcc1" presStyleIdx="2" presStyleCnt="3"/>
      <dgm:spPr/>
    </dgm:pt>
  </dgm:ptLst>
  <dgm:cxnLst>
    <dgm:cxn modelId="{07050E16-68BE-4868-8179-68BA60E2D2B8}" type="presOf" srcId="{C3BDE44C-7A6B-4BF2-824C-22F3E1EE8149}" destId="{C66D2498-A5B7-46D6-BF56-12A905F0EFC7}" srcOrd="0" destOrd="0" presId="urn:microsoft.com/office/officeart/2008/layout/VerticalCurvedList"/>
    <dgm:cxn modelId="{B56FFC3C-2398-4101-A773-70AB9AA22A98}" srcId="{59ACB515-0935-4FF2-B309-2FA79EE6771A}" destId="{C3BDE44C-7A6B-4BF2-824C-22F3E1EE8149}" srcOrd="0" destOrd="0" parTransId="{22A32E59-7B51-46DA-9879-20DEEE2C3B2A}" sibTransId="{19040468-4BDC-47DC-ABD7-D73C007A3146}"/>
    <dgm:cxn modelId="{110C9E5A-6F77-4506-9F42-F08D574EA57D}" type="presOf" srcId="{8F80DD8B-FCB0-498D-B791-16ED0832F7C6}" destId="{33781E01-3C28-4A13-8E81-75203B1CF2B2}" srcOrd="0" destOrd="0" presId="urn:microsoft.com/office/officeart/2008/layout/VerticalCurvedList"/>
    <dgm:cxn modelId="{28365F93-FE75-4B8B-AC4B-8848940276DC}" type="presOf" srcId="{59ACB515-0935-4FF2-B309-2FA79EE6771A}" destId="{73B285FA-FE24-4064-A520-0B0555298A5B}" srcOrd="0" destOrd="0" presId="urn:microsoft.com/office/officeart/2008/layout/VerticalCurvedList"/>
    <dgm:cxn modelId="{086F11B2-2122-4582-9353-87329FD5E0C9}" type="presOf" srcId="{19040468-4BDC-47DC-ABD7-D73C007A3146}" destId="{DB1D0066-1056-49BE-9176-5C18D5C7FFFA}" srcOrd="0" destOrd="0" presId="urn:microsoft.com/office/officeart/2008/layout/VerticalCurvedList"/>
    <dgm:cxn modelId="{590A6FB3-9FFF-482F-8DCB-5152DDB4372F}" srcId="{59ACB515-0935-4FF2-B309-2FA79EE6771A}" destId="{8F80DD8B-FCB0-498D-B791-16ED0832F7C6}" srcOrd="2" destOrd="0" parTransId="{3880C013-22EC-4DD4-93EF-E9A1451558DB}" sibTransId="{F44C0FC9-13B3-4E74-BBBC-D22B45EC400F}"/>
    <dgm:cxn modelId="{8FC027C8-C5DD-4423-B0BF-8D574D51249E}" type="presOf" srcId="{4A87C8AA-6B1D-48F4-AC8B-14E28F469D1A}" destId="{84BBE1D4-A834-4341-8510-AF46E8EC0B95}" srcOrd="0" destOrd="0" presId="urn:microsoft.com/office/officeart/2008/layout/VerticalCurvedList"/>
    <dgm:cxn modelId="{1FD0B0E3-8613-4B71-B7A7-AF670776E54E}" srcId="{59ACB515-0935-4FF2-B309-2FA79EE6771A}" destId="{4A87C8AA-6B1D-48F4-AC8B-14E28F469D1A}" srcOrd="1" destOrd="0" parTransId="{33D12DAD-7FA3-43C1-B181-0D2316069487}" sibTransId="{9A4E52DF-73CC-4EEE-B961-996AFACC6F99}"/>
    <dgm:cxn modelId="{573C1E6B-CEBB-40FF-AC8C-0732E28851A6}" type="presParOf" srcId="{73B285FA-FE24-4064-A520-0B0555298A5B}" destId="{831015A9-DE37-456D-8535-8BC0D725726B}" srcOrd="0" destOrd="0" presId="urn:microsoft.com/office/officeart/2008/layout/VerticalCurvedList"/>
    <dgm:cxn modelId="{18E59D23-EC66-4C6A-BD53-FA151C71C89C}" type="presParOf" srcId="{831015A9-DE37-456D-8535-8BC0D725726B}" destId="{D6470E52-9041-47EF-BB67-12B0D6DEB6E3}" srcOrd="0" destOrd="0" presId="urn:microsoft.com/office/officeart/2008/layout/VerticalCurvedList"/>
    <dgm:cxn modelId="{8F7D141F-323D-4D0E-BEB5-77B8EE51F5FE}" type="presParOf" srcId="{D6470E52-9041-47EF-BB67-12B0D6DEB6E3}" destId="{01EA69EF-B276-4AE5-BEA0-2C7FE093F919}" srcOrd="0" destOrd="0" presId="urn:microsoft.com/office/officeart/2008/layout/VerticalCurvedList"/>
    <dgm:cxn modelId="{4EDA6383-63FC-4B34-B34F-BB024DA7A818}" type="presParOf" srcId="{D6470E52-9041-47EF-BB67-12B0D6DEB6E3}" destId="{DB1D0066-1056-49BE-9176-5C18D5C7FFFA}" srcOrd="1" destOrd="0" presId="urn:microsoft.com/office/officeart/2008/layout/VerticalCurvedList"/>
    <dgm:cxn modelId="{7B0E145B-7D37-41E8-AC92-8E59328938F1}" type="presParOf" srcId="{D6470E52-9041-47EF-BB67-12B0D6DEB6E3}" destId="{3FDF175C-AFE6-471F-ADA1-4A333C3F2D60}" srcOrd="2" destOrd="0" presId="urn:microsoft.com/office/officeart/2008/layout/VerticalCurvedList"/>
    <dgm:cxn modelId="{5466365A-122A-4E81-9FF8-077DBB1AC066}" type="presParOf" srcId="{D6470E52-9041-47EF-BB67-12B0D6DEB6E3}" destId="{2F7EA2F1-6C4E-4C9B-9FEB-A331EB20C704}" srcOrd="3" destOrd="0" presId="urn:microsoft.com/office/officeart/2008/layout/VerticalCurvedList"/>
    <dgm:cxn modelId="{76197558-6944-4B99-8607-0DC49D54E96D}" type="presParOf" srcId="{831015A9-DE37-456D-8535-8BC0D725726B}" destId="{C66D2498-A5B7-46D6-BF56-12A905F0EFC7}" srcOrd="1" destOrd="0" presId="urn:microsoft.com/office/officeart/2008/layout/VerticalCurvedList"/>
    <dgm:cxn modelId="{497060C3-D722-4FB3-B05E-43F53A9B445E}" type="presParOf" srcId="{831015A9-DE37-456D-8535-8BC0D725726B}" destId="{8ECBB8FF-1402-4C08-B5BD-953B4656AE44}" srcOrd="2" destOrd="0" presId="urn:microsoft.com/office/officeart/2008/layout/VerticalCurvedList"/>
    <dgm:cxn modelId="{C5A17123-78A0-4C40-85A2-2A26D33C78D8}" type="presParOf" srcId="{8ECBB8FF-1402-4C08-B5BD-953B4656AE44}" destId="{34F7AB5D-9C7D-4F9E-A9F5-9098805E8321}" srcOrd="0" destOrd="0" presId="urn:microsoft.com/office/officeart/2008/layout/VerticalCurvedList"/>
    <dgm:cxn modelId="{7C23E510-43D5-42A6-8756-37783B598ACB}" type="presParOf" srcId="{831015A9-DE37-456D-8535-8BC0D725726B}" destId="{84BBE1D4-A834-4341-8510-AF46E8EC0B95}" srcOrd="3" destOrd="0" presId="urn:microsoft.com/office/officeart/2008/layout/VerticalCurvedList"/>
    <dgm:cxn modelId="{9E00EE91-F60B-4BC1-9F0B-E3571DA37271}" type="presParOf" srcId="{831015A9-DE37-456D-8535-8BC0D725726B}" destId="{5034019F-127D-4354-88AF-F5BF30324390}" srcOrd="4" destOrd="0" presId="urn:microsoft.com/office/officeart/2008/layout/VerticalCurvedList"/>
    <dgm:cxn modelId="{73F43E08-AF26-42C0-828F-B8E9710E87B8}" type="presParOf" srcId="{5034019F-127D-4354-88AF-F5BF30324390}" destId="{BAC1E9EB-2394-4B19-9A4A-0F8DC2D2D8DA}" srcOrd="0" destOrd="0" presId="urn:microsoft.com/office/officeart/2008/layout/VerticalCurvedList"/>
    <dgm:cxn modelId="{8B3535F3-8EAF-4520-AA04-80B0B253C8D1}" type="presParOf" srcId="{831015A9-DE37-456D-8535-8BC0D725726B}" destId="{33781E01-3C28-4A13-8E81-75203B1CF2B2}" srcOrd="5" destOrd="0" presId="urn:microsoft.com/office/officeart/2008/layout/VerticalCurvedList"/>
    <dgm:cxn modelId="{54AC0BC2-F1CF-4DCB-8B95-81636898E959}" type="presParOf" srcId="{831015A9-DE37-456D-8535-8BC0D725726B}" destId="{289C6005-D3C5-43D1-A134-BC2326399A4D}" srcOrd="6" destOrd="0" presId="urn:microsoft.com/office/officeart/2008/layout/VerticalCurvedList"/>
    <dgm:cxn modelId="{CFC6BBBE-4630-4A11-A336-32BC4A1A5906}" type="presParOf" srcId="{289C6005-D3C5-43D1-A134-BC2326399A4D}" destId="{131EDFDF-2E83-4708-B634-ACFA67E007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A0420-5474-4B18-8B16-00D6907D5C72}">
      <dsp:nvSpPr>
        <dsp:cNvPr id="0" name=""/>
        <dsp:cNvSpPr/>
      </dsp:nvSpPr>
      <dsp:spPr>
        <a:xfrm>
          <a:off x="0" y="1253653"/>
          <a:ext cx="10009111" cy="34262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Для достижения указанной цели необходимо решить следующие задачи: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Изучить сущность и виды расходов и доходов организации, а также нормативное регулирование их бухгалтерского учета;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Рассмотреть порядок ведения бухгалтерского учета расходов и доходов;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Изучить методику анализа расходов и расходов;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Ознакомиться с деятельностью предприятия, организацией учетно-аналитической работы и финансовым состоянием;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5. Рассмотреть ведение бухгалтерского учета расходов и доходов на предприятии;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6. анализ расходов предприятия и выявить возможности их снижения;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7. Провести анализ доходов предприятия и выявить возможности их роста.</a:t>
          </a:r>
        </a:p>
      </dsp:txBody>
      <dsp:txXfrm>
        <a:off x="0" y="1253653"/>
        <a:ext cx="10009111" cy="3426258"/>
      </dsp:txXfrm>
    </dsp:sp>
    <dsp:sp modelId="{98C574BC-E45B-4EF4-8092-ABDAF14AF623}">
      <dsp:nvSpPr>
        <dsp:cNvPr id="0" name=""/>
        <dsp:cNvSpPr/>
      </dsp:nvSpPr>
      <dsp:spPr>
        <a:xfrm rot="10800000">
          <a:off x="0" y="608"/>
          <a:ext cx="10009111" cy="126538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Целью квалификационной работы является разработка мероприятий по снижению расходов организации и повышению его доходности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sp:txBody>
      <dsp:txXfrm rot="10800000">
        <a:off x="0" y="608"/>
        <a:ext cx="10009111" cy="822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13E46-C088-4D2C-9C19-19ABE111B22B}">
      <dsp:nvSpPr>
        <dsp:cNvPr id="0" name=""/>
        <dsp:cNvSpPr/>
      </dsp:nvSpPr>
      <dsp:spPr>
        <a:xfrm>
          <a:off x="268088" y="0"/>
          <a:ext cx="2061303" cy="2406014"/>
        </a:xfrm>
        <a:prstGeom prst="up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E87B7-1C9E-4D67-9B38-0ABF30008A97}">
      <dsp:nvSpPr>
        <dsp:cNvPr id="0" name=""/>
        <dsp:cNvSpPr/>
      </dsp:nvSpPr>
      <dsp:spPr>
        <a:xfrm>
          <a:off x="2374351" y="0"/>
          <a:ext cx="7058696" cy="240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 – это бухгалтерская оценка фактов хозяйственной жизни, увеличивающих финансовый результат деятельности предприятия</a:t>
          </a:r>
        </a:p>
      </dsp:txBody>
      <dsp:txXfrm>
        <a:off x="2374351" y="0"/>
        <a:ext cx="7058696" cy="2406014"/>
      </dsp:txXfrm>
    </dsp:sp>
    <dsp:sp modelId="{0922335A-0448-4D65-A8DA-0F97394E487C}">
      <dsp:nvSpPr>
        <dsp:cNvPr id="0" name=""/>
        <dsp:cNvSpPr/>
      </dsp:nvSpPr>
      <dsp:spPr>
        <a:xfrm>
          <a:off x="676159" y="2606516"/>
          <a:ext cx="3112905" cy="2406014"/>
        </a:xfrm>
        <a:prstGeom prst="down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14545-3838-4A91-9857-F1337C58FAC2}">
      <dsp:nvSpPr>
        <dsp:cNvPr id="0" name=""/>
        <dsp:cNvSpPr/>
      </dsp:nvSpPr>
      <dsp:spPr>
        <a:xfrm>
          <a:off x="3882452" y="2606516"/>
          <a:ext cx="5282506" cy="240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Расход– оценка фактов хозяйственной жизни уменьшающих оценка фактов хозяйственной жизни</a:t>
          </a:r>
        </a:p>
      </dsp:txBody>
      <dsp:txXfrm>
        <a:off x="3882452" y="2606516"/>
        <a:ext cx="5282506" cy="24060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D0066-1056-49BE-9176-5C18D5C7FFFA}">
      <dsp:nvSpPr>
        <dsp:cNvPr id="0" name=""/>
        <dsp:cNvSpPr/>
      </dsp:nvSpPr>
      <dsp:spPr>
        <a:xfrm>
          <a:off x="-6448298" y="-986620"/>
          <a:ext cx="7678010" cy="7678010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D2498-A5B7-46D6-BF56-12A905F0EFC7}">
      <dsp:nvSpPr>
        <dsp:cNvPr id="0" name=""/>
        <dsp:cNvSpPr/>
      </dsp:nvSpPr>
      <dsp:spPr>
        <a:xfrm>
          <a:off x="791822" y="570477"/>
          <a:ext cx="8490492" cy="11409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63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снижение затрат на амортизацию основных средств за счет приобретения новых автомашин и списания </a:t>
          </a:r>
          <a:r>
            <a:rPr lang="ru-RU" sz="1800" kern="1200" dirty="0" err="1"/>
            <a:t>высокозатратных</a:t>
          </a:r>
          <a:r>
            <a:rPr lang="ru-RU" sz="1800" kern="1200" dirty="0"/>
            <a:t> автомобилей. Резерв снижения затрат составляет 18,4 тыс. руб.;</a:t>
          </a:r>
        </a:p>
      </dsp:txBody>
      <dsp:txXfrm>
        <a:off x="791822" y="570477"/>
        <a:ext cx="8490492" cy="1140954"/>
      </dsp:txXfrm>
    </dsp:sp>
    <dsp:sp modelId="{34F7AB5D-9C7D-4F9E-A9F5-9098805E8321}">
      <dsp:nvSpPr>
        <dsp:cNvPr id="0" name=""/>
        <dsp:cNvSpPr/>
      </dsp:nvSpPr>
      <dsp:spPr>
        <a:xfrm>
          <a:off x="78725" y="427857"/>
          <a:ext cx="1426192" cy="1426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BE1D4-A834-4341-8510-AF46E8EC0B95}">
      <dsp:nvSpPr>
        <dsp:cNvPr id="0" name=""/>
        <dsp:cNvSpPr/>
      </dsp:nvSpPr>
      <dsp:spPr>
        <a:xfrm>
          <a:off x="1206558" y="2281908"/>
          <a:ext cx="8075755" cy="11409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63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снижение затрат на оплату командировок за счет сокращения их продолжительности. Резерв снижения затрат составляет 32,6 тыс. руб.;</a:t>
          </a:r>
        </a:p>
      </dsp:txBody>
      <dsp:txXfrm>
        <a:off x="1206558" y="2281908"/>
        <a:ext cx="8075755" cy="1140954"/>
      </dsp:txXfrm>
    </dsp:sp>
    <dsp:sp modelId="{BAC1E9EB-2394-4B19-9A4A-0F8DC2D2D8DA}">
      <dsp:nvSpPr>
        <dsp:cNvPr id="0" name=""/>
        <dsp:cNvSpPr/>
      </dsp:nvSpPr>
      <dsp:spPr>
        <a:xfrm>
          <a:off x="493462" y="2139288"/>
          <a:ext cx="1426192" cy="1426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81E01-3C28-4A13-8E81-75203B1CF2B2}">
      <dsp:nvSpPr>
        <dsp:cNvPr id="0" name=""/>
        <dsp:cNvSpPr/>
      </dsp:nvSpPr>
      <dsp:spPr>
        <a:xfrm>
          <a:off x="791822" y="3993339"/>
          <a:ext cx="8490492" cy="11409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63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сокращение непроизводительных расходов, вызванных недостатками в организации управления и производства, перебои в материальном обеспечении вызывают, к которым относятся потери от простоев по вине предприятия.  </a:t>
          </a:r>
        </a:p>
      </dsp:txBody>
      <dsp:txXfrm>
        <a:off x="791822" y="3993339"/>
        <a:ext cx="8490492" cy="1140954"/>
      </dsp:txXfrm>
    </dsp:sp>
    <dsp:sp modelId="{131EDFDF-2E83-4708-B634-ACFA67E0079B}">
      <dsp:nvSpPr>
        <dsp:cNvPr id="0" name=""/>
        <dsp:cNvSpPr/>
      </dsp:nvSpPr>
      <dsp:spPr>
        <a:xfrm>
          <a:off x="78725" y="3850719"/>
          <a:ext cx="1426192" cy="1426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9A6EA5-684C-46F1-8C68-31D2C5D16679}" type="datetimeFigureOut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85813" y="685800"/>
            <a:ext cx="5286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49BD90-F1DB-424E-9D5E-2A49721BB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39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/>
          <p:cNvGrpSpPr>
            <a:grpSpLocks/>
          </p:cNvGrpSpPr>
          <p:nvPr/>
        </p:nvGrpSpPr>
        <p:grpSpPr bwMode="auto">
          <a:xfrm>
            <a:off x="0" y="1120775"/>
            <a:ext cx="1390650" cy="788988"/>
            <a:chOff x="0" y="452558"/>
            <a:chExt cx="914400" cy="524182"/>
          </a:xfrm>
        </p:grpSpPr>
        <p:sp>
          <p:nvSpPr>
            <p:cNvPr id="5" name="Rounded Прямоугольник 7"/>
            <p:cNvSpPr/>
            <p:nvPr/>
          </p:nvSpPr>
          <p:spPr>
            <a:xfrm>
              <a:off x="590811" y="452558"/>
              <a:ext cx="323589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Rounded Прямоугольник 8"/>
            <p:cNvSpPr/>
            <p:nvPr/>
          </p:nvSpPr>
          <p:spPr>
            <a:xfrm>
              <a:off x="215030" y="452558"/>
              <a:ext cx="322546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Round Same Side Corner Прямоугольник 9"/>
            <p:cNvSpPr/>
            <p:nvPr/>
          </p:nvSpPr>
          <p:spPr>
            <a:xfrm rot="5400000">
              <a:off x="-181715" y="634273"/>
              <a:ext cx="524182" cy="160751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6150" y="357698"/>
            <a:ext cx="7830742" cy="1654669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50" y="2062508"/>
            <a:ext cx="7830742" cy="87485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E9AA-F0FE-4CD0-9FF7-B35A5C45C1DE}" type="datetime1">
              <a:rPr lang="ru-RU"/>
              <a:pPr>
                <a:defRPr/>
              </a:pPr>
              <a:t>23.02.2019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3047-2F3C-4782-A273-0206738CD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4099" y="1579457"/>
            <a:ext cx="8352790" cy="451273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CB30-2295-419A-8102-95B4545B9256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A327-867F-496C-8534-F68B9BC4E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1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/>
          <p:cNvGrpSpPr>
            <a:grpSpLocks/>
          </p:cNvGrpSpPr>
          <p:nvPr/>
        </p:nvGrpSpPr>
        <p:grpSpPr bwMode="auto">
          <a:xfrm rot="5400000">
            <a:off x="8139112" y="263525"/>
            <a:ext cx="1050926" cy="450850"/>
            <a:chOff x="0" y="452558"/>
            <a:chExt cx="914400" cy="524182"/>
          </a:xfrm>
        </p:grpSpPr>
        <p:sp>
          <p:nvSpPr>
            <p:cNvPr id="5" name="Rounded Прямоугольник 7"/>
            <p:cNvSpPr/>
            <p:nvPr/>
          </p:nvSpPr>
          <p:spPr>
            <a:xfrm>
              <a:off x="592564" y="452558"/>
              <a:ext cx="321836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Rounded Прямоугольник 8"/>
            <p:cNvSpPr/>
            <p:nvPr/>
          </p:nvSpPr>
          <p:spPr>
            <a:xfrm>
              <a:off x="215479" y="452559"/>
              <a:ext cx="321835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Round Same Side Corner Прямоугольник 9"/>
            <p:cNvSpPr/>
            <p:nvPr/>
          </p:nvSpPr>
          <p:spPr>
            <a:xfrm rot="5400000">
              <a:off x="-181287" y="633845"/>
              <a:ext cx="524182" cy="161609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8" name="bottom graphic"/>
          <p:cNvGrpSpPr>
            <a:grpSpLocks/>
          </p:cNvGrpSpPr>
          <p:nvPr/>
        </p:nvGrpSpPr>
        <p:grpSpPr bwMode="auto">
          <a:xfrm>
            <a:off x="0" y="5326063"/>
            <a:ext cx="10440988" cy="1443037"/>
            <a:chOff x="0" y="4046638"/>
            <a:chExt cx="9144000" cy="1096862"/>
          </a:xfrm>
        </p:grpSpPr>
        <p:sp>
          <p:nvSpPr>
            <p:cNvPr id="9" name="Полилиния 8"/>
            <p:cNvSpPr/>
            <p:nvPr/>
          </p:nvSpPr>
          <p:spPr bwMode="ltGray">
            <a:xfrm rot="5400000">
              <a:off x="4120102" y="119603"/>
              <a:ext cx="903795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рямоугольник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52790" y="1135602"/>
            <a:ext cx="1566149" cy="4956589"/>
          </a:xfrm>
        </p:spPr>
        <p:txBody>
          <a:bodyPr vert="eaVert"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4100" y="1135602"/>
            <a:ext cx="7047667" cy="4956589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53EC1-E3E9-493D-8C82-7FCB3CD887E9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2224-DB6C-4215-896D-097A8DB42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61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D772-553C-4D97-932E-B466596F0369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4E7F-5120-4453-8AAC-F517F4F96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3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/>
          <p:cNvGrpSpPr>
            <a:grpSpLocks/>
          </p:cNvGrpSpPr>
          <p:nvPr/>
        </p:nvGrpSpPr>
        <p:grpSpPr bwMode="auto">
          <a:xfrm>
            <a:off x="0" y="3082925"/>
            <a:ext cx="1390650" cy="795338"/>
            <a:chOff x="0" y="2343311"/>
            <a:chExt cx="1217066" cy="60379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786369" y="2346927"/>
              <a:ext cx="430697" cy="600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86205" y="2346927"/>
              <a:ext cx="429308" cy="600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 rot="5400000">
              <a:off x="-193110" y="2536421"/>
              <a:ext cx="600180" cy="213959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8" name="bottom graphic"/>
          <p:cNvGrpSpPr>
            <a:grpSpLocks/>
          </p:cNvGrpSpPr>
          <p:nvPr/>
        </p:nvGrpSpPr>
        <p:grpSpPr bwMode="auto">
          <a:xfrm>
            <a:off x="0" y="5338763"/>
            <a:ext cx="10440988" cy="1444625"/>
            <a:chOff x="0" y="4056912"/>
            <a:chExt cx="9144000" cy="1096862"/>
          </a:xfrm>
        </p:grpSpPr>
        <p:sp>
          <p:nvSpPr>
            <p:cNvPr id="9" name="Полилиния 8"/>
            <p:cNvSpPr/>
            <p:nvPr/>
          </p:nvSpPr>
          <p:spPr bwMode="ltGray">
            <a:xfrm rot="5400000">
              <a:off x="4119996" y="118922"/>
              <a:ext cx="904007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рямоугольник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150" y="1907469"/>
            <a:ext cx="7830742" cy="2078075"/>
          </a:xfrm>
        </p:spPr>
        <p:txBody>
          <a:bodyPr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6150" y="4031321"/>
            <a:ext cx="7830742" cy="9211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02771-5E53-4906-9BBA-1FB86E0A9671}" type="datetime1">
              <a:rPr lang="ru-RU"/>
              <a:pPr>
                <a:defRPr/>
              </a:pPr>
              <a:t>23.02.2019</a:t>
            </a:fld>
            <a:endParaRPr lang="en-US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631C-9B6B-45F6-9032-1FE946F32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4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4100" y="1579457"/>
            <a:ext cx="4176395" cy="451273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495" y="1579457"/>
            <a:ext cx="4176395" cy="451273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34BB-0783-48F4-8DAB-9E33F3D51F24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FA97B-9150-4C8B-AB2E-5BA9547F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16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099" y="150424"/>
            <a:ext cx="8352790" cy="1278608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4100" y="1575877"/>
            <a:ext cx="4176395" cy="80584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4100" y="2381721"/>
            <a:ext cx="4176395" cy="371046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495" y="1575877"/>
            <a:ext cx="4176395" cy="80584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0495" y="2381721"/>
            <a:ext cx="4176395" cy="371046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FE18-57EA-4A04-A366-B741B8F3EBB7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FD0E8-D91A-4B44-886A-DC2A6444C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9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79D9-C179-4EE7-B992-4AD684053238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5B10-175D-48E3-9681-6D1A4412B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07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ottom graphic"/>
          <p:cNvGrpSpPr>
            <a:grpSpLocks/>
          </p:cNvGrpSpPr>
          <p:nvPr/>
        </p:nvGrpSpPr>
        <p:grpSpPr bwMode="auto">
          <a:xfrm>
            <a:off x="0" y="5338763"/>
            <a:ext cx="10440988" cy="1444625"/>
            <a:chOff x="0" y="4056912"/>
            <a:chExt cx="9144000" cy="1096862"/>
          </a:xfrm>
        </p:grpSpPr>
        <p:sp>
          <p:nvSpPr>
            <p:cNvPr id="3" name="Полилиния 2"/>
            <p:cNvSpPr/>
            <p:nvPr/>
          </p:nvSpPr>
          <p:spPr bwMode="ltGray">
            <a:xfrm rot="5400000">
              <a:off x="4119996" y="118922"/>
              <a:ext cx="904007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" name="Прямоугольник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FBF5-15D2-47B1-983D-3A1EB1B68E01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D5B16-61C6-451F-9514-0635BDB62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88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099" y="150424"/>
            <a:ext cx="8352790" cy="1278608"/>
          </a:xfrm>
        </p:spPr>
        <p:txBody>
          <a:bodyPr>
            <a:normAutofit/>
          </a:bodyPr>
          <a:lstStyle>
            <a:lvl1pPr algn="l">
              <a:defRPr sz="3600" b="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6397" y="1579457"/>
            <a:ext cx="5220494" cy="451273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4099" y="1579459"/>
            <a:ext cx="2958280" cy="451273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3257-2CFB-41D9-A0A9-E9FAF5B9F345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016BC-DCC5-422F-B333-9BDE3798F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099" y="150424"/>
            <a:ext cx="8352790" cy="1278608"/>
          </a:xfrm>
        </p:spPr>
        <p:txBody>
          <a:bodyPr>
            <a:normAutofit/>
          </a:bodyPr>
          <a:lstStyle>
            <a:lvl1pPr algn="l">
              <a:defRPr sz="3600" b="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44103" y="1579457"/>
            <a:ext cx="5742540" cy="3610187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60659" y="1579456"/>
            <a:ext cx="2436230" cy="371047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8101E-B316-4C2A-A0FD-BFE365661B7E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398B9-7AEC-4848-8E8C-C51AA2AD0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56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bottom graphic"/>
          <p:cNvGrpSpPr>
            <a:grpSpLocks/>
          </p:cNvGrpSpPr>
          <p:nvPr/>
        </p:nvGrpSpPr>
        <p:grpSpPr bwMode="auto">
          <a:xfrm>
            <a:off x="0" y="5338763"/>
            <a:ext cx="10440988" cy="1444625"/>
            <a:chOff x="0" y="4056912"/>
            <a:chExt cx="9144000" cy="1096862"/>
          </a:xfrm>
        </p:grpSpPr>
        <p:sp>
          <p:nvSpPr>
            <p:cNvPr id="21" name="Полилиния 20"/>
            <p:cNvSpPr/>
            <p:nvPr/>
          </p:nvSpPr>
          <p:spPr bwMode="ltGray">
            <a:xfrm rot="5400000">
              <a:off x="4119996" y="118922"/>
              <a:ext cx="904007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Прямоугольник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027" name="squares"/>
          <p:cNvGrpSpPr>
            <a:grpSpLocks/>
          </p:cNvGrpSpPr>
          <p:nvPr/>
        </p:nvGrpSpPr>
        <p:grpSpPr bwMode="auto">
          <a:xfrm>
            <a:off x="0" y="788988"/>
            <a:ext cx="909638" cy="517525"/>
            <a:chOff x="0" y="452558"/>
            <a:chExt cx="914400" cy="524182"/>
          </a:xfrm>
        </p:grpSpPr>
        <p:sp>
          <p:nvSpPr>
            <p:cNvPr id="8" name="Rounded Прямоугольник 7"/>
            <p:cNvSpPr/>
            <p:nvPr/>
          </p:nvSpPr>
          <p:spPr>
            <a:xfrm>
              <a:off x="592046" y="452558"/>
              <a:ext cx="322354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" name="Rounded Прямоугольник 8"/>
            <p:cNvSpPr/>
            <p:nvPr/>
          </p:nvSpPr>
          <p:spPr>
            <a:xfrm>
              <a:off x="215435" y="452558"/>
              <a:ext cx="322354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Round Same Side Corner Прямоугольник 9"/>
            <p:cNvSpPr/>
            <p:nvPr/>
          </p:nvSpPr>
          <p:spPr>
            <a:xfrm rot="5400000">
              <a:off x="-180705" y="633263"/>
              <a:ext cx="524182" cy="162773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44575" y="6364288"/>
            <a:ext cx="7099300" cy="17938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1044575" y="150813"/>
            <a:ext cx="8351838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1044575" y="1579563"/>
            <a:ext cx="8351838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78800" y="6364288"/>
            <a:ext cx="1217613" cy="17938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B376C95-1D7B-4ED3-9116-87A800D9B700}" type="datetime1">
              <a:rPr lang="ru-RU"/>
              <a:pPr>
                <a:defRPr/>
              </a:pPr>
              <a:t>23.02.2019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83725" y="6364288"/>
            <a:ext cx="696913" cy="17938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EDC1C68-AA1D-4E82-A13A-060D9C582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3" r:id="rId2"/>
    <p:sldLayoutId id="2147484141" r:id="rId3"/>
    <p:sldLayoutId id="2147484134" r:id="rId4"/>
    <p:sldLayoutId id="2147484135" r:id="rId5"/>
    <p:sldLayoutId id="2147484136" r:id="rId6"/>
    <p:sldLayoutId id="2147484142" r:id="rId7"/>
    <p:sldLayoutId id="2147484137" r:id="rId8"/>
    <p:sldLayoutId id="2147484138" r:id="rId9"/>
    <p:sldLayoutId id="2147484139" r:id="rId10"/>
    <p:sldLayoutId id="21474841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1217613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2pPr>
      <a:lvl3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3pPr>
      <a:lvl4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4pPr>
      <a:lvl5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5pPr>
      <a:lvl6pPr marL="4572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6pPr>
      <a:lvl7pPr marL="9144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7pPr>
      <a:lvl8pPr marL="13716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8pPr>
      <a:lvl9pPr marL="18288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9pPr>
    </p:titleStyle>
    <p:bodyStyle>
      <a:lvl1pPr marL="303213" indent="-303213" algn="l" defTabSz="1217613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303213" algn="l" defTabSz="1217613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500" indent="-303213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303213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200" indent="-303213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575" y="150813"/>
            <a:ext cx="8351838" cy="78546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работы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26584"/>
              </p:ext>
            </p:extLst>
          </p:nvPr>
        </p:nvGraphicFramePr>
        <p:xfrm>
          <a:off x="107926" y="936279"/>
          <a:ext cx="10009111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599325"/>
            <a:ext cx="1044098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исследования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квалификационной работе является ООО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АвтоТранс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которое занимается перевозкой грузов и  пассажиров различными видами транспорта</a:t>
            </a:r>
          </a:p>
        </p:txBody>
      </p:sp>
    </p:spTree>
    <p:extLst>
      <p:ext uri="{BB962C8B-B14F-4D97-AF65-F5344CB8AC3E}">
        <p14:creationId xmlns:p14="http://schemas.microsoft.com/office/powerpoint/2010/main" val="393074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оптимизации расходов и доходов ООО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АвтоТранс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оценка их эффективности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15B10-175D-48E3-9681-6D1A4412B2F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43871612"/>
              </p:ext>
            </p:extLst>
          </p:nvPr>
        </p:nvGraphicFramePr>
        <p:xfrm>
          <a:off x="395958" y="1064330"/>
          <a:ext cx="9361040" cy="5704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41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15B10-175D-48E3-9681-6D1A4412B2F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966" y="1800374"/>
            <a:ext cx="9649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23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реализации предложенных мер по оптимизации доходов и расходов ООО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АвтоТранс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выручка  от реализации услуг увеличится на 115,43 тыс. руб. или на 2,28%, себестоимость услуг снизится на 113,89 тыс. руб. или на 2,37%. </a:t>
            </a:r>
          </a:p>
          <a:p>
            <a:pPr indent="63023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приведет к росту прибыли от реализации на 229,33 тыс. руб. или на 91,84%. </a:t>
            </a:r>
          </a:p>
          <a:p>
            <a:pPr indent="63023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результате произошедших изменений снизится показатель затрат на рубль товарной продукции на 0,04 руб./руб., увеличится рентабельность продукции на 5,01%, рентабельность оборота возрастет на 4,33%. </a:t>
            </a:r>
          </a:p>
        </p:txBody>
      </p:sp>
    </p:spTree>
    <p:extLst>
      <p:ext uri="{BB962C8B-B14F-4D97-AF65-F5344CB8AC3E}">
        <p14:creationId xmlns:p14="http://schemas.microsoft.com/office/powerpoint/2010/main" val="418688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83670" y="3199884"/>
            <a:ext cx="3072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40059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478437"/>
              </p:ext>
            </p:extLst>
          </p:nvPr>
        </p:nvGraphicFramePr>
        <p:xfrm>
          <a:off x="683990" y="860061"/>
          <a:ext cx="9433048" cy="501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00014" y="21619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задача бухгалтерского учета сводится к определению величины доходов и расходов.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830"/>
            <a:ext cx="10440988" cy="945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054" y="-431874"/>
            <a:ext cx="8351838" cy="1277937"/>
          </a:xfrm>
        </p:spPr>
        <p:txBody>
          <a:bodyPr/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экономических показателей деятельности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АвтоТранс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2013-2015 годы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225224"/>
              </p:ext>
            </p:extLst>
          </p:nvPr>
        </p:nvGraphicFramePr>
        <p:xfrm>
          <a:off x="395958" y="936280"/>
          <a:ext cx="9721074" cy="56680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46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22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832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Показатели 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2015 год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 2014 к 2013 году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Изменение  2015 к 2014 году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абсолю-тное,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(+/-)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относи-тельное, %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абсолю-тное,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(+/-)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относи-тельное, %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9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1280" marR="412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Выручка от продаж, тыс.руб.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528,43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4775,58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5060,20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247,15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5,46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284,62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5,96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Себестоимость реализованной продукции, тыс.руб.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4334,87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4561,88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4810,50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227,01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5,24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248,62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5,45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Прибыль от продаж, тыс. руб.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193,56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213,70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237,66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20,14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10,41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23,94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11,21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Чистая прибыль, тыс. руб.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89,10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69,36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74,81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-19,74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-22,15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54,51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7,86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Активы, всего, тыс. руб.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1840,89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2489,16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3156,50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648,27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35,22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667,34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26,81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 том числе основные средства,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697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711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786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2,01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10,55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оборотные активы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1143,89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1778,16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2370,5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634,27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55,44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592,34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33,31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Среднесписочная численность работников, чел.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134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139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139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14,71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Рентабельность активов, %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4,84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2,79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2,37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-2,05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-42,36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-0,42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-15,05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Рентабельность продукции, %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4,47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4,68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4,94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0,21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4,69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0,26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5,57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Производитель-ность труда, тыс. руб./чел.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3379,42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3435,67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3640,43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56,25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1,66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204,76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5,95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Оборачиваемость оборотных активов, оборотов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6,03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1,92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1,61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-4,11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-68,16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-0,31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-16,15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5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Длительность одного оборота, дней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60,5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190,1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226,7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129,6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214,21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36,6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19,25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Фондоотдача, руб./руб.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649,7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671,7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643,8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3,38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-27,9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-4,15</a:t>
                      </a:r>
                    </a:p>
                  </a:txBody>
                  <a:tcPr marL="41280" marR="4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22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38" y="427572"/>
            <a:ext cx="8351838" cy="1277937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8006" y="743376"/>
            <a:ext cx="4248472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Анализ платежеспособности ООО «</a:t>
            </a:r>
            <a:r>
              <a:rPr lang="ru-RU" dirty="0" err="1"/>
              <a:t>АвтоТранс</a:t>
            </a:r>
            <a:r>
              <a:rPr lang="ru-RU" dirty="0"/>
              <a:t>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529174"/>
              </p:ext>
            </p:extLst>
          </p:nvPr>
        </p:nvGraphicFramePr>
        <p:xfrm>
          <a:off x="375556" y="1664101"/>
          <a:ext cx="4680521" cy="38884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4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665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Отклонение от нормативного значения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8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Коэффициент текущей ликвидности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1,04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1,05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1,06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-0,96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-0,95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-0,94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8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Коэффициент срочной ликвидности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0.61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0,62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-0,10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-0,09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-0,08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8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Коэффициент абсолютной ликвидности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-0,199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-0,199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-0,199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580533" y="743375"/>
            <a:ext cx="4725817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540385" algn="ctr" hangingPunct="0">
              <a:spcAft>
                <a:spcPts val="0"/>
              </a:spcAft>
              <a:tabLst>
                <a:tab pos="467995" algn="l"/>
              </a:tabLst>
            </a:pPr>
            <a:r>
              <a:rPr lang="ru-RU" dirty="0">
                <a:latin typeface="Times New Roman"/>
                <a:ea typeface="Times New Roman"/>
              </a:rPr>
              <a:t>Коэффициенты финансовой устойчивости ООО «</a:t>
            </a:r>
            <a:r>
              <a:rPr lang="ru-RU" dirty="0" err="1">
                <a:latin typeface="Times New Roman"/>
                <a:ea typeface="Times New Roman"/>
              </a:rPr>
              <a:t>АвтоТранс</a:t>
            </a:r>
            <a:r>
              <a:rPr lang="ru-RU" dirty="0">
                <a:latin typeface="Times New Roman"/>
                <a:ea typeface="Times New Roman"/>
              </a:rPr>
              <a:t>»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83091"/>
              </p:ext>
            </p:extLst>
          </p:nvPr>
        </p:nvGraphicFramePr>
        <p:xfrm>
          <a:off x="5868566" y="1584350"/>
          <a:ext cx="4396383" cy="4104455"/>
        </p:xfrm>
        <a:graphic>
          <a:graphicData uri="http://schemas.openxmlformats.org/drawingml/2006/table">
            <a:tbl>
              <a:tblPr/>
              <a:tblGrid>
                <a:gridCol w="2627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1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6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Показатели финансовой устойчивости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Коэффициент автономии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0,0434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0,0446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0,0503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Коэффициент финансовой зависимости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0,9566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0,9554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0,9497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Коэффициент финансирования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0,045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0,047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0.053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Коэффициент капитализации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22,22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21,28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18.87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9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Коэффициент обеспеченности  собственными оборотными средствами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0,057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0,059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0,066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73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030" y="360214"/>
            <a:ext cx="8351838" cy="1277937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учет расходов и доходов ООО «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АвтоТранс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926" y="1399103"/>
            <a:ext cx="1033306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361950" algn="just">
              <a:tabLst>
                <a:tab pos="361950" algn="l"/>
              </a:tabLst>
            </a:pPr>
            <a:r>
              <a:rPr lang="ru-RU" sz="2000" dirty="0"/>
              <a:t>Расходы ООО «</a:t>
            </a:r>
            <a:r>
              <a:rPr lang="ru-RU" sz="2000" dirty="0" err="1"/>
              <a:t>АвтоТранс</a:t>
            </a:r>
            <a:r>
              <a:rPr lang="ru-RU" sz="2000" dirty="0"/>
              <a:t>» признаются в бухгалтерском учете в соответствии с Положением по бухгалтерскому учёту «Расходы организации» (ПБУ 10/99).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942" y="2448446"/>
            <a:ext cx="97210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>
              <a:tabLst>
                <a:tab pos="803275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 например, учет расходов по оплате труда на ООО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АвтоТранс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ведется по счету 70 «Расчеты с персоналом по оплате труда». При получении наличных денег в банке на выдачу заработной платы сотрудникам делается проводка: Дебет 50 «Касса»    Кредит 51 «Расчетный счет»  - на всю сумму наличных денег, получаемых в банке. Зарплата выдается один раз в месяц.</a:t>
            </a:r>
          </a:p>
          <a:p>
            <a:pPr indent="441325" algn="just">
              <a:tabLst>
                <a:tab pos="803275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заработной платы оформляется бухгалтерской записью: Дебет 70 «Расчеты с персоналом по оплате труда» Кредит 50 «Касса»  - выдана из кассы зарплата наличными. </a:t>
            </a:r>
          </a:p>
          <a:p>
            <a:pPr indent="803275" algn="just">
              <a:tabLst>
                <a:tab pos="803275" algn="l"/>
              </a:tabLst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575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0813"/>
            <a:ext cx="9973022" cy="1277937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Анализ структуры затрат ООО «</a:t>
            </a:r>
            <a:r>
              <a:rPr lang="ru-RU" sz="20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АвтоТранс</a:t>
            </a:r>
            <a:r>
              <a:rPr lang="ru-RU" sz="2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»</a:t>
            </a:r>
            <a:br>
              <a:rPr lang="ru-RU" sz="2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по экономическим элементам</a:t>
            </a:r>
            <a:br>
              <a:rPr lang="ru-RU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718896"/>
              </p:ext>
            </p:extLst>
          </p:nvPr>
        </p:nvGraphicFramePr>
        <p:xfrm>
          <a:off x="179934" y="1224311"/>
          <a:ext cx="9793090" cy="5040559"/>
        </p:xfrm>
        <a:graphic>
          <a:graphicData uri="http://schemas.openxmlformats.org/drawingml/2006/table">
            <a:tbl>
              <a:tblPr/>
              <a:tblGrid>
                <a:gridCol w="2066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88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8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3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88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98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09511">
                <a:tc rowSpan="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Элементы затрат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Изменение к 2013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тыс.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уд.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вес (%)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тыс.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уд.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вес (%)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тыс.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уд.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вес (%)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уд. веса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511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Материальные затраты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3758,33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3773,16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82,5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3943,62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81,8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14,83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185,29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-0,8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-1,5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511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Затраты на оплату труда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576,54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634,10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13,9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696,89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14,5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57,56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120,35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756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Амортизация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86,3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97,8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102,9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756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Прочие затраты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139,83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3,2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153,64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168,96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13,80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29,12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756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Всего затрат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4561,0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4658,7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4912,37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97,69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351,37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spc="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spc="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44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себестоимости услуг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ООО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АвтоТранс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статьям калькуляции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15B10-175D-48E3-9681-6D1A4412B2F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35175" y="2398713"/>
            <a:ext cx="1044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938362"/>
              </p:ext>
            </p:extLst>
          </p:nvPr>
        </p:nvGraphicFramePr>
        <p:xfrm>
          <a:off x="251944" y="1152302"/>
          <a:ext cx="9793087" cy="50431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94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8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574">
                <a:tc rowSpan="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Статьи затрат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Изменение к 2013 г.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уд. веса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574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77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Основные материалы 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,3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-2,0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514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Вспомогатель-ные</a:t>
                      </a: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материалы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-0,10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-5,66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-0,3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-0,7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92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Заработная плата рабочих с отчислениями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142,12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351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Общепроизво-дственные расходы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22,68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43,29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68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Общехозяйст-венные расходы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30,51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74,54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351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Производст-венная себестоимость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192,39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402,79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-0,5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-1,0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68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Коммерческие расходы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34,62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72,84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568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Полная себестоимость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227,01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475,63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914" marR="47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3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Вертикальный анализ доходов ООО «</a:t>
            </a:r>
            <a:r>
              <a:rPr lang="ru-RU" b="1" dirty="0" err="1"/>
              <a:t>АвтоТранс</a:t>
            </a:r>
            <a:r>
              <a:rPr lang="ru-RU" b="1" dirty="0"/>
              <a:t>»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15B10-175D-48E3-9681-6D1A4412B2F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38962"/>
              </p:ext>
            </p:extLst>
          </p:nvPr>
        </p:nvGraphicFramePr>
        <p:xfrm>
          <a:off x="972022" y="1388910"/>
          <a:ext cx="8640959" cy="49161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6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512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Отклонение 2014 от 2013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Отклонение 2015 от 2013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1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Выручка от оказания услуг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247,15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284,62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Себестои-мость оказанных услуг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192,39</a:t>
                      </a:r>
                      <a:endParaRPr lang="ru-RU" sz="14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-0,67</a:t>
                      </a:r>
                      <a:endParaRPr lang="ru-RU" sz="14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402,79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-1,58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Коммерче-ские расходы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34,62</a:t>
                      </a:r>
                      <a:endParaRPr lang="ru-RU" sz="1400" spc="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72,84</a:t>
                      </a:r>
                      <a:endParaRPr lang="ru-RU" sz="1400" spc="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0,32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Прибыль от продаж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20,14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0,21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23,94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1,26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Прочие операцион-ные доходы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-0,03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-0,01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Прочие операцион-ные расходы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27,20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0,51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38,07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0,63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Внереали-зационные доходы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0,02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0,03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Внереали-зационные расходы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18,91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0,37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24,86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0,44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6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Прибыль (убыток) до налогооб-ложения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-25,98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-0,68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-18,81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-0,64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Текущий налог на прибыль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-6,24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-0,16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-4,52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-0,15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Чистая прибыль (убыток)</a:t>
                      </a:r>
                    </a:p>
                  </a:txBody>
                  <a:tcPr marL="36528" marR="36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-19,74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-0,52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54,51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38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-0,49</a:t>
                      </a:r>
                    </a:p>
                  </a:txBody>
                  <a:tcPr marL="36528" marR="36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98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22" y="-215850"/>
            <a:ext cx="8351838" cy="1277937"/>
          </a:xfrm>
        </p:spPr>
        <p:txBody>
          <a:bodyPr/>
          <a:lstStyle/>
          <a:p>
            <a:pPr algn="ctr"/>
            <a:r>
              <a:rPr lang="ru-RU" sz="2400" dirty="0"/>
              <a:t>Горизонтальный анализ показателей прибыли ООО «</a:t>
            </a:r>
            <a:r>
              <a:rPr lang="ru-RU" sz="2400" dirty="0" err="1"/>
              <a:t>АвтоТранс</a:t>
            </a:r>
            <a:r>
              <a:rPr lang="ru-RU" sz="2400" dirty="0"/>
              <a:t>»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15B10-175D-48E3-9681-6D1A4412B2F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025869"/>
              </p:ext>
            </p:extLst>
          </p:nvPr>
        </p:nvGraphicFramePr>
        <p:xfrm>
          <a:off x="251941" y="1296318"/>
          <a:ext cx="9865095" cy="52565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43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0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3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Темп роста 2014 г к 2013 г., %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Темп роста 2015 г. к 2013 г., %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Темп прироста 2014 г. к 2013 г., %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Темп прироста 2015 г. к 2013 г., %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Выручка от продаж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105,46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111,74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5,46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11,74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6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Себестоимость оказанных услуг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104,68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109,80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4,68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9,80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Коммерческие расходы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115,36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132,31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15,36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32,31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Прибыль от продаж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110,41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122,78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10,41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22,78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Прочие операционные доходы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93,33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97,78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-6,67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-2,22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Прочие операционные расходы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152,17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173,05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52,17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73,05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Внереализационные доходы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105,56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108,33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5,56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8,33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Внереализационные расходы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175,67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199,48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75,67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99,48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Прибыль (убыток) до налогообложения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77,84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83,96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-22,15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-16,04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Текущий налог на прибыль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77,84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83,96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-22,15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-16,04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Чистая прибыль (убыток)</a:t>
                      </a:r>
                    </a:p>
                  </a:txBody>
                  <a:tcPr marL="39170" marR="39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77,84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83,96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-22,15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-16,04</a:t>
                      </a:r>
                    </a:p>
                  </a:txBody>
                  <a:tcPr marL="39170" marR="39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18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oking_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oking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4445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TS102787942</Template>
  <TotalTime>2807</TotalTime>
  <Words>1300</Words>
  <Application>Microsoft Office PowerPoint</Application>
  <PresentationFormat>Произвольный</PresentationFormat>
  <Paragraphs>519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Cooking_16x9</vt:lpstr>
      <vt:lpstr>Цель и задачи работы</vt:lpstr>
      <vt:lpstr>Презентация PowerPoint</vt:lpstr>
      <vt:lpstr>Динамика экономических показателей деятельности  ООО «АвтоТранс» за 2013-2015 годы  </vt:lpstr>
      <vt:lpstr>   </vt:lpstr>
      <vt:lpstr>Бухгалтерский учет расходов и доходов ООО «АвтоТранс» </vt:lpstr>
      <vt:lpstr>Анализ структуры затрат ООО «АвтоТранс»  по экономическим элементам </vt:lpstr>
      <vt:lpstr>Анализ себестоимости услуг  ООО «АвтоТранс» по статьям калькуляции </vt:lpstr>
      <vt:lpstr>Вертикальный анализ доходов ООО «АвтоТранс» </vt:lpstr>
      <vt:lpstr>Горизонтальный анализ показателей прибыли ООО «АвтоТранс» </vt:lpstr>
      <vt:lpstr>Пути оптимизации расходов и доходов ООО «АвтоТранс» и оценка их эффективности</vt:lpstr>
      <vt:lpstr>Вывод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Ксюха</dc:creator>
  <cp:lastModifiedBy>Александрия Курловская</cp:lastModifiedBy>
  <cp:revision>393</cp:revision>
  <dcterms:created xsi:type="dcterms:W3CDTF">2013-12-07T02:55:53Z</dcterms:created>
  <dcterms:modified xsi:type="dcterms:W3CDTF">2019-02-23T03:35:59Z</dcterms:modified>
</cp:coreProperties>
</file>