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 (тыс.руб.)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1.197725E6</c:v>
                </c:pt>
                <c:pt idx="1">
                  <c:v>1.339939E6</c:v>
                </c:pt>
                <c:pt idx="2">
                  <c:v>1.424785E6</c:v>
                </c:pt>
                <c:pt idx="3">
                  <c:v>1.269024E6</c:v>
                </c:pt>
                <c:pt idx="4">
                  <c:v>1.410479E6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Среднегодовая стоимость основных средств (т.р.)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117277.5</c:v>
                </c:pt>
                <c:pt idx="1">
                  <c:v>139319.0</c:v>
                </c:pt>
                <c:pt idx="2">
                  <c:v>157278.0</c:v>
                </c:pt>
                <c:pt idx="3">
                  <c:v>201166.5</c:v>
                </c:pt>
                <c:pt idx="4">
                  <c:v>241228.0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46077256"/>
        <c:axId val="2104432344"/>
      </c:lineChart>
      <c:catAx>
        <c:axId val="2146077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4432344"/>
        <c:crosses val="autoZero"/>
        <c:auto val="1"/>
        <c:lblAlgn val="ctr"/>
        <c:lblOffset val="100"/>
        <c:noMultiLvlLbl val="0"/>
      </c:catAx>
      <c:valAx>
        <c:axId val="2104432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60772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Дебиторская задолженность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229544.0</c:v>
                </c:pt>
                <c:pt idx="1">
                  <c:v>286536.0</c:v>
                </c:pt>
                <c:pt idx="2">
                  <c:v>254633.0</c:v>
                </c:pt>
                <c:pt idx="3">
                  <c:v>440442.0</c:v>
                </c:pt>
                <c:pt idx="4">
                  <c:v>769325.0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Денежные средства и денежные эквиваленты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10253.0</c:v>
                </c:pt>
                <c:pt idx="1">
                  <c:v>2853.0</c:v>
                </c:pt>
                <c:pt idx="2">
                  <c:v>151.0</c:v>
                </c:pt>
                <c:pt idx="3">
                  <c:v>2634.0</c:v>
                </c:pt>
                <c:pt idx="4">
                  <c:v>996.0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34965544"/>
        <c:axId val="2061601352"/>
      </c:lineChart>
      <c:catAx>
        <c:axId val="-2134965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61601352"/>
        <c:crosses val="autoZero"/>
        <c:auto val="1"/>
        <c:lblAlgn val="ctr"/>
        <c:lblOffset val="100"/>
        <c:noMultiLvlLbl val="0"/>
      </c:catAx>
      <c:valAx>
        <c:axId val="2061601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49655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Среднесписочная численность работников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96.0</c:v>
                </c:pt>
                <c:pt idx="1">
                  <c:v>96.0</c:v>
                </c:pt>
                <c:pt idx="2">
                  <c:v>90.0</c:v>
                </c:pt>
                <c:pt idx="3">
                  <c:v>86.0</c:v>
                </c:pt>
                <c:pt idx="4">
                  <c:v>85.0</c:v>
                </c:pt>
              </c:numCache>
            </c:numRef>
          </c: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43395944"/>
        <c:axId val="-2137339816"/>
      </c:lineChart>
      <c:catAx>
        <c:axId val="2143395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7339816"/>
        <c:crosses val="autoZero"/>
        <c:auto val="1"/>
        <c:lblAlgn val="ctr"/>
        <c:lblOffset val="100"/>
        <c:noMultiLvlLbl val="0"/>
      </c:catAx>
      <c:valAx>
        <c:axId val="-2137339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3395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 (тыс.руб.)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1.784924E6</c:v>
                </c:pt>
                <c:pt idx="1">
                  <c:v>1.79544E6</c:v>
                </c:pt>
                <c:pt idx="2">
                  <c:v>1.83564E6</c:v>
                </c:pt>
                <c:pt idx="3">
                  <c:v>2.0154E6</c:v>
                </c:pt>
                <c:pt idx="4">
                  <c:v>2.105434E6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02561112"/>
        <c:axId val="-2130163272"/>
      </c:lineChart>
      <c:catAx>
        <c:axId val="2102561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0163272"/>
        <c:crosses val="autoZero"/>
        <c:auto val="1"/>
        <c:lblAlgn val="ctr"/>
        <c:lblOffset val="100"/>
        <c:noMultiLvlLbl val="0"/>
      </c:catAx>
      <c:valAx>
        <c:axId val="-2130163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2561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оклад работников (тыс.руб.)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1.113329E6</c:v>
                </c:pt>
                <c:pt idx="1">
                  <c:v>1.113E6</c:v>
                </c:pt>
                <c:pt idx="2">
                  <c:v>1.155736E6</c:v>
                </c:pt>
                <c:pt idx="3">
                  <c:v>1.234735E6</c:v>
                </c:pt>
                <c:pt idx="4">
                  <c:v>1.245634E6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6324424"/>
        <c:axId val="2142936376"/>
      </c:barChart>
      <c:catAx>
        <c:axId val="-2126324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42936376"/>
        <c:crosses val="autoZero"/>
        <c:auto val="1"/>
        <c:lblAlgn val="ctr"/>
        <c:lblOffset val="100"/>
        <c:noMultiLvlLbl val="0"/>
      </c:catAx>
      <c:valAx>
        <c:axId val="21429363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26324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заработная плата (тыс.руб.)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11597.17</c:v>
                </c:pt>
                <c:pt idx="1">
                  <c:v>11593.75</c:v>
                </c:pt>
                <c:pt idx="2">
                  <c:v>12841.51</c:v>
                </c:pt>
                <c:pt idx="3">
                  <c:v>14357.38</c:v>
                </c:pt>
                <c:pt idx="4">
                  <c:v>14654.52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44530968"/>
        <c:axId val="-2135308216"/>
      </c:barChart>
      <c:catAx>
        <c:axId val="2144530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35308216"/>
        <c:crosses val="autoZero"/>
        <c:auto val="1"/>
        <c:lblAlgn val="ctr"/>
        <c:lblOffset val="100"/>
        <c:noMultiLvlLbl val="0"/>
      </c:catAx>
      <c:valAx>
        <c:axId val="-21353082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44530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B6978-FC1B-FC4C-9949-3634AE3501A3}" type="doc">
      <dgm:prSet loTypeId="urn:microsoft.com/office/officeart/2005/8/layout/vList2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DF6734-F34D-F34C-BE19-2009669D95F6}">
      <dgm:prSet phldrT="[Текст]"/>
      <dgm:spPr/>
      <dgm:t>
        <a:bodyPr/>
        <a:lstStyle/>
        <a:p>
          <a:r>
            <a:rPr lang="ru-RU" dirty="0" smtClean="0"/>
            <a:t>Цель исследования – оценка состояния коммерческой деятельности предприятия сферы </a:t>
          </a:r>
          <a:r>
            <a:rPr lang="ru-RU" dirty="0" err="1" smtClean="0"/>
            <a:t>энергоремонтных</a:t>
          </a:r>
          <a:r>
            <a:rPr lang="ru-RU" dirty="0" smtClean="0"/>
            <a:t> услуг АО «</a:t>
          </a:r>
          <a:r>
            <a:rPr lang="ru-RU" dirty="0" err="1" smtClean="0"/>
            <a:t>Иркутскэнергоремонт</a:t>
          </a:r>
          <a:r>
            <a:rPr lang="ru-RU" dirty="0" smtClean="0"/>
            <a:t>»</a:t>
          </a:r>
          <a:endParaRPr lang="ru-RU" dirty="0"/>
        </a:p>
      </dgm:t>
    </dgm:pt>
    <dgm:pt modelId="{EF7C7DD8-4254-CF43-A172-FF5A6582C403}" type="parTrans" cxnId="{DD6D0F92-FB8E-D64F-A1A6-F7632A818F2B}">
      <dgm:prSet/>
      <dgm:spPr/>
      <dgm:t>
        <a:bodyPr/>
        <a:lstStyle/>
        <a:p>
          <a:endParaRPr lang="ru-RU"/>
        </a:p>
      </dgm:t>
    </dgm:pt>
    <dgm:pt modelId="{CE2D09B2-4959-6B49-ACA9-4F9804EB64BA}" type="sibTrans" cxnId="{DD6D0F92-FB8E-D64F-A1A6-F7632A818F2B}">
      <dgm:prSet/>
      <dgm:spPr/>
      <dgm:t>
        <a:bodyPr/>
        <a:lstStyle/>
        <a:p>
          <a:endParaRPr lang="ru-RU"/>
        </a:p>
      </dgm:t>
    </dgm:pt>
    <dgm:pt modelId="{4EA05E80-9070-B64C-8A50-CB691D8EA887}">
      <dgm:prSet phldrT="[Текст]"/>
      <dgm:spPr/>
      <dgm:t>
        <a:bodyPr/>
        <a:lstStyle/>
        <a:p>
          <a:r>
            <a:rPr lang="ru-RU" dirty="0" smtClean="0"/>
            <a:t>Задачи исследования</a:t>
          </a:r>
          <a:endParaRPr lang="ru-RU" dirty="0"/>
        </a:p>
      </dgm:t>
    </dgm:pt>
    <dgm:pt modelId="{7BF2FA1F-3F6A-5D46-846E-582DC7EE7C48}" type="parTrans" cxnId="{624462D0-5C1C-0644-AB53-1A0AB03B2696}">
      <dgm:prSet/>
      <dgm:spPr/>
      <dgm:t>
        <a:bodyPr/>
        <a:lstStyle/>
        <a:p>
          <a:endParaRPr lang="ru-RU"/>
        </a:p>
      </dgm:t>
    </dgm:pt>
    <dgm:pt modelId="{B24B193E-7C1F-BF4A-A766-2F3933A16792}" type="sibTrans" cxnId="{624462D0-5C1C-0644-AB53-1A0AB03B2696}">
      <dgm:prSet/>
      <dgm:spPr/>
      <dgm:t>
        <a:bodyPr/>
        <a:lstStyle/>
        <a:p>
          <a:endParaRPr lang="ru-RU"/>
        </a:p>
      </dgm:t>
    </dgm:pt>
    <dgm:pt modelId="{78D68ECB-E9B5-0A4C-8E7F-A9DB5C8A93AA}">
      <dgm:prSet phldrT="[Текст]"/>
      <dgm:spPr/>
      <dgm:t>
        <a:bodyPr/>
        <a:lstStyle/>
        <a:p>
          <a:r>
            <a:rPr lang="ru-RU" dirty="0" smtClean="0"/>
            <a:t>выявить особенности коммерческой деятельности предприятий в сфере </a:t>
          </a:r>
          <a:r>
            <a:rPr lang="ru-RU" dirty="0" err="1" smtClean="0"/>
            <a:t>энергоремонтных</a:t>
          </a:r>
          <a:r>
            <a:rPr lang="ru-RU" dirty="0" smtClean="0"/>
            <a:t> услуг;</a:t>
          </a:r>
          <a:endParaRPr lang="ru-RU" dirty="0"/>
        </a:p>
      </dgm:t>
    </dgm:pt>
    <dgm:pt modelId="{4D85C752-D987-EF44-8C75-485D20C7B92C}" type="parTrans" cxnId="{9DC9D091-EDC5-6D4E-A7F2-AEB6F09FBDB2}">
      <dgm:prSet/>
      <dgm:spPr/>
      <dgm:t>
        <a:bodyPr/>
        <a:lstStyle/>
        <a:p>
          <a:endParaRPr lang="ru-RU"/>
        </a:p>
      </dgm:t>
    </dgm:pt>
    <dgm:pt modelId="{1D311C1D-D6B5-7A4B-B401-5F9D454625D4}" type="sibTrans" cxnId="{9DC9D091-EDC5-6D4E-A7F2-AEB6F09FBDB2}">
      <dgm:prSet/>
      <dgm:spPr/>
      <dgm:t>
        <a:bodyPr/>
        <a:lstStyle/>
        <a:p>
          <a:endParaRPr lang="ru-RU"/>
        </a:p>
      </dgm:t>
    </dgm:pt>
    <dgm:pt modelId="{E7202797-9071-614F-9D87-7FDC856F1FA1}">
      <dgm:prSet phldrT="[Текст]"/>
      <dgm:spPr/>
      <dgm:t>
        <a:bodyPr/>
        <a:lstStyle/>
        <a:p>
          <a:r>
            <a:rPr lang="ru-RU" dirty="0" smtClean="0"/>
            <a:t>уточнить сущность коммерческой деятельности предприятий в сфере </a:t>
          </a:r>
          <a:r>
            <a:rPr lang="ru-RU" dirty="0" err="1" smtClean="0"/>
            <a:t>энергоремонтныхуслуг</a:t>
          </a:r>
          <a:r>
            <a:rPr lang="ru-RU" dirty="0" smtClean="0"/>
            <a:t>;</a:t>
          </a:r>
          <a:endParaRPr lang="ru-RU" dirty="0"/>
        </a:p>
      </dgm:t>
    </dgm:pt>
    <dgm:pt modelId="{595539FA-3E78-4A41-867B-54A812DC8AD9}" type="parTrans" cxnId="{DA32C3C6-BB35-324F-96A2-B3215D5139F0}">
      <dgm:prSet/>
      <dgm:spPr/>
      <dgm:t>
        <a:bodyPr/>
        <a:lstStyle/>
        <a:p>
          <a:endParaRPr lang="ru-RU"/>
        </a:p>
      </dgm:t>
    </dgm:pt>
    <dgm:pt modelId="{64A00FBD-72F7-5140-8DB8-CA897D7FF824}" type="sibTrans" cxnId="{DA32C3C6-BB35-324F-96A2-B3215D5139F0}">
      <dgm:prSet/>
      <dgm:spPr/>
      <dgm:t>
        <a:bodyPr/>
        <a:lstStyle/>
        <a:p>
          <a:endParaRPr lang="ru-RU"/>
        </a:p>
      </dgm:t>
    </dgm:pt>
    <dgm:pt modelId="{E177540C-9532-C944-8582-46742F0C4366}">
      <dgm:prSet phldrT="[Текст]"/>
      <dgm:spPr/>
      <dgm:t>
        <a:bodyPr/>
        <a:lstStyle/>
        <a:p>
          <a:r>
            <a:rPr lang="ru-RU" dirty="0" smtClean="0"/>
            <a:t>оценить состояние рынка </a:t>
          </a:r>
          <a:r>
            <a:rPr lang="ru-RU" dirty="0" err="1" smtClean="0"/>
            <a:t>энергоремонтных</a:t>
          </a:r>
          <a:r>
            <a:rPr lang="ru-RU" dirty="0" smtClean="0"/>
            <a:t> услуг России и </a:t>
          </a:r>
          <a:r>
            <a:rPr lang="ru-RU" dirty="0" err="1" smtClean="0"/>
            <a:t>Иркутсткой</a:t>
          </a:r>
          <a:r>
            <a:rPr lang="ru-RU" dirty="0" smtClean="0"/>
            <a:t> области;</a:t>
          </a:r>
          <a:endParaRPr lang="ru-RU" dirty="0"/>
        </a:p>
      </dgm:t>
    </dgm:pt>
    <dgm:pt modelId="{772A46C2-5ACA-5542-9B1C-7D0A05E6490E}" type="parTrans" cxnId="{328118A2-27E4-C644-BF9E-B1167456FDF0}">
      <dgm:prSet/>
      <dgm:spPr/>
      <dgm:t>
        <a:bodyPr/>
        <a:lstStyle/>
        <a:p>
          <a:endParaRPr lang="ru-RU"/>
        </a:p>
      </dgm:t>
    </dgm:pt>
    <dgm:pt modelId="{D61CAFAF-C485-A445-A987-D5F6B4CD15AD}" type="sibTrans" cxnId="{328118A2-27E4-C644-BF9E-B1167456FDF0}">
      <dgm:prSet/>
      <dgm:spPr/>
      <dgm:t>
        <a:bodyPr/>
        <a:lstStyle/>
        <a:p>
          <a:endParaRPr lang="ru-RU"/>
        </a:p>
      </dgm:t>
    </dgm:pt>
    <dgm:pt modelId="{0805072B-4C0F-3045-8A9B-618FD68320E6}">
      <dgm:prSet phldrT="[Текст]"/>
      <dgm:spPr/>
      <dgm:t>
        <a:bodyPr/>
        <a:lstStyle/>
        <a:p>
          <a:r>
            <a:rPr lang="ru-RU" dirty="0" smtClean="0"/>
            <a:t>разработать предложения по совершенствованию коммерческой деятельности выбранного в качестве объекта наблюдения предприятия</a:t>
          </a:r>
          <a:endParaRPr lang="ru-RU" dirty="0"/>
        </a:p>
      </dgm:t>
    </dgm:pt>
    <dgm:pt modelId="{8A8277B3-18D5-5447-AA7B-DE1165BAD88E}" type="parTrans" cxnId="{1F0DF64A-EF1D-0F4D-98A6-D76AFE48C5E2}">
      <dgm:prSet/>
      <dgm:spPr/>
      <dgm:t>
        <a:bodyPr/>
        <a:lstStyle/>
        <a:p>
          <a:endParaRPr lang="ru-RU"/>
        </a:p>
      </dgm:t>
    </dgm:pt>
    <dgm:pt modelId="{05ABB61A-FD1C-BB47-8FF1-E8BB02285AB6}" type="sibTrans" cxnId="{1F0DF64A-EF1D-0F4D-98A6-D76AFE48C5E2}">
      <dgm:prSet/>
      <dgm:spPr/>
      <dgm:t>
        <a:bodyPr/>
        <a:lstStyle/>
        <a:p>
          <a:endParaRPr lang="ru-RU"/>
        </a:p>
      </dgm:t>
    </dgm:pt>
    <dgm:pt modelId="{BBBBC31C-2835-2B44-821F-44DFD653B89A}" type="pres">
      <dgm:prSet presAssocID="{10DB6978-FC1B-FC4C-9949-3634AE3501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78EC0-8B26-AC44-B79A-B31BD3962003}" type="pres">
      <dgm:prSet presAssocID="{BEDF6734-F34D-F34C-BE19-2009669D95F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D5044-324A-9949-A1BC-202D48856209}" type="pres">
      <dgm:prSet presAssocID="{CE2D09B2-4959-6B49-ACA9-4F9804EB64BA}" presName="spacer" presStyleCnt="0"/>
      <dgm:spPr/>
    </dgm:pt>
    <dgm:pt modelId="{E74E11B3-B255-9B49-8E74-E2B2A6993BA9}" type="pres">
      <dgm:prSet presAssocID="{4EA05E80-9070-B64C-8A50-CB691D8EA887}" presName="parentText" presStyleLbl="node1" presStyleIdx="1" presStyleCnt="2" custScaleY="37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04140-CF82-0D4C-BA66-C94F1381AE8E}" type="pres">
      <dgm:prSet presAssocID="{4EA05E80-9070-B64C-8A50-CB691D8EA88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BBEBF4-A964-8E43-A7F6-27882EB2A835}" type="presOf" srcId="{E177540C-9532-C944-8582-46742F0C4366}" destId="{4FE04140-CF82-0D4C-BA66-C94F1381AE8E}" srcOrd="0" destOrd="2" presId="urn:microsoft.com/office/officeart/2005/8/layout/vList2"/>
    <dgm:cxn modelId="{328118A2-27E4-C644-BF9E-B1167456FDF0}" srcId="{4EA05E80-9070-B64C-8A50-CB691D8EA887}" destId="{E177540C-9532-C944-8582-46742F0C4366}" srcOrd="2" destOrd="0" parTransId="{772A46C2-5ACA-5542-9B1C-7D0A05E6490E}" sibTransId="{D61CAFAF-C485-A445-A987-D5F6B4CD15AD}"/>
    <dgm:cxn modelId="{49880E05-59BE-0B4B-81D1-6EE182C990F6}" type="presOf" srcId="{10DB6978-FC1B-FC4C-9949-3634AE3501A3}" destId="{BBBBC31C-2835-2B44-821F-44DFD653B89A}" srcOrd="0" destOrd="0" presId="urn:microsoft.com/office/officeart/2005/8/layout/vList2"/>
    <dgm:cxn modelId="{39CF7412-BA2C-0B47-BC89-F3BE58631CB1}" type="presOf" srcId="{78D68ECB-E9B5-0A4C-8E7F-A9DB5C8A93AA}" destId="{4FE04140-CF82-0D4C-BA66-C94F1381AE8E}" srcOrd="0" destOrd="0" presId="urn:microsoft.com/office/officeart/2005/8/layout/vList2"/>
    <dgm:cxn modelId="{F2918904-8CF7-4948-B2B6-276A0FE86218}" type="presOf" srcId="{4EA05E80-9070-B64C-8A50-CB691D8EA887}" destId="{E74E11B3-B255-9B49-8E74-E2B2A6993BA9}" srcOrd="0" destOrd="0" presId="urn:microsoft.com/office/officeart/2005/8/layout/vList2"/>
    <dgm:cxn modelId="{624462D0-5C1C-0644-AB53-1A0AB03B2696}" srcId="{10DB6978-FC1B-FC4C-9949-3634AE3501A3}" destId="{4EA05E80-9070-B64C-8A50-CB691D8EA887}" srcOrd="1" destOrd="0" parTransId="{7BF2FA1F-3F6A-5D46-846E-582DC7EE7C48}" sibTransId="{B24B193E-7C1F-BF4A-A766-2F3933A16792}"/>
    <dgm:cxn modelId="{F8AC3EAF-F27E-4C4A-B1F0-CD757D10F59B}" type="presOf" srcId="{E7202797-9071-614F-9D87-7FDC856F1FA1}" destId="{4FE04140-CF82-0D4C-BA66-C94F1381AE8E}" srcOrd="0" destOrd="1" presId="urn:microsoft.com/office/officeart/2005/8/layout/vList2"/>
    <dgm:cxn modelId="{DA32C3C6-BB35-324F-96A2-B3215D5139F0}" srcId="{4EA05E80-9070-B64C-8A50-CB691D8EA887}" destId="{E7202797-9071-614F-9D87-7FDC856F1FA1}" srcOrd="1" destOrd="0" parTransId="{595539FA-3E78-4A41-867B-54A812DC8AD9}" sibTransId="{64A00FBD-72F7-5140-8DB8-CA897D7FF824}"/>
    <dgm:cxn modelId="{9DC9D091-EDC5-6D4E-A7F2-AEB6F09FBDB2}" srcId="{4EA05E80-9070-B64C-8A50-CB691D8EA887}" destId="{78D68ECB-E9B5-0A4C-8E7F-A9DB5C8A93AA}" srcOrd="0" destOrd="0" parTransId="{4D85C752-D987-EF44-8C75-485D20C7B92C}" sibTransId="{1D311C1D-D6B5-7A4B-B401-5F9D454625D4}"/>
    <dgm:cxn modelId="{1F0DF64A-EF1D-0F4D-98A6-D76AFE48C5E2}" srcId="{4EA05E80-9070-B64C-8A50-CB691D8EA887}" destId="{0805072B-4C0F-3045-8A9B-618FD68320E6}" srcOrd="3" destOrd="0" parTransId="{8A8277B3-18D5-5447-AA7B-DE1165BAD88E}" sibTransId="{05ABB61A-FD1C-BB47-8FF1-E8BB02285AB6}"/>
    <dgm:cxn modelId="{D5DDBBF8-A5FE-1D40-B1AD-6A0EC4CD7CDC}" type="presOf" srcId="{0805072B-4C0F-3045-8A9B-618FD68320E6}" destId="{4FE04140-CF82-0D4C-BA66-C94F1381AE8E}" srcOrd="0" destOrd="3" presId="urn:microsoft.com/office/officeart/2005/8/layout/vList2"/>
    <dgm:cxn modelId="{DD6D0F92-FB8E-D64F-A1A6-F7632A818F2B}" srcId="{10DB6978-FC1B-FC4C-9949-3634AE3501A3}" destId="{BEDF6734-F34D-F34C-BE19-2009669D95F6}" srcOrd="0" destOrd="0" parTransId="{EF7C7DD8-4254-CF43-A172-FF5A6582C403}" sibTransId="{CE2D09B2-4959-6B49-ACA9-4F9804EB64BA}"/>
    <dgm:cxn modelId="{A63C5DE1-DB6C-3E45-A1AA-80437ACAC756}" type="presOf" srcId="{BEDF6734-F34D-F34C-BE19-2009669D95F6}" destId="{59378EC0-8B26-AC44-B79A-B31BD3962003}" srcOrd="0" destOrd="0" presId="urn:microsoft.com/office/officeart/2005/8/layout/vList2"/>
    <dgm:cxn modelId="{EBACBCC2-3FA6-D146-B41B-968C4BA2343D}" type="presParOf" srcId="{BBBBC31C-2835-2B44-821F-44DFD653B89A}" destId="{59378EC0-8B26-AC44-B79A-B31BD3962003}" srcOrd="0" destOrd="0" presId="urn:microsoft.com/office/officeart/2005/8/layout/vList2"/>
    <dgm:cxn modelId="{5AB64854-148B-C745-8057-64D593372393}" type="presParOf" srcId="{BBBBC31C-2835-2B44-821F-44DFD653B89A}" destId="{4B8D5044-324A-9949-A1BC-202D48856209}" srcOrd="1" destOrd="0" presId="urn:microsoft.com/office/officeart/2005/8/layout/vList2"/>
    <dgm:cxn modelId="{C08358AA-E2ED-AA42-B95A-DD0F6E5F6A90}" type="presParOf" srcId="{BBBBC31C-2835-2B44-821F-44DFD653B89A}" destId="{E74E11B3-B255-9B49-8E74-E2B2A6993BA9}" srcOrd="2" destOrd="0" presId="urn:microsoft.com/office/officeart/2005/8/layout/vList2"/>
    <dgm:cxn modelId="{8FB26C01-8995-784E-9F90-8867D4B9EBEA}" type="presParOf" srcId="{BBBBC31C-2835-2B44-821F-44DFD653B89A}" destId="{4FE04140-CF82-0D4C-BA66-C94F1381AE8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D3957F-0535-C247-B5E2-829B28E502C0}" type="doc">
      <dgm:prSet loTypeId="urn:microsoft.com/office/officeart/2005/8/layout/vList2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20B70-184A-504E-AC03-660A1BB93427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1. Расширить спектр сервисных услуг за счет введения информационных услуг</a:t>
          </a:r>
          <a:endParaRPr lang="ru-RU" dirty="0">
            <a:solidFill>
              <a:srgbClr val="000000"/>
            </a:solidFill>
          </a:endParaRPr>
        </a:p>
      </dgm:t>
    </dgm:pt>
    <dgm:pt modelId="{82AF2F47-623D-8147-9561-4181052D99CE}" type="parTrans" cxnId="{54E2EE15-4D9C-C342-B591-1104CD1F8C60}">
      <dgm:prSet/>
      <dgm:spPr/>
      <dgm:t>
        <a:bodyPr/>
        <a:lstStyle/>
        <a:p>
          <a:endParaRPr lang="ru-RU"/>
        </a:p>
      </dgm:t>
    </dgm:pt>
    <dgm:pt modelId="{18EEF803-0DBF-784E-881D-3645742C2871}" type="sibTrans" cxnId="{54E2EE15-4D9C-C342-B591-1104CD1F8C60}">
      <dgm:prSet/>
      <dgm:spPr/>
      <dgm:t>
        <a:bodyPr/>
        <a:lstStyle/>
        <a:p>
          <a:endParaRPr lang="ru-RU"/>
        </a:p>
      </dgm:t>
    </dgm:pt>
    <dgm:pt modelId="{5C74BC92-B085-9D44-8912-00A5DEE9FB1E}">
      <dgm:prSet phldrT="[Текст]"/>
      <dgm:spPr/>
      <dgm:t>
        <a:bodyPr/>
        <a:lstStyle/>
        <a:p>
          <a:r>
            <a:rPr lang="ru-RU" dirty="0" smtClean="0"/>
            <a:t>Таких как  рассылка и консультации клиентам по возможным вариантам выполнения их заказов, срокам выполнения заказов</a:t>
          </a:r>
          <a:endParaRPr lang="ru-RU" dirty="0"/>
        </a:p>
      </dgm:t>
    </dgm:pt>
    <dgm:pt modelId="{766E1438-9BB3-124F-B020-63E915137E8A}" type="parTrans" cxnId="{2EC25348-EABE-8D4E-AA07-3106CED6645C}">
      <dgm:prSet/>
      <dgm:spPr/>
      <dgm:t>
        <a:bodyPr/>
        <a:lstStyle/>
        <a:p>
          <a:endParaRPr lang="ru-RU"/>
        </a:p>
      </dgm:t>
    </dgm:pt>
    <dgm:pt modelId="{1D8F5066-E284-3A44-97A3-34EACF1471FA}" type="sibTrans" cxnId="{2EC25348-EABE-8D4E-AA07-3106CED6645C}">
      <dgm:prSet/>
      <dgm:spPr/>
      <dgm:t>
        <a:bodyPr/>
        <a:lstStyle/>
        <a:p>
          <a:endParaRPr lang="ru-RU"/>
        </a:p>
      </dgm:t>
    </dgm:pt>
    <dgm:pt modelId="{EB5AB9C6-1722-E748-B6C9-DB0AB51B3DD1}">
      <dgm:prSet phldrT="[Текст]"/>
      <dgm:spPr/>
      <dgm:t>
        <a:bodyPr/>
        <a:lstStyle/>
        <a:p>
          <a:r>
            <a:rPr lang="ru-RU" dirty="0" smtClean="0"/>
            <a:t>Использование возможностей Интернета поможет предприятию:</a:t>
          </a:r>
          <a:endParaRPr lang="ru-RU" dirty="0"/>
        </a:p>
      </dgm:t>
    </dgm:pt>
    <dgm:pt modelId="{4C341E01-EC0A-CE46-8707-576E31352AFC}" type="parTrans" cxnId="{467720DF-9938-9349-BB6B-AA388850635E}">
      <dgm:prSet/>
      <dgm:spPr/>
      <dgm:t>
        <a:bodyPr/>
        <a:lstStyle/>
        <a:p>
          <a:endParaRPr lang="ru-RU"/>
        </a:p>
      </dgm:t>
    </dgm:pt>
    <dgm:pt modelId="{FE195D16-0949-CD46-ABB6-AE0C2DA683B9}" type="sibTrans" cxnId="{467720DF-9938-9349-BB6B-AA388850635E}">
      <dgm:prSet/>
      <dgm:spPr/>
      <dgm:t>
        <a:bodyPr/>
        <a:lstStyle/>
        <a:p>
          <a:endParaRPr lang="ru-RU"/>
        </a:p>
      </dgm:t>
    </dgm:pt>
    <dgm:pt modelId="{7EB90735-2D6D-B742-8940-016FDA4C8356}">
      <dgm:prSet phldrT="[Текст]"/>
      <dgm:spPr/>
      <dgm:t>
        <a:bodyPr/>
        <a:lstStyle/>
        <a:p>
          <a:r>
            <a:rPr lang="ru-RU" dirty="0" smtClean="0"/>
            <a:t>Создании  стратегического преимущества в коммерческой деятельности;</a:t>
          </a:r>
          <a:endParaRPr lang="ru-RU" dirty="0"/>
        </a:p>
      </dgm:t>
    </dgm:pt>
    <dgm:pt modelId="{10D91B11-ED2E-784F-8118-DE911740C04D}" type="parTrans" cxnId="{4F83F0E2-42EE-2648-B16F-4F5E4CD6B1B5}">
      <dgm:prSet/>
      <dgm:spPr/>
      <dgm:t>
        <a:bodyPr/>
        <a:lstStyle/>
        <a:p>
          <a:endParaRPr lang="ru-RU"/>
        </a:p>
      </dgm:t>
    </dgm:pt>
    <dgm:pt modelId="{D27A0568-89ED-4D46-A353-9CF617819A90}" type="sibTrans" cxnId="{4F83F0E2-42EE-2648-B16F-4F5E4CD6B1B5}">
      <dgm:prSet/>
      <dgm:spPr/>
      <dgm:t>
        <a:bodyPr/>
        <a:lstStyle/>
        <a:p>
          <a:endParaRPr lang="ru-RU"/>
        </a:p>
      </dgm:t>
    </dgm:pt>
    <dgm:pt modelId="{964D9B7C-C9D0-1C4C-B90B-5A6510F28CA0}">
      <dgm:prSet phldrT="[Текст]"/>
      <dgm:spPr/>
      <dgm:t>
        <a:bodyPr/>
        <a:lstStyle/>
        <a:p>
          <a:r>
            <a:rPr lang="ru-RU" dirty="0" smtClean="0"/>
            <a:t>Предоставлении потребителю информации о предложениях, качестве и ценах и позволяют совершать сделки и заказы в течение 24 часов в сутки в любом месте, где есть доступ в сеть;</a:t>
          </a:r>
          <a:endParaRPr lang="ru-RU" dirty="0"/>
        </a:p>
      </dgm:t>
    </dgm:pt>
    <dgm:pt modelId="{C72377F1-B30B-A74C-966B-CDD6E1A9781C}" type="parTrans" cxnId="{F802AD73-33B6-4748-B2D9-C61A2258D7B4}">
      <dgm:prSet/>
      <dgm:spPr/>
      <dgm:t>
        <a:bodyPr/>
        <a:lstStyle/>
        <a:p>
          <a:endParaRPr lang="ru-RU"/>
        </a:p>
      </dgm:t>
    </dgm:pt>
    <dgm:pt modelId="{26ED98F9-3559-8947-9D68-CD8CA26717D7}" type="sibTrans" cxnId="{F802AD73-33B6-4748-B2D9-C61A2258D7B4}">
      <dgm:prSet/>
      <dgm:spPr/>
      <dgm:t>
        <a:bodyPr/>
        <a:lstStyle/>
        <a:p>
          <a:endParaRPr lang="ru-RU"/>
        </a:p>
      </dgm:t>
    </dgm:pt>
    <dgm:pt modelId="{8531046A-7C2F-2C44-B0D6-07705EA80BCA}">
      <dgm:prSet phldrT="[Текст]"/>
      <dgm:spPr/>
      <dgm:t>
        <a:bodyPr/>
        <a:lstStyle/>
        <a:p>
          <a:r>
            <a:rPr lang="ru-RU" dirty="0" smtClean="0"/>
            <a:t>Использовании сайта как инструмента прямого общения с клиентом;</a:t>
          </a:r>
          <a:endParaRPr lang="ru-RU" dirty="0"/>
        </a:p>
      </dgm:t>
    </dgm:pt>
    <dgm:pt modelId="{FE11AC82-5865-E749-8508-4131E980FFDF}" type="parTrans" cxnId="{67BE1222-8DF5-D749-80BA-14C10C396B08}">
      <dgm:prSet/>
      <dgm:spPr/>
      <dgm:t>
        <a:bodyPr/>
        <a:lstStyle/>
        <a:p>
          <a:endParaRPr lang="ru-RU"/>
        </a:p>
      </dgm:t>
    </dgm:pt>
    <dgm:pt modelId="{B69D892D-4A8B-DE47-A23D-94E770B73702}" type="sibTrans" cxnId="{67BE1222-8DF5-D749-80BA-14C10C396B08}">
      <dgm:prSet/>
      <dgm:spPr/>
      <dgm:t>
        <a:bodyPr/>
        <a:lstStyle/>
        <a:p>
          <a:endParaRPr lang="ru-RU"/>
        </a:p>
      </dgm:t>
    </dgm:pt>
    <dgm:pt modelId="{5BDF2668-CE05-2D42-A26D-76FCD27510AC}">
      <dgm:prSet phldrT="[Текст]"/>
      <dgm:spPr/>
      <dgm:t>
        <a:bodyPr/>
        <a:lstStyle/>
        <a:p>
          <a:r>
            <a:rPr lang="ru-RU" dirty="0" smtClean="0"/>
            <a:t>Использовании сайта как инструмента рекламы и электронной визитной карточки компании</a:t>
          </a:r>
          <a:endParaRPr lang="ru-RU" dirty="0"/>
        </a:p>
      </dgm:t>
    </dgm:pt>
    <dgm:pt modelId="{CEDC9798-3FF5-F442-BB8A-14091BA7BBCE}" type="parTrans" cxnId="{57642B22-C80A-4F47-B1A9-38980DCC85B3}">
      <dgm:prSet/>
      <dgm:spPr/>
      <dgm:t>
        <a:bodyPr/>
        <a:lstStyle/>
        <a:p>
          <a:endParaRPr lang="ru-RU"/>
        </a:p>
      </dgm:t>
    </dgm:pt>
    <dgm:pt modelId="{D08631F6-B574-414F-8C51-5D281D178194}" type="sibTrans" cxnId="{57642B22-C80A-4F47-B1A9-38980DCC85B3}">
      <dgm:prSet/>
      <dgm:spPr/>
      <dgm:t>
        <a:bodyPr/>
        <a:lstStyle/>
        <a:p>
          <a:endParaRPr lang="ru-RU"/>
        </a:p>
      </dgm:t>
    </dgm:pt>
    <dgm:pt modelId="{A22D4A39-48B7-3B49-8DB7-DBA3BFC0CC99}" type="pres">
      <dgm:prSet presAssocID="{7AD3957F-0535-C247-B5E2-829B28E502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4E4067-1082-1141-98F7-2491893710D4}" type="pres">
      <dgm:prSet presAssocID="{BA820B70-184A-504E-AC03-660A1BB93427}" presName="parentText" presStyleLbl="node1" presStyleIdx="0" presStyleCnt="2">
        <dgm:presLayoutVars>
          <dgm:chMax val="0"/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ru-RU"/>
        </a:p>
      </dgm:t>
    </dgm:pt>
    <dgm:pt modelId="{92149F11-6D2E-7646-8A31-D348CCEC2F99}" type="pres">
      <dgm:prSet presAssocID="{BA820B70-184A-504E-AC03-660A1BB9342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8F3EB-CE28-5944-9C50-5E3EB219D675}" type="pres">
      <dgm:prSet presAssocID="{EB5AB9C6-1722-E748-B6C9-DB0AB51B3DD1}" presName="parentText" presStyleLbl="node1" presStyleIdx="1" presStyleCnt="2">
        <dgm:presLayoutVars>
          <dgm:chMax val="0"/>
          <dgm:bulletEnabled val="1"/>
        </dgm:presLayoutVars>
      </dgm:prSet>
      <dgm:spPr>
        <a:prstGeom prst="parallelogram">
          <a:avLst/>
        </a:prstGeom>
      </dgm:spPr>
      <dgm:t>
        <a:bodyPr/>
        <a:lstStyle/>
        <a:p>
          <a:endParaRPr lang="ru-RU"/>
        </a:p>
      </dgm:t>
    </dgm:pt>
    <dgm:pt modelId="{54076C47-FBDD-0B47-B24D-9DB561408D92}" type="pres">
      <dgm:prSet presAssocID="{EB5AB9C6-1722-E748-B6C9-DB0AB51B3DD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579D9E-4727-6E42-86C1-ACBCF88C793D}" type="presOf" srcId="{7EB90735-2D6D-B742-8940-016FDA4C8356}" destId="{54076C47-FBDD-0B47-B24D-9DB561408D92}" srcOrd="0" destOrd="0" presId="urn:microsoft.com/office/officeart/2005/8/layout/vList2"/>
    <dgm:cxn modelId="{D03533DD-2B0F-CA47-B1ED-57079DD1F4D7}" type="presOf" srcId="{5BDF2668-CE05-2D42-A26D-76FCD27510AC}" destId="{54076C47-FBDD-0B47-B24D-9DB561408D92}" srcOrd="0" destOrd="3" presId="urn:microsoft.com/office/officeart/2005/8/layout/vList2"/>
    <dgm:cxn modelId="{C5BD01B9-E72E-8E44-9C55-4FD3549E9D3F}" type="presOf" srcId="{964D9B7C-C9D0-1C4C-B90B-5A6510F28CA0}" destId="{54076C47-FBDD-0B47-B24D-9DB561408D92}" srcOrd="0" destOrd="1" presId="urn:microsoft.com/office/officeart/2005/8/layout/vList2"/>
    <dgm:cxn modelId="{2EC25348-EABE-8D4E-AA07-3106CED6645C}" srcId="{BA820B70-184A-504E-AC03-660A1BB93427}" destId="{5C74BC92-B085-9D44-8912-00A5DEE9FB1E}" srcOrd="0" destOrd="0" parTransId="{766E1438-9BB3-124F-B020-63E915137E8A}" sibTransId="{1D8F5066-E284-3A44-97A3-34EACF1471FA}"/>
    <dgm:cxn modelId="{DA659DD3-EA0D-B844-BCE4-3137290C540D}" type="presOf" srcId="{EB5AB9C6-1722-E748-B6C9-DB0AB51B3DD1}" destId="{1F18F3EB-CE28-5944-9C50-5E3EB219D675}" srcOrd="0" destOrd="0" presId="urn:microsoft.com/office/officeart/2005/8/layout/vList2"/>
    <dgm:cxn modelId="{516812F5-519B-0148-8B43-09A67F090C77}" type="presOf" srcId="{5C74BC92-B085-9D44-8912-00A5DEE9FB1E}" destId="{92149F11-6D2E-7646-8A31-D348CCEC2F99}" srcOrd="0" destOrd="0" presId="urn:microsoft.com/office/officeart/2005/8/layout/vList2"/>
    <dgm:cxn modelId="{67BE1222-8DF5-D749-80BA-14C10C396B08}" srcId="{EB5AB9C6-1722-E748-B6C9-DB0AB51B3DD1}" destId="{8531046A-7C2F-2C44-B0D6-07705EA80BCA}" srcOrd="2" destOrd="0" parTransId="{FE11AC82-5865-E749-8508-4131E980FFDF}" sibTransId="{B69D892D-4A8B-DE47-A23D-94E770B73702}"/>
    <dgm:cxn modelId="{E5DB131C-AFB1-1B4E-963B-776DA79860E7}" type="presOf" srcId="{BA820B70-184A-504E-AC03-660A1BB93427}" destId="{CB4E4067-1082-1141-98F7-2491893710D4}" srcOrd="0" destOrd="0" presId="urn:microsoft.com/office/officeart/2005/8/layout/vList2"/>
    <dgm:cxn modelId="{F3EA631B-DDD3-C047-8A11-B9B42F9B53E5}" type="presOf" srcId="{7AD3957F-0535-C247-B5E2-829B28E502C0}" destId="{A22D4A39-48B7-3B49-8DB7-DBA3BFC0CC99}" srcOrd="0" destOrd="0" presId="urn:microsoft.com/office/officeart/2005/8/layout/vList2"/>
    <dgm:cxn modelId="{4F83F0E2-42EE-2648-B16F-4F5E4CD6B1B5}" srcId="{EB5AB9C6-1722-E748-B6C9-DB0AB51B3DD1}" destId="{7EB90735-2D6D-B742-8940-016FDA4C8356}" srcOrd="0" destOrd="0" parTransId="{10D91B11-ED2E-784F-8118-DE911740C04D}" sibTransId="{D27A0568-89ED-4D46-A353-9CF617819A90}"/>
    <dgm:cxn modelId="{CF86DD27-037B-7F48-98A2-27263A628B6B}" type="presOf" srcId="{8531046A-7C2F-2C44-B0D6-07705EA80BCA}" destId="{54076C47-FBDD-0B47-B24D-9DB561408D92}" srcOrd="0" destOrd="2" presId="urn:microsoft.com/office/officeart/2005/8/layout/vList2"/>
    <dgm:cxn modelId="{F802AD73-33B6-4748-B2D9-C61A2258D7B4}" srcId="{EB5AB9C6-1722-E748-B6C9-DB0AB51B3DD1}" destId="{964D9B7C-C9D0-1C4C-B90B-5A6510F28CA0}" srcOrd="1" destOrd="0" parTransId="{C72377F1-B30B-A74C-966B-CDD6E1A9781C}" sibTransId="{26ED98F9-3559-8947-9D68-CD8CA26717D7}"/>
    <dgm:cxn modelId="{467720DF-9938-9349-BB6B-AA388850635E}" srcId="{7AD3957F-0535-C247-B5E2-829B28E502C0}" destId="{EB5AB9C6-1722-E748-B6C9-DB0AB51B3DD1}" srcOrd="1" destOrd="0" parTransId="{4C341E01-EC0A-CE46-8707-576E31352AFC}" sibTransId="{FE195D16-0949-CD46-ABB6-AE0C2DA683B9}"/>
    <dgm:cxn modelId="{54E2EE15-4D9C-C342-B591-1104CD1F8C60}" srcId="{7AD3957F-0535-C247-B5E2-829B28E502C0}" destId="{BA820B70-184A-504E-AC03-660A1BB93427}" srcOrd="0" destOrd="0" parTransId="{82AF2F47-623D-8147-9561-4181052D99CE}" sibTransId="{18EEF803-0DBF-784E-881D-3645742C2871}"/>
    <dgm:cxn modelId="{57642B22-C80A-4F47-B1A9-38980DCC85B3}" srcId="{EB5AB9C6-1722-E748-B6C9-DB0AB51B3DD1}" destId="{5BDF2668-CE05-2D42-A26D-76FCD27510AC}" srcOrd="3" destOrd="0" parTransId="{CEDC9798-3FF5-F442-BB8A-14091BA7BBCE}" sibTransId="{D08631F6-B574-414F-8C51-5D281D178194}"/>
    <dgm:cxn modelId="{59BEBDCB-E6CA-714F-AE59-8626A142EEE4}" type="presParOf" srcId="{A22D4A39-48B7-3B49-8DB7-DBA3BFC0CC99}" destId="{CB4E4067-1082-1141-98F7-2491893710D4}" srcOrd="0" destOrd="0" presId="urn:microsoft.com/office/officeart/2005/8/layout/vList2"/>
    <dgm:cxn modelId="{A2ADE16F-F206-E847-ADC1-628DBB9E7BE5}" type="presParOf" srcId="{A22D4A39-48B7-3B49-8DB7-DBA3BFC0CC99}" destId="{92149F11-6D2E-7646-8A31-D348CCEC2F99}" srcOrd="1" destOrd="0" presId="urn:microsoft.com/office/officeart/2005/8/layout/vList2"/>
    <dgm:cxn modelId="{99A4E6E2-24D9-7C4C-AC01-2220370C830B}" type="presParOf" srcId="{A22D4A39-48B7-3B49-8DB7-DBA3BFC0CC99}" destId="{1F18F3EB-CE28-5944-9C50-5E3EB219D675}" srcOrd="2" destOrd="0" presId="urn:microsoft.com/office/officeart/2005/8/layout/vList2"/>
    <dgm:cxn modelId="{5A76B225-2953-7349-9EB0-E05DA1960D1B}" type="presParOf" srcId="{A22D4A39-48B7-3B49-8DB7-DBA3BFC0CC99}" destId="{54076C47-FBDD-0B47-B24D-9DB561408D9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D3957F-0535-C247-B5E2-829B28E502C0}" type="doc">
      <dgm:prSet loTypeId="urn:microsoft.com/office/officeart/2005/8/layout/vList2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20B70-184A-504E-AC03-660A1BB9342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2. Разработка </a:t>
          </a:r>
          <a:r>
            <a:rPr lang="ru-RU" dirty="0" err="1" smtClean="0">
              <a:solidFill>
                <a:schemeClr val="tx1"/>
              </a:solidFill>
            </a:rPr>
            <a:t>клиентоориентированной</a:t>
          </a:r>
          <a:r>
            <a:rPr lang="ru-RU" dirty="0" smtClean="0">
              <a:solidFill>
                <a:schemeClr val="tx1"/>
              </a:solidFill>
            </a:rPr>
            <a:t> системы стимулирования продаж для расширения рынка сбыта</a:t>
          </a:r>
          <a:endParaRPr lang="ru-RU" dirty="0">
            <a:solidFill>
              <a:schemeClr val="tx1"/>
            </a:solidFill>
          </a:endParaRPr>
        </a:p>
      </dgm:t>
    </dgm:pt>
    <dgm:pt modelId="{82AF2F47-623D-8147-9561-4181052D99CE}" type="parTrans" cxnId="{54E2EE15-4D9C-C342-B591-1104CD1F8C60}">
      <dgm:prSet/>
      <dgm:spPr/>
      <dgm:t>
        <a:bodyPr/>
        <a:lstStyle/>
        <a:p>
          <a:endParaRPr lang="ru-RU"/>
        </a:p>
      </dgm:t>
    </dgm:pt>
    <dgm:pt modelId="{18EEF803-0DBF-784E-881D-3645742C2871}" type="sibTrans" cxnId="{54E2EE15-4D9C-C342-B591-1104CD1F8C60}">
      <dgm:prSet/>
      <dgm:spPr/>
      <dgm:t>
        <a:bodyPr/>
        <a:lstStyle/>
        <a:p>
          <a:endParaRPr lang="ru-RU"/>
        </a:p>
      </dgm:t>
    </dgm:pt>
    <dgm:pt modelId="{5C74BC92-B085-9D44-8912-00A5DEE9FB1E}">
      <dgm:prSet phldrT="[Текст]"/>
      <dgm:spPr/>
      <dgm:t>
        <a:bodyPr/>
        <a:lstStyle/>
        <a:p>
          <a:endParaRPr lang="ru-RU" dirty="0"/>
        </a:p>
      </dgm:t>
    </dgm:pt>
    <dgm:pt modelId="{766E1438-9BB3-124F-B020-63E915137E8A}" type="parTrans" cxnId="{2EC25348-EABE-8D4E-AA07-3106CED6645C}">
      <dgm:prSet/>
      <dgm:spPr/>
      <dgm:t>
        <a:bodyPr/>
        <a:lstStyle/>
        <a:p>
          <a:endParaRPr lang="ru-RU"/>
        </a:p>
      </dgm:t>
    </dgm:pt>
    <dgm:pt modelId="{1D8F5066-E284-3A44-97A3-34EACF1471FA}" type="sibTrans" cxnId="{2EC25348-EABE-8D4E-AA07-3106CED6645C}">
      <dgm:prSet/>
      <dgm:spPr/>
      <dgm:t>
        <a:bodyPr/>
        <a:lstStyle/>
        <a:p>
          <a:endParaRPr lang="ru-RU"/>
        </a:p>
      </dgm:t>
    </dgm:pt>
    <dgm:pt modelId="{EB5AB9C6-1722-E748-B6C9-DB0AB51B3DD1}">
      <dgm:prSet phldrT="[Текст]"/>
      <dgm:spPr/>
      <dgm:t>
        <a:bodyPr/>
        <a:lstStyle/>
        <a:p>
          <a:r>
            <a:rPr lang="ru-RU" dirty="0" smtClean="0"/>
            <a:t>Создание системы накопительных скидок, что стимулирует создание контингента постоянных скидок</a:t>
          </a:r>
          <a:endParaRPr lang="ru-RU" dirty="0"/>
        </a:p>
      </dgm:t>
    </dgm:pt>
    <dgm:pt modelId="{4C341E01-EC0A-CE46-8707-576E31352AFC}" type="parTrans" cxnId="{467720DF-9938-9349-BB6B-AA388850635E}">
      <dgm:prSet/>
      <dgm:spPr/>
      <dgm:t>
        <a:bodyPr/>
        <a:lstStyle/>
        <a:p>
          <a:endParaRPr lang="ru-RU"/>
        </a:p>
      </dgm:t>
    </dgm:pt>
    <dgm:pt modelId="{FE195D16-0949-CD46-ABB6-AE0C2DA683B9}" type="sibTrans" cxnId="{467720DF-9938-9349-BB6B-AA388850635E}">
      <dgm:prSet/>
      <dgm:spPr/>
      <dgm:t>
        <a:bodyPr/>
        <a:lstStyle/>
        <a:p>
          <a:endParaRPr lang="ru-RU"/>
        </a:p>
      </dgm:t>
    </dgm:pt>
    <dgm:pt modelId="{0E6AE385-A45C-5A49-AB71-C2ABAB616A00}">
      <dgm:prSet/>
      <dgm:spPr/>
      <dgm:t>
        <a:bodyPr/>
        <a:lstStyle/>
        <a:p>
          <a:r>
            <a:rPr lang="ru-RU" dirty="0" smtClean="0"/>
            <a:t>Внедрение программы «Супер бонус», предполагающий введение фиксированной скидки для каждого сотого клиента</a:t>
          </a:r>
          <a:endParaRPr lang="ru-RU" dirty="0"/>
        </a:p>
      </dgm:t>
    </dgm:pt>
    <dgm:pt modelId="{2AF90126-DCB9-E244-957A-9A3F5B41F629}" type="parTrans" cxnId="{C5CE7536-30DE-5740-8265-75BD510B35A8}">
      <dgm:prSet/>
      <dgm:spPr/>
      <dgm:t>
        <a:bodyPr/>
        <a:lstStyle/>
        <a:p>
          <a:endParaRPr lang="ru-RU"/>
        </a:p>
      </dgm:t>
    </dgm:pt>
    <dgm:pt modelId="{1BDD88B5-8873-0243-9EAE-73FA16F86CDA}" type="sibTrans" cxnId="{C5CE7536-30DE-5740-8265-75BD510B35A8}">
      <dgm:prSet/>
      <dgm:spPr/>
      <dgm:t>
        <a:bodyPr/>
        <a:lstStyle/>
        <a:p>
          <a:endParaRPr lang="ru-RU"/>
        </a:p>
      </dgm:t>
    </dgm:pt>
    <dgm:pt modelId="{A22D4A39-48B7-3B49-8DB7-DBA3BFC0CC99}" type="pres">
      <dgm:prSet presAssocID="{7AD3957F-0535-C247-B5E2-829B28E502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4E4067-1082-1141-98F7-2491893710D4}" type="pres">
      <dgm:prSet presAssocID="{BA820B70-184A-504E-AC03-660A1BB93427}" presName="parentText" presStyleLbl="node1" presStyleIdx="0" presStyleCnt="3">
        <dgm:presLayoutVars>
          <dgm:chMax val="0"/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ru-RU"/>
        </a:p>
      </dgm:t>
    </dgm:pt>
    <dgm:pt modelId="{92149F11-6D2E-7646-8A31-D348CCEC2F99}" type="pres">
      <dgm:prSet presAssocID="{BA820B70-184A-504E-AC03-660A1BB9342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8F3EB-CE28-5944-9C50-5E3EB219D675}" type="pres">
      <dgm:prSet presAssocID="{EB5AB9C6-1722-E748-B6C9-DB0AB51B3DD1}" presName="parentText" presStyleLbl="node1" presStyleIdx="1" presStyleCnt="3">
        <dgm:presLayoutVars>
          <dgm:chMax val="0"/>
          <dgm:bulletEnabled val="1"/>
        </dgm:presLayoutVars>
      </dgm:prSet>
      <dgm:spPr>
        <a:prstGeom prst="parallelogram">
          <a:avLst/>
        </a:prstGeom>
      </dgm:spPr>
      <dgm:t>
        <a:bodyPr/>
        <a:lstStyle/>
        <a:p>
          <a:endParaRPr lang="ru-RU"/>
        </a:p>
      </dgm:t>
    </dgm:pt>
    <dgm:pt modelId="{768A8813-48DB-8E46-8DB7-CAB80767C902}" type="pres">
      <dgm:prSet presAssocID="{FE195D16-0949-CD46-ABB6-AE0C2DA683B9}" presName="spacer" presStyleCnt="0"/>
      <dgm:spPr/>
    </dgm:pt>
    <dgm:pt modelId="{89F166C6-2439-F748-BFE6-95F5BF5C008D}" type="pres">
      <dgm:prSet presAssocID="{0E6AE385-A45C-5A49-AB71-C2ABAB616A00}" presName="parentText" presStyleLbl="node1" presStyleIdx="2" presStyleCnt="3">
        <dgm:presLayoutVars>
          <dgm:chMax val="0"/>
          <dgm:bulletEnabled val="1"/>
        </dgm:presLayoutVars>
      </dgm:prSet>
      <dgm:spPr>
        <a:prstGeom prst="parallelogram">
          <a:avLst/>
        </a:prstGeom>
      </dgm:spPr>
      <dgm:t>
        <a:bodyPr/>
        <a:lstStyle/>
        <a:p>
          <a:endParaRPr lang="ru-RU"/>
        </a:p>
      </dgm:t>
    </dgm:pt>
  </dgm:ptLst>
  <dgm:cxnLst>
    <dgm:cxn modelId="{467720DF-9938-9349-BB6B-AA388850635E}" srcId="{7AD3957F-0535-C247-B5E2-829B28E502C0}" destId="{EB5AB9C6-1722-E748-B6C9-DB0AB51B3DD1}" srcOrd="1" destOrd="0" parTransId="{4C341E01-EC0A-CE46-8707-576E31352AFC}" sibTransId="{FE195D16-0949-CD46-ABB6-AE0C2DA683B9}"/>
    <dgm:cxn modelId="{C5CE7536-30DE-5740-8265-75BD510B35A8}" srcId="{7AD3957F-0535-C247-B5E2-829B28E502C0}" destId="{0E6AE385-A45C-5A49-AB71-C2ABAB616A00}" srcOrd="2" destOrd="0" parTransId="{2AF90126-DCB9-E244-957A-9A3F5B41F629}" sibTransId="{1BDD88B5-8873-0243-9EAE-73FA16F86CDA}"/>
    <dgm:cxn modelId="{2EC25348-EABE-8D4E-AA07-3106CED6645C}" srcId="{BA820B70-184A-504E-AC03-660A1BB93427}" destId="{5C74BC92-B085-9D44-8912-00A5DEE9FB1E}" srcOrd="0" destOrd="0" parTransId="{766E1438-9BB3-124F-B020-63E915137E8A}" sibTransId="{1D8F5066-E284-3A44-97A3-34EACF1471FA}"/>
    <dgm:cxn modelId="{F1CA9C1D-B904-A043-B42D-9699AC72A55C}" type="presOf" srcId="{EB5AB9C6-1722-E748-B6C9-DB0AB51B3DD1}" destId="{1F18F3EB-CE28-5944-9C50-5E3EB219D675}" srcOrd="0" destOrd="0" presId="urn:microsoft.com/office/officeart/2005/8/layout/vList2"/>
    <dgm:cxn modelId="{54E2EE15-4D9C-C342-B591-1104CD1F8C60}" srcId="{7AD3957F-0535-C247-B5E2-829B28E502C0}" destId="{BA820B70-184A-504E-AC03-660A1BB93427}" srcOrd="0" destOrd="0" parTransId="{82AF2F47-623D-8147-9561-4181052D99CE}" sibTransId="{18EEF803-0DBF-784E-881D-3645742C2871}"/>
    <dgm:cxn modelId="{D8794B5F-861E-7643-858F-A6963D81994D}" type="presOf" srcId="{7AD3957F-0535-C247-B5E2-829B28E502C0}" destId="{A22D4A39-48B7-3B49-8DB7-DBA3BFC0CC99}" srcOrd="0" destOrd="0" presId="urn:microsoft.com/office/officeart/2005/8/layout/vList2"/>
    <dgm:cxn modelId="{344152B0-D3E2-7442-BFE8-11277F0F9A5B}" type="presOf" srcId="{BA820B70-184A-504E-AC03-660A1BB93427}" destId="{CB4E4067-1082-1141-98F7-2491893710D4}" srcOrd="0" destOrd="0" presId="urn:microsoft.com/office/officeart/2005/8/layout/vList2"/>
    <dgm:cxn modelId="{8EC0059B-2AE9-BA45-A79C-168081A02E64}" type="presOf" srcId="{0E6AE385-A45C-5A49-AB71-C2ABAB616A00}" destId="{89F166C6-2439-F748-BFE6-95F5BF5C008D}" srcOrd="0" destOrd="0" presId="urn:microsoft.com/office/officeart/2005/8/layout/vList2"/>
    <dgm:cxn modelId="{B2C15921-F104-FB4D-BB19-486E379DE467}" type="presOf" srcId="{5C74BC92-B085-9D44-8912-00A5DEE9FB1E}" destId="{92149F11-6D2E-7646-8A31-D348CCEC2F99}" srcOrd="0" destOrd="0" presId="urn:microsoft.com/office/officeart/2005/8/layout/vList2"/>
    <dgm:cxn modelId="{3B5B87F0-AE9F-5F4C-A619-7A3F682CC05B}" type="presParOf" srcId="{A22D4A39-48B7-3B49-8DB7-DBA3BFC0CC99}" destId="{CB4E4067-1082-1141-98F7-2491893710D4}" srcOrd="0" destOrd="0" presId="urn:microsoft.com/office/officeart/2005/8/layout/vList2"/>
    <dgm:cxn modelId="{000CF115-0000-414D-9CA3-D5669932E813}" type="presParOf" srcId="{A22D4A39-48B7-3B49-8DB7-DBA3BFC0CC99}" destId="{92149F11-6D2E-7646-8A31-D348CCEC2F99}" srcOrd="1" destOrd="0" presId="urn:microsoft.com/office/officeart/2005/8/layout/vList2"/>
    <dgm:cxn modelId="{4A74B822-886B-D94B-AF5D-6147502FD4F0}" type="presParOf" srcId="{A22D4A39-48B7-3B49-8DB7-DBA3BFC0CC99}" destId="{1F18F3EB-CE28-5944-9C50-5E3EB219D675}" srcOrd="2" destOrd="0" presId="urn:microsoft.com/office/officeart/2005/8/layout/vList2"/>
    <dgm:cxn modelId="{10F0BBD5-AA97-654B-818E-3889B4D22413}" type="presParOf" srcId="{A22D4A39-48B7-3B49-8DB7-DBA3BFC0CC99}" destId="{768A8813-48DB-8E46-8DB7-CAB80767C902}" srcOrd="3" destOrd="0" presId="urn:microsoft.com/office/officeart/2005/8/layout/vList2"/>
    <dgm:cxn modelId="{7F432C4F-1B0D-3544-A62F-53CC1214C3F2}" type="presParOf" srcId="{A22D4A39-48B7-3B49-8DB7-DBA3BFC0CC99}" destId="{89F166C6-2439-F748-BFE6-95F5BF5C00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78EC0-8B26-AC44-B79A-B31BD3962003}">
      <dsp:nvSpPr>
        <dsp:cNvPr id="0" name=""/>
        <dsp:cNvSpPr/>
      </dsp:nvSpPr>
      <dsp:spPr>
        <a:xfrm>
          <a:off x="0" y="13100"/>
          <a:ext cx="8229600" cy="1895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Цель исследования – оценка состояния коммерческой деятельности предприятия сферы </a:t>
          </a:r>
          <a:r>
            <a:rPr lang="ru-RU" sz="2700" kern="1200" dirty="0" err="1" smtClean="0"/>
            <a:t>энергоремонтных</a:t>
          </a:r>
          <a:r>
            <a:rPr lang="ru-RU" sz="2700" kern="1200" dirty="0" smtClean="0"/>
            <a:t> услуг АО «</a:t>
          </a:r>
          <a:r>
            <a:rPr lang="ru-RU" sz="2700" kern="1200" dirty="0" err="1" smtClean="0"/>
            <a:t>Иркутскэнергоремонт</a:t>
          </a:r>
          <a:r>
            <a:rPr lang="ru-RU" sz="2700" kern="1200" dirty="0" smtClean="0"/>
            <a:t>»</a:t>
          </a:r>
          <a:endParaRPr lang="ru-RU" sz="2700" kern="1200" dirty="0"/>
        </a:p>
      </dsp:txBody>
      <dsp:txXfrm>
        <a:off x="92526" y="105626"/>
        <a:ext cx="8044548" cy="1710348"/>
      </dsp:txXfrm>
    </dsp:sp>
    <dsp:sp modelId="{E74E11B3-B255-9B49-8E74-E2B2A6993BA9}">
      <dsp:nvSpPr>
        <dsp:cNvPr id="0" name=""/>
        <dsp:cNvSpPr/>
      </dsp:nvSpPr>
      <dsp:spPr>
        <a:xfrm>
          <a:off x="0" y="1986260"/>
          <a:ext cx="8229600" cy="709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Задачи исследования</a:t>
          </a:r>
          <a:endParaRPr lang="ru-RU" sz="2700" kern="1200" dirty="0"/>
        </a:p>
      </dsp:txBody>
      <dsp:txXfrm>
        <a:off x="34618" y="2020878"/>
        <a:ext cx="8160364" cy="639927"/>
      </dsp:txXfrm>
    </dsp:sp>
    <dsp:sp modelId="{4FE04140-CF82-0D4C-BA66-C94F1381AE8E}">
      <dsp:nvSpPr>
        <dsp:cNvPr id="0" name=""/>
        <dsp:cNvSpPr/>
      </dsp:nvSpPr>
      <dsp:spPr>
        <a:xfrm>
          <a:off x="0" y="2695423"/>
          <a:ext cx="8229600" cy="290628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выявить особенности коммерческой деятельности предприятий в сфере </a:t>
          </a:r>
          <a:r>
            <a:rPr lang="ru-RU" sz="2100" kern="1200" dirty="0" err="1" smtClean="0"/>
            <a:t>энергоремонтных</a:t>
          </a:r>
          <a:r>
            <a:rPr lang="ru-RU" sz="2100" kern="1200" dirty="0" smtClean="0"/>
            <a:t> услуг;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уточнить сущность коммерческой деятельности предприятий в сфере </a:t>
          </a:r>
          <a:r>
            <a:rPr lang="ru-RU" sz="2100" kern="1200" dirty="0" err="1" smtClean="0"/>
            <a:t>энергоремонтныхуслуг</a:t>
          </a:r>
          <a:r>
            <a:rPr lang="ru-RU" sz="2100" kern="1200" dirty="0" smtClean="0"/>
            <a:t>;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оценить состояние рынка </a:t>
          </a:r>
          <a:r>
            <a:rPr lang="ru-RU" sz="2100" kern="1200" dirty="0" err="1" smtClean="0"/>
            <a:t>энергоремонтных</a:t>
          </a:r>
          <a:r>
            <a:rPr lang="ru-RU" sz="2100" kern="1200" dirty="0" smtClean="0"/>
            <a:t> услуг России и </a:t>
          </a:r>
          <a:r>
            <a:rPr lang="ru-RU" sz="2100" kern="1200" dirty="0" err="1" smtClean="0"/>
            <a:t>Иркутсткой</a:t>
          </a:r>
          <a:r>
            <a:rPr lang="ru-RU" sz="2100" kern="1200" dirty="0" smtClean="0"/>
            <a:t> области;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разработать предложения по совершенствованию коммерческой деятельности выбранного в качестве объекта наблюдения предприятия</a:t>
          </a:r>
          <a:endParaRPr lang="ru-RU" sz="2100" kern="1200" dirty="0"/>
        </a:p>
      </dsp:txBody>
      <dsp:txXfrm>
        <a:off x="0" y="2695423"/>
        <a:ext cx="8229600" cy="2906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E4067-1082-1141-98F7-2491893710D4}">
      <dsp:nvSpPr>
        <dsp:cNvPr id="0" name=""/>
        <dsp:cNvSpPr/>
      </dsp:nvSpPr>
      <dsp:spPr>
        <a:xfrm>
          <a:off x="0" y="234292"/>
          <a:ext cx="8229600" cy="1055340"/>
        </a:xfrm>
        <a:prstGeom prst="fram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0000"/>
              </a:solidFill>
            </a:rPr>
            <a:t>1. Расширить спектр сервисных услуг за счет введения информационных услуг</a:t>
          </a:r>
          <a:endParaRPr lang="ru-RU" sz="2200" kern="1200" dirty="0">
            <a:solidFill>
              <a:srgbClr val="000000"/>
            </a:solidFill>
          </a:endParaRPr>
        </a:p>
      </dsp:txBody>
      <dsp:txXfrm>
        <a:off x="131918" y="366210"/>
        <a:ext cx="7965765" cy="791505"/>
      </dsp:txXfrm>
    </dsp:sp>
    <dsp:sp modelId="{92149F11-6D2E-7646-8A31-D348CCEC2F99}">
      <dsp:nvSpPr>
        <dsp:cNvPr id="0" name=""/>
        <dsp:cNvSpPr/>
      </dsp:nvSpPr>
      <dsp:spPr>
        <a:xfrm>
          <a:off x="0" y="1289632"/>
          <a:ext cx="8229600" cy="53509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Таких как  рассылка и консультации клиентам по возможным вариантам выполнения их заказов, срокам выполнения заказов</a:t>
          </a:r>
          <a:endParaRPr lang="ru-RU" sz="1700" kern="1200" dirty="0"/>
        </a:p>
      </dsp:txBody>
      <dsp:txXfrm>
        <a:off x="0" y="1289632"/>
        <a:ext cx="8229600" cy="535095"/>
      </dsp:txXfrm>
    </dsp:sp>
    <dsp:sp modelId="{1F18F3EB-CE28-5944-9C50-5E3EB219D675}">
      <dsp:nvSpPr>
        <dsp:cNvPr id="0" name=""/>
        <dsp:cNvSpPr/>
      </dsp:nvSpPr>
      <dsp:spPr>
        <a:xfrm>
          <a:off x="0" y="1824727"/>
          <a:ext cx="8229600" cy="1055340"/>
        </a:xfrm>
        <a:prstGeom prst="parallelogram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Использование возможностей Интернета поможет предприятию:</a:t>
          </a:r>
          <a:endParaRPr lang="ru-RU" sz="2200" kern="1200" dirty="0"/>
        </a:p>
      </dsp:txBody>
      <dsp:txXfrm>
        <a:off x="795731" y="1926769"/>
        <a:ext cx="6638138" cy="851256"/>
      </dsp:txXfrm>
    </dsp:sp>
    <dsp:sp modelId="{54076C47-FBDD-0B47-B24D-9DB561408D92}">
      <dsp:nvSpPr>
        <dsp:cNvPr id="0" name=""/>
        <dsp:cNvSpPr/>
      </dsp:nvSpPr>
      <dsp:spPr>
        <a:xfrm>
          <a:off x="0" y="2880067"/>
          <a:ext cx="8229600" cy="186714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Создании  стратегического преимущества в коммерческой деятельности;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Предоставлении потребителю информации о предложениях, качестве и ценах и позволяют совершать сделки и заказы в течение 24 часов в сутки в любом месте, где есть доступ в сеть;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Использовании сайта как инструмента прямого общения с клиентом;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Использовании сайта как инструмента рекламы и электронной визитной карточки компании</a:t>
          </a:r>
          <a:endParaRPr lang="ru-RU" sz="1700" kern="1200" dirty="0"/>
        </a:p>
      </dsp:txBody>
      <dsp:txXfrm>
        <a:off x="0" y="2880067"/>
        <a:ext cx="8229600" cy="18671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E4067-1082-1141-98F7-2491893710D4}">
      <dsp:nvSpPr>
        <dsp:cNvPr id="0" name=""/>
        <dsp:cNvSpPr/>
      </dsp:nvSpPr>
      <dsp:spPr>
        <a:xfrm>
          <a:off x="0" y="95048"/>
          <a:ext cx="8229600" cy="1448094"/>
        </a:xfrm>
        <a:prstGeom prst="fram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2. Разработка </a:t>
          </a:r>
          <a:r>
            <a:rPr lang="ru-RU" sz="2300" kern="1200" dirty="0" err="1" smtClean="0">
              <a:solidFill>
                <a:schemeClr val="tx1"/>
              </a:solidFill>
            </a:rPr>
            <a:t>клиентоориентированной</a:t>
          </a:r>
          <a:r>
            <a:rPr lang="ru-RU" sz="2300" kern="1200" dirty="0" smtClean="0">
              <a:solidFill>
                <a:schemeClr val="tx1"/>
              </a:solidFill>
            </a:rPr>
            <a:t> системы стимулирования продаж для расширения рынка сбыта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181012" y="276060"/>
        <a:ext cx="7867576" cy="1086070"/>
      </dsp:txXfrm>
    </dsp:sp>
    <dsp:sp modelId="{92149F11-6D2E-7646-8A31-D348CCEC2F99}">
      <dsp:nvSpPr>
        <dsp:cNvPr id="0" name=""/>
        <dsp:cNvSpPr/>
      </dsp:nvSpPr>
      <dsp:spPr>
        <a:xfrm>
          <a:off x="0" y="1543142"/>
          <a:ext cx="8229600" cy="38088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/>
        </a:p>
      </dsp:txBody>
      <dsp:txXfrm>
        <a:off x="0" y="1543142"/>
        <a:ext cx="8229600" cy="380880"/>
      </dsp:txXfrm>
    </dsp:sp>
    <dsp:sp modelId="{1F18F3EB-CE28-5944-9C50-5E3EB219D675}">
      <dsp:nvSpPr>
        <dsp:cNvPr id="0" name=""/>
        <dsp:cNvSpPr/>
      </dsp:nvSpPr>
      <dsp:spPr>
        <a:xfrm>
          <a:off x="0" y="1924022"/>
          <a:ext cx="8229600" cy="1448094"/>
        </a:xfrm>
        <a:prstGeom prst="parallelogram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Создание системы накопительных скидок, что стимулирует создание контингента постоянных скидок</a:t>
          </a:r>
          <a:endParaRPr lang="ru-RU" sz="2300" kern="1200" dirty="0"/>
        </a:p>
      </dsp:txBody>
      <dsp:txXfrm>
        <a:off x="836643" y="2071239"/>
        <a:ext cx="6556314" cy="1153660"/>
      </dsp:txXfrm>
    </dsp:sp>
    <dsp:sp modelId="{89F166C6-2439-F748-BFE6-95F5BF5C008D}">
      <dsp:nvSpPr>
        <dsp:cNvPr id="0" name=""/>
        <dsp:cNvSpPr/>
      </dsp:nvSpPr>
      <dsp:spPr>
        <a:xfrm>
          <a:off x="0" y="3438357"/>
          <a:ext cx="8229600" cy="1448094"/>
        </a:xfrm>
        <a:prstGeom prst="parallelogram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Внедрение программы «Супер бонус», предполагающий введение фиксированной скидки для каждого сотого клиента</a:t>
          </a:r>
          <a:endParaRPr lang="ru-RU" sz="2300" kern="1200" dirty="0"/>
        </a:p>
      </dsp:txBody>
      <dsp:txXfrm>
        <a:off x="836643" y="3585574"/>
        <a:ext cx="6556314" cy="1153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45FEC-DF34-4D42-8EA3-FA8150A7CACB}" type="datetimeFigureOut">
              <a:rPr lang="ru-RU" smtClean="0"/>
              <a:t>17.06.16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51F98-C38A-2D4A-AA9A-1394E424D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0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приведенной таблицы видно, что общая стоимость основных фондов с 2011 по 2015 увеличилась и составила 244773 рублей.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51F98-C38A-2D4A-AA9A-1394E424D0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8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51F98-C38A-2D4A-AA9A-1394E424D0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8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Приведенный</a:t>
            </a:r>
            <a:r>
              <a:rPr lang="ru-RU" baseline="0" dirty="0" smtClean="0"/>
              <a:t> график свидетельствует об увеличении дебиторской задолженности на 639781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., при этом денежные средства и денежные эквиваленты уменьшились на 9257 </a:t>
            </a:r>
            <a:r>
              <a:rPr lang="ru-RU" baseline="0" dirty="0" err="1" smtClean="0"/>
              <a:t>тыс.рублей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51F98-C38A-2D4A-AA9A-1394E424D0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8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51F98-C38A-2D4A-AA9A-1394E424D0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82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51F98-C38A-2D4A-AA9A-1394E424D0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82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51F98-C38A-2D4A-AA9A-1394E424D0F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82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51F98-C38A-2D4A-AA9A-1394E424D0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82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51F98-C38A-2D4A-AA9A-1394E424D0F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82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51F98-C38A-2D4A-AA9A-1394E424D0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8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EDC0-B349-CE44-B23E-01BC32DF480C}" type="datetimeFigureOut">
              <a:rPr lang="ru-RU" smtClean="0"/>
              <a:t>17.06.16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D06-6EDD-C548-9B92-50F26C93F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2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EDC0-B349-CE44-B23E-01BC32DF480C}" type="datetimeFigureOut">
              <a:rPr lang="ru-RU" smtClean="0"/>
              <a:t>17.06.16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D06-6EDD-C548-9B92-50F26C93F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53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EDC0-B349-CE44-B23E-01BC32DF480C}" type="datetimeFigureOut">
              <a:rPr lang="ru-RU" smtClean="0"/>
              <a:t>17.06.16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D06-6EDD-C548-9B92-50F26C93F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56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EDC0-B349-CE44-B23E-01BC32DF480C}" type="datetimeFigureOut">
              <a:rPr lang="ru-RU" smtClean="0"/>
              <a:t>17.06.16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D06-6EDD-C548-9B92-50F26C93F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7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EDC0-B349-CE44-B23E-01BC32DF480C}" type="datetimeFigureOut">
              <a:rPr lang="ru-RU" smtClean="0"/>
              <a:t>17.06.16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D06-6EDD-C548-9B92-50F26C93F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6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EDC0-B349-CE44-B23E-01BC32DF480C}" type="datetimeFigureOut">
              <a:rPr lang="ru-RU" smtClean="0"/>
              <a:t>17.06.16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D06-6EDD-C548-9B92-50F26C93F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7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EDC0-B349-CE44-B23E-01BC32DF480C}" type="datetimeFigureOut">
              <a:rPr lang="ru-RU" smtClean="0"/>
              <a:t>17.06.16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D06-6EDD-C548-9B92-50F26C93F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2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EDC0-B349-CE44-B23E-01BC32DF480C}" type="datetimeFigureOut">
              <a:rPr lang="ru-RU" smtClean="0"/>
              <a:t>17.06.16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D06-6EDD-C548-9B92-50F26C93F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8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EDC0-B349-CE44-B23E-01BC32DF480C}" type="datetimeFigureOut">
              <a:rPr lang="ru-RU" smtClean="0"/>
              <a:t>17.06.16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D06-6EDD-C548-9B92-50F26C93F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06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EDC0-B349-CE44-B23E-01BC32DF480C}" type="datetimeFigureOut">
              <a:rPr lang="ru-RU" smtClean="0"/>
              <a:t>17.06.16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D06-6EDD-C548-9B92-50F26C93F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53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EDC0-B349-CE44-B23E-01BC32DF480C}" type="datetimeFigureOut">
              <a:rPr lang="ru-RU" smtClean="0"/>
              <a:t>17.06.16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D06-6EDD-C548-9B92-50F26C93F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27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CEDC0-B349-CE44-B23E-01BC32DF480C}" type="datetimeFigureOut">
              <a:rPr lang="ru-RU" smtClean="0"/>
              <a:t>17.06.16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D9D06-6EDD-C548-9B92-50F26C93F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4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24214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525989"/>
            <a:ext cx="7772400" cy="1072207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 smtClean="0">
                <a:solidFill>
                  <a:schemeClr val="tx1"/>
                </a:solidFill>
              </a:rPr>
              <a:t>Выполнил:</a:t>
            </a:r>
          </a:p>
          <a:p>
            <a:pPr algn="l"/>
            <a:r>
              <a:rPr lang="ru-RU" sz="2600" b="1" dirty="0" smtClean="0">
                <a:solidFill>
                  <a:schemeClr val="tx1"/>
                </a:solidFill>
              </a:rPr>
              <a:t>Научный руководитель:</a:t>
            </a:r>
            <a:endParaRPr lang="ru-RU" sz="2600" b="1" dirty="0">
              <a:solidFill>
                <a:schemeClr val="tx1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7958"/>
            <a:ext cx="2721124" cy="221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2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1426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/>
              <a:t>Разработка рекомендаций по повышению эффективности коммерческой деятельности на АО «</a:t>
            </a:r>
            <a:r>
              <a:rPr lang="ru-RU" sz="3000" b="1" dirty="0" err="1" smtClean="0"/>
              <a:t>Иркутскэнергоремонт</a:t>
            </a:r>
            <a:r>
              <a:rPr lang="ru-RU" sz="3000" b="1" dirty="0" smtClean="0"/>
              <a:t>»</a:t>
            </a:r>
            <a:endParaRPr lang="ru-RU" sz="3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903171"/>
              </p:ext>
            </p:extLst>
          </p:nvPr>
        </p:nvGraphicFramePr>
        <p:xfrm>
          <a:off x="457200" y="1600201"/>
          <a:ext cx="8229600" cy="498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-87958"/>
            <a:ext cx="1846803" cy="150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620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0590" y="1203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/>
              <a:t>Разработка рекомендаций по повышению эффективности коммерческой деятельности на АО «</a:t>
            </a:r>
            <a:r>
              <a:rPr lang="ru-RU" sz="3000" b="1" dirty="0" err="1" smtClean="0"/>
              <a:t>Иркутскэнергоремонт</a:t>
            </a:r>
            <a:r>
              <a:rPr lang="ru-RU" sz="3000" b="1" dirty="0" smtClean="0"/>
              <a:t>»</a:t>
            </a:r>
            <a:endParaRPr lang="ru-RU" sz="3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751465"/>
              </p:ext>
            </p:extLst>
          </p:nvPr>
        </p:nvGraphicFramePr>
        <p:xfrm>
          <a:off x="457200" y="1600201"/>
          <a:ext cx="8229600" cy="498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-87958"/>
            <a:ext cx="1846803" cy="150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396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6930" y="5525683"/>
            <a:ext cx="6780120" cy="615419"/>
          </a:xfrm>
          <a:prstGeom prst="parallelogram">
            <a:avLst/>
          </a:prstGeom>
          <a:solidFill>
            <a:schemeClr val="bg1">
              <a:alpha val="68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000" dirty="0" smtClean="0"/>
              <a:t>БЛАГОДАРЮ ЗА ВНИМАНИЕ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13013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282806"/>
              </p:ext>
            </p:extLst>
          </p:nvPr>
        </p:nvGraphicFramePr>
        <p:xfrm>
          <a:off x="457200" y="511361"/>
          <a:ext cx="8229600" cy="561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55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/>
              <a:t>Состав основных фондов АО «</a:t>
            </a:r>
            <a:r>
              <a:rPr lang="ru-RU" sz="3000" b="1" dirty="0" err="1" smtClean="0"/>
              <a:t>Иркутскэнергоремонт</a:t>
            </a:r>
            <a:r>
              <a:rPr lang="ru-RU" sz="3000" b="1" dirty="0" smtClean="0"/>
              <a:t>»</a:t>
            </a:r>
            <a:endParaRPr lang="ru-RU" sz="30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78394"/>
              </p:ext>
            </p:extLst>
          </p:nvPr>
        </p:nvGraphicFramePr>
        <p:xfrm>
          <a:off x="457200" y="1600197"/>
          <a:ext cx="8229598" cy="4965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868"/>
                <a:gridCol w="915946"/>
                <a:gridCol w="915946"/>
                <a:gridCol w="915946"/>
                <a:gridCol w="915946"/>
                <a:gridCol w="915946"/>
              </a:tblGrid>
              <a:tr h="81990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основных средств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027">
                <a:tc>
                  <a:txBody>
                    <a:bodyPr/>
                    <a:lstStyle/>
                    <a:p>
                      <a:r>
                        <a:rPr lang="ru-RU" dirty="0" smtClean="0"/>
                        <a:t>Машины и оборудование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94784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110074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126967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190582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194046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909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Производственный</a:t>
                      </a:r>
                      <a:r>
                        <a:rPr lang="ru-RU" baseline="0" dirty="0" smtClean="0"/>
                        <a:t> и хозяйственный инвентарь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14568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13767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13891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14639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15747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027">
                <a:tc>
                  <a:txBody>
                    <a:bodyPr/>
                    <a:lstStyle/>
                    <a:p>
                      <a:r>
                        <a:rPr lang="ru-RU" dirty="0" smtClean="0"/>
                        <a:t>Земельные участки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1622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027">
                <a:tc>
                  <a:txBody>
                    <a:bodyPr/>
                    <a:lstStyle/>
                    <a:p>
                      <a:r>
                        <a:rPr lang="ru-RU" dirty="0" smtClean="0"/>
                        <a:t>Здания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2473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3165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027">
                <a:tc>
                  <a:txBody>
                    <a:bodyPr/>
                    <a:lstStyle/>
                    <a:p>
                      <a:r>
                        <a:rPr lang="ru-RU" dirty="0" smtClean="0"/>
                        <a:t>Транспортные средства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19041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23173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20900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29223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29223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027">
                <a:tc>
                  <a:txBody>
                    <a:bodyPr/>
                    <a:lstStyle/>
                    <a:p>
                      <a:r>
                        <a:rPr lang="ru-RU" dirty="0" smtClean="0"/>
                        <a:t>Офисное оборудование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027">
                <a:tc>
                  <a:txBody>
                    <a:bodyPr/>
                    <a:lstStyle/>
                    <a:p>
                      <a:r>
                        <a:rPr lang="ru-RU" dirty="0" smtClean="0"/>
                        <a:t>Сооружения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027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129037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149906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164650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237683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244773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87958"/>
            <a:ext cx="1846803" cy="150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36510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171092" y="274639"/>
            <a:ext cx="7785286" cy="114300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/>
              <a:t>Анализ эффективности использования основных средств АО «</a:t>
            </a:r>
            <a:r>
              <a:rPr lang="ru-RU" sz="3000" b="1" dirty="0" err="1" smtClean="0"/>
              <a:t>Иркутскэнергоремонт</a:t>
            </a:r>
            <a:r>
              <a:rPr lang="ru-RU" sz="3000" b="1" dirty="0" smtClean="0"/>
              <a:t>»</a:t>
            </a:r>
            <a:endParaRPr lang="ru-RU" sz="3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588252"/>
              </p:ext>
            </p:extLst>
          </p:nvPr>
        </p:nvGraphicFramePr>
        <p:xfrm>
          <a:off x="457200" y="1600200"/>
          <a:ext cx="8229600" cy="501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87958"/>
            <a:ext cx="1846803" cy="150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0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2688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/>
              <a:t>Дебиторская задолженность, денежные средства и денежные эквиваленты АО «</a:t>
            </a:r>
            <a:r>
              <a:rPr lang="ru-RU" sz="3000" b="1" dirty="0" err="1" smtClean="0"/>
              <a:t>Иркутскэнергоремонт</a:t>
            </a:r>
            <a:r>
              <a:rPr lang="ru-RU" sz="3000" b="1" dirty="0" smtClean="0"/>
              <a:t>»</a:t>
            </a:r>
            <a:endParaRPr lang="ru-RU" sz="3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770355"/>
              </p:ext>
            </p:extLst>
          </p:nvPr>
        </p:nvGraphicFramePr>
        <p:xfrm>
          <a:off x="457200" y="1600200"/>
          <a:ext cx="8229600" cy="501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87958"/>
            <a:ext cx="1846803" cy="150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0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35000" y="142675"/>
            <a:ext cx="7251800" cy="114300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/>
              <a:t>Среднесписочная численность работников управления АО «</a:t>
            </a:r>
            <a:r>
              <a:rPr lang="ru-RU" sz="3000" b="1" dirty="0" err="1" smtClean="0"/>
              <a:t>Иркутскэнергоремонт</a:t>
            </a:r>
            <a:r>
              <a:rPr lang="ru-RU" sz="3000" b="1" dirty="0" smtClean="0"/>
              <a:t>»</a:t>
            </a:r>
            <a:endParaRPr lang="ru-RU" sz="30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466233"/>
              </p:ext>
            </p:extLst>
          </p:nvPr>
        </p:nvGraphicFramePr>
        <p:xfrm>
          <a:off x="214425" y="1138190"/>
          <a:ext cx="8758447" cy="5427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87958"/>
            <a:ext cx="1846803" cy="150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7812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85516" y="142675"/>
            <a:ext cx="7301283" cy="114300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/>
              <a:t>Анализ фонда оплаты труда работников управления АО «</a:t>
            </a:r>
            <a:r>
              <a:rPr lang="ru-RU" sz="3000" b="1" dirty="0" err="1" smtClean="0"/>
              <a:t>Иркутскэнергоремонт</a:t>
            </a:r>
            <a:r>
              <a:rPr lang="ru-RU" sz="3000" b="1" dirty="0" smtClean="0"/>
              <a:t>»</a:t>
            </a:r>
            <a:endParaRPr lang="ru-RU" sz="30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847452"/>
              </p:ext>
            </p:extLst>
          </p:nvPr>
        </p:nvGraphicFramePr>
        <p:xfrm>
          <a:off x="214425" y="1138190"/>
          <a:ext cx="8758447" cy="5427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87958"/>
            <a:ext cx="1846803" cy="150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4027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20574" y="142675"/>
            <a:ext cx="7466225" cy="114300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/>
              <a:t>Анализ фонда оплаты труда работников управления АО «</a:t>
            </a:r>
            <a:r>
              <a:rPr lang="ru-RU" sz="3000" b="1" dirty="0" err="1" smtClean="0"/>
              <a:t>Иркутскэнергоремонт</a:t>
            </a:r>
            <a:r>
              <a:rPr lang="ru-RU" sz="3000" b="1" dirty="0" smtClean="0"/>
              <a:t>»</a:t>
            </a:r>
            <a:endParaRPr lang="ru-RU" sz="30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435188"/>
              </p:ext>
            </p:extLst>
          </p:nvPr>
        </p:nvGraphicFramePr>
        <p:xfrm>
          <a:off x="214425" y="1138190"/>
          <a:ext cx="8758447" cy="5427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87958"/>
            <a:ext cx="1846803" cy="150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7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70056" y="142675"/>
            <a:ext cx="7416743" cy="114300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/>
              <a:t>Анализ фонда оплаты труда работников управления АО «</a:t>
            </a:r>
            <a:r>
              <a:rPr lang="ru-RU" sz="3000" b="1" dirty="0" err="1" smtClean="0"/>
              <a:t>Иркутскэнергоремонт</a:t>
            </a:r>
            <a:r>
              <a:rPr lang="ru-RU" sz="3000" b="1" dirty="0" smtClean="0"/>
              <a:t>»</a:t>
            </a:r>
            <a:endParaRPr lang="ru-RU" sz="30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111314"/>
              </p:ext>
            </p:extLst>
          </p:nvPr>
        </p:nvGraphicFramePr>
        <p:xfrm>
          <a:off x="214425" y="1138190"/>
          <a:ext cx="8758447" cy="5427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87958"/>
            <a:ext cx="1846803" cy="150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0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Базовая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Базовая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Базовая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Базовая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421</Words>
  <Application>Microsoft Macintosh PowerPoint</Application>
  <PresentationFormat>Экран (4:3)</PresentationFormat>
  <Paragraphs>96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Состав основных фондов АО «Иркутскэнергоремонт»</vt:lpstr>
      <vt:lpstr>Анализ эффективности использования основных средств АО «Иркутскэнергоремонт»</vt:lpstr>
      <vt:lpstr>Дебиторская задолженность, денежные средства и денежные эквиваленты АО «Иркутскэнергоремонт»</vt:lpstr>
      <vt:lpstr>Среднесписочная численность работников управления АО «Иркутскэнергоремонт»</vt:lpstr>
      <vt:lpstr>Анализ фонда оплаты труда работников управления АО «Иркутскэнергоремонт»</vt:lpstr>
      <vt:lpstr>Анализ фонда оплаты труда работников управления АО «Иркутскэнергоремонт»</vt:lpstr>
      <vt:lpstr>Анализ фонда оплаты труда работников управления АО «Иркутскэнергоремонт»</vt:lpstr>
      <vt:lpstr>Разработка рекомендаций по повышению эффективности коммерческой деятельности на АО «Иркутскэнергоремонт»</vt:lpstr>
      <vt:lpstr>Разработка рекомендаций по повышению эффективности коммерческой деятельности на АО «Иркутскэнергоремонт»</vt:lpstr>
      <vt:lpstr>БЛАГОДАРЮ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iport</dc:creator>
  <cp:lastModifiedBy>iport</cp:lastModifiedBy>
  <cp:revision>38</cp:revision>
  <dcterms:created xsi:type="dcterms:W3CDTF">2016-06-16T09:43:24Z</dcterms:created>
  <dcterms:modified xsi:type="dcterms:W3CDTF">2016-06-16T23:28:29Z</dcterms:modified>
</cp:coreProperties>
</file>