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52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Эффективность предлагаемых 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37801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Оплата курсов  двум начальникам </a:t>
            </a:r>
            <a:r>
              <a:rPr lang="ru-RU" dirty="0" smtClean="0">
                <a:effectLst/>
              </a:rPr>
              <a:t>отделов </a:t>
            </a:r>
            <a:r>
              <a:rPr lang="ru-RU" dirty="0">
                <a:effectLst/>
              </a:rPr>
              <a:t>: 15 000*2=30 000 руб.</a:t>
            </a:r>
          </a:p>
          <a:p>
            <a:r>
              <a:rPr lang="ru-RU" dirty="0">
                <a:effectLst/>
              </a:rPr>
              <a:t>Оплата двух </a:t>
            </a:r>
            <a:r>
              <a:rPr lang="ru-RU" dirty="0" smtClean="0">
                <a:effectLst/>
              </a:rPr>
              <a:t>семинаров </a:t>
            </a:r>
            <a:r>
              <a:rPr lang="ru-RU" dirty="0">
                <a:effectLst/>
              </a:rPr>
              <a:t>для главного </a:t>
            </a:r>
            <a:r>
              <a:rPr lang="ru-RU" dirty="0" smtClean="0">
                <a:effectLst/>
              </a:rPr>
              <a:t>бухгалтера</a:t>
            </a:r>
            <a:r>
              <a:rPr lang="ru-RU" dirty="0">
                <a:effectLst/>
              </a:rPr>
              <a:t>: 1500*2=3000 руб.</a:t>
            </a:r>
          </a:p>
          <a:p>
            <a:r>
              <a:rPr lang="ru-RU" dirty="0">
                <a:effectLst/>
              </a:rPr>
              <a:t>Оплата двух </a:t>
            </a:r>
            <a:r>
              <a:rPr lang="ru-RU" dirty="0" smtClean="0">
                <a:effectLst/>
              </a:rPr>
              <a:t>семинаров </a:t>
            </a:r>
            <a:r>
              <a:rPr lang="ru-RU" dirty="0">
                <a:effectLst/>
              </a:rPr>
              <a:t>для </a:t>
            </a:r>
            <a:r>
              <a:rPr lang="ru-RU" dirty="0" smtClean="0">
                <a:effectLst/>
              </a:rPr>
              <a:t>специалиста </a:t>
            </a:r>
            <a:r>
              <a:rPr lang="ru-RU" dirty="0">
                <a:effectLst/>
              </a:rPr>
              <a:t>по кадрам: 1 000*2=2 000                  руб.</a:t>
            </a:r>
          </a:p>
          <a:p>
            <a:r>
              <a:rPr lang="ru-RU" dirty="0">
                <a:effectLst/>
              </a:rPr>
              <a:t>Оплата </a:t>
            </a:r>
            <a:r>
              <a:rPr lang="ru-RU" dirty="0" smtClean="0">
                <a:effectLst/>
              </a:rPr>
              <a:t>специализированных </a:t>
            </a:r>
            <a:r>
              <a:rPr lang="ru-RU" dirty="0">
                <a:effectLst/>
              </a:rPr>
              <a:t>курсов для начальника </a:t>
            </a:r>
            <a:r>
              <a:rPr lang="ru-RU" dirty="0" smtClean="0">
                <a:effectLst/>
              </a:rPr>
              <a:t>отдела маркетинга </a:t>
            </a:r>
            <a:r>
              <a:rPr lang="ru-RU" dirty="0">
                <a:effectLst/>
              </a:rPr>
              <a:t>и информации: 2500*1=2500 руб.</a:t>
            </a:r>
          </a:p>
          <a:p>
            <a:r>
              <a:rPr lang="ru-RU" dirty="0">
                <a:effectLst/>
              </a:rPr>
              <a:t>Итого: 37 500 руб.</a:t>
            </a:r>
          </a:p>
          <a:p>
            <a:r>
              <a:rPr lang="ru-RU" dirty="0">
                <a:effectLst/>
              </a:rPr>
              <a:t>Э = (37 500)*100% = 19,9%.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14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Эффективность предлагаемых 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Ежемесячные </a:t>
            </a:r>
            <a:r>
              <a:rPr lang="ru-RU" dirty="0">
                <a:effectLst/>
              </a:rPr>
              <a:t>выплаты фиксированной суммы на </a:t>
            </a:r>
            <a:r>
              <a:rPr lang="ru-RU" dirty="0" smtClean="0">
                <a:effectLst/>
              </a:rPr>
              <a:t>компенсацию средств </a:t>
            </a:r>
            <a:r>
              <a:rPr lang="ru-RU" dirty="0">
                <a:effectLst/>
              </a:rPr>
              <a:t>сотовой связи. Выплачивать по 400 руб. в </a:t>
            </a:r>
            <a:r>
              <a:rPr lang="ru-RU" dirty="0" smtClean="0">
                <a:effectLst/>
              </a:rPr>
              <a:t>месяц </a:t>
            </a:r>
            <a:r>
              <a:rPr lang="ru-RU" dirty="0">
                <a:effectLst/>
              </a:rPr>
              <a:t>начальнику </a:t>
            </a:r>
            <a:r>
              <a:rPr lang="ru-RU" dirty="0" smtClean="0">
                <a:effectLst/>
              </a:rPr>
              <a:t>отдела маркетинга</a:t>
            </a:r>
            <a:r>
              <a:rPr lang="ru-RU" dirty="0">
                <a:effectLst/>
              </a:rPr>
              <a:t>, начальнику </a:t>
            </a:r>
            <a:r>
              <a:rPr lang="ru-RU" dirty="0" smtClean="0">
                <a:effectLst/>
              </a:rPr>
              <a:t>отдела </a:t>
            </a:r>
            <a:r>
              <a:rPr lang="ru-RU" dirty="0">
                <a:effectLst/>
              </a:rPr>
              <a:t>по </a:t>
            </a:r>
            <a:r>
              <a:rPr lang="ru-RU" dirty="0" smtClean="0">
                <a:effectLst/>
              </a:rPr>
              <a:t>работе </a:t>
            </a:r>
            <a:r>
              <a:rPr lang="ru-RU" dirty="0">
                <a:effectLst/>
              </a:rPr>
              <a:t>с </a:t>
            </a:r>
            <a:r>
              <a:rPr lang="ru-RU" dirty="0" smtClean="0">
                <a:effectLst/>
              </a:rPr>
              <a:t>клиентами</a:t>
            </a:r>
            <a:r>
              <a:rPr lang="ru-RU" dirty="0">
                <a:effectLst/>
              </a:rPr>
              <a:t>, </a:t>
            </a:r>
            <a:r>
              <a:rPr lang="ru-RU" dirty="0" smtClean="0">
                <a:effectLst/>
              </a:rPr>
              <a:t>специалисту по снабжению</a:t>
            </a:r>
            <a:r>
              <a:rPr lang="ru-RU" dirty="0">
                <a:effectLst/>
              </a:rPr>
              <a:t>, </a:t>
            </a:r>
            <a:r>
              <a:rPr lang="ru-RU" dirty="0" smtClean="0">
                <a:effectLst/>
              </a:rPr>
              <a:t>водителю</a:t>
            </a:r>
            <a:r>
              <a:rPr lang="ru-RU" dirty="0">
                <a:effectLst/>
              </a:rPr>
              <a:t>,  начальнику </a:t>
            </a:r>
            <a:r>
              <a:rPr lang="ru-RU" dirty="0" smtClean="0">
                <a:effectLst/>
              </a:rPr>
              <a:t>отдела </a:t>
            </a:r>
            <a:r>
              <a:rPr lang="ru-RU" dirty="0">
                <a:effectLst/>
              </a:rPr>
              <a:t>продаж и двум корпоративным  </a:t>
            </a:r>
            <a:r>
              <a:rPr lang="ru-RU" dirty="0" smtClean="0">
                <a:effectLst/>
              </a:rPr>
              <a:t>менеджерам</a:t>
            </a:r>
            <a:r>
              <a:rPr lang="ru-RU" dirty="0">
                <a:effectLst/>
              </a:rPr>
              <a:t>. 400*7=2 800 руб. в </a:t>
            </a:r>
            <a:r>
              <a:rPr lang="ru-RU" dirty="0" smtClean="0">
                <a:effectLst/>
              </a:rPr>
              <a:t>месяц</a:t>
            </a:r>
            <a:r>
              <a:rPr lang="ru-RU" dirty="0">
                <a:effectLst/>
              </a:rPr>
              <a:t>, 4400*12=53 600 руб.</a:t>
            </a:r>
          </a:p>
          <a:p>
            <a:r>
              <a:rPr lang="ru-RU" dirty="0">
                <a:effectLst/>
              </a:rPr>
              <a:t>Э = (3200/53 600)*100% = 6%.  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Итого</a:t>
            </a:r>
            <a:r>
              <a:rPr lang="ru-RU" dirty="0">
                <a:effectLst/>
              </a:rPr>
              <a:t>: 56 400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5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750" y="2376062"/>
            <a:ext cx="11624890" cy="35993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effectLst/>
              </a:rPr>
              <a:t>В результате предложенных мероприятий по развитию системы мотивации в  ООО «</a:t>
            </a:r>
            <a:r>
              <a:rPr lang="ru-RU" dirty="0" err="1">
                <a:effectLst/>
              </a:rPr>
              <a:t>Инчкейп</a:t>
            </a:r>
            <a:r>
              <a:rPr lang="ru-RU" dirty="0">
                <a:effectLst/>
              </a:rPr>
              <a:t> Т» за счет внедрения передовых методов управления и за счет высокого профессионализма работников </a:t>
            </a:r>
            <a:r>
              <a:rPr lang="ru-RU" dirty="0" smtClean="0">
                <a:effectLst/>
              </a:rPr>
              <a:t>будут созданы</a:t>
            </a:r>
            <a:r>
              <a:rPr lang="ru-RU" dirty="0">
                <a:effectLst/>
              </a:rPr>
              <a:t> условия для </a:t>
            </a:r>
            <a:r>
              <a:rPr lang="ru-RU" dirty="0" err="1">
                <a:effectLst/>
              </a:rPr>
              <a:t>эффективного,организованного</a:t>
            </a:r>
            <a:r>
              <a:rPr lang="ru-RU" dirty="0">
                <a:effectLst/>
              </a:rPr>
              <a:t>, </a:t>
            </a:r>
            <a:r>
              <a:rPr lang="ru-RU" smtClean="0">
                <a:effectLst/>
              </a:rPr>
              <a:t>высокопрозводительноготруда</a:t>
            </a:r>
            <a:r>
              <a:rPr lang="ru-RU" dirty="0">
                <a:effectLst/>
              </a:rPr>
              <a:t>, </a:t>
            </a:r>
            <a:r>
              <a:rPr lang="ru-RU" dirty="0" err="1">
                <a:effectLst/>
              </a:rPr>
              <a:t>мотивированности</a:t>
            </a:r>
            <a:r>
              <a:rPr lang="ru-RU" dirty="0">
                <a:effectLst/>
              </a:rPr>
              <a:t> и самодисциплины персонала, что обеспечит, финансовую стабильность организации , требуемую доходность, достойный заработок и перспективную работу для персонала</a:t>
            </a:r>
            <a:r>
              <a:rPr lang="ru-RU" dirty="0" smtClean="0">
                <a:effectLst/>
              </a:rPr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7474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Характеристика системы мотивации в </a:t>
            </a:r>
            <a:r>
              <a:rPr lang="ru-RU" dirty="0"/>
              <a:t>ООО «</a:t>
            </a:r>
            <a:r>
              <a:rPr lang="ru-RU" dirty="0" err="1"/>
              <a:t>Инчкейп</a:t>
            </a:r>
            <a:r>
              <a:rPr lang="ru-RU" dirty="0"/>
              <a:t> Т»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effectLst/>
              </a:rPr>
              <a:t>оплата по результатам труда; </a:t>
            </a:r>
          </a:p>
          <a:p>
            <a:pPr lvl="0"/>
            <a:r>
              <a:rPr lang="ru-RU" dirty="0">
                <a:effectLst/>
              </a:rPr>
              <a:t>ежемесячное премирование за выполнение основных экономических показателей; </a:t>
            </a:r>
          </a:p>
          <a:p>
            <a:pPr lvl="0"/>
            <a:r>
              <a:rPr lang="ru-RU" dirty="0">
                <a:effectLst/>
              </a:rPr>
              <a:t>дополнительные выплаты работникам за высокие достижения; </a:t>
            </a:r>
          </a:p>
          <a:p>
            <a:pPr lvl="0"/>
            <a:r>
              <a:rPr lang="ru-RU" dirty="0">
                <a:effectLst/>
              </a:rPr>
              <a:t>нематериальное стимулирование (награждение сотрудников «маяком успеха»); </a:t>
            </a:r>
          </a:p>
          <a:p>
            <a:pPr lvl="0"/>
            <a:r>
              <a:rPr lang="ru-RU" dirty="0">
                <a:effectLst/>
              </a:rPr>
              <a:t>фирменные социальные гарантии и льготы.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43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Таблица 2.1</a:t>
            </a:r>
            <a:br>
              <a:rPr lang="ru-RU" dirty="0"/>
            </a:br>
            <a:r>
              <a:rPr lang="ru-RU" dirty="0"/>
              <a:t>Размер вознаграждения за выслугу лет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683125"/>
              </p:ext>
            </p:extLst>
          </p:nvPr>
        </p:nvGraphicFramePr>
        <p:xfrm>
          <a:off x="1554480" y="2336800"/>
          <a:ext cx="7889966" cy="4149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2435">
                  <a:extLst>
                    <a:ext uri="{9D8B030D-6E8A-4147-A177-3AD203B41FA5}">
                      <a16:colId xmlns:a16="http://schemas.microsoft.com/office/drawing/2014/main" val="2206401460"/>
                    </a:ext>
                  </a:extLst>
                </a:gridCol>
                <a:gridCol w="4917531">
                  <a:extLst>
                    <a:ext uri="{9D8B030D-6E8A-4147-A177-3AD203B41FA5}">
                      <a16:colId xmlns:a16="http://schemas.microsoft.com/office/drawing/2014/main" val="2111057659"/>
                    </a:ext>
                  </a:extLst>
                </a:gridCol>
              </a:tblGrid>
              <a:tr h="939830"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вознаграждения (в процентах) в месяц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extLst>
                  <a:ext uri="{0D108BD9-81ED-4DB2-BD59-A6C34878D82A}">
                    <a16:rowId xmlns:a16="http://schemas.microsoft.com/office/drawing/2014/main" val="1560669268"/>
                  </a:ext>
                </a:extLst>
              </a:tr>
              <a:tr h="664758"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3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extLst>
                  <a:ext uri="{0D108BD9-81ED-4DB2-BD59-A6C34878D82A}">
                    <a16:rowId xmlns:a16="http://schemas.microsoft.com/office/drawing/2014/main" val="3941009154"/>
                  </a:ext>
                </a:extLst>
              </a:tr>
              <a:tr h="664758"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 до 5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extLst>
                  <a:ext uri="{0D108BD9-81ED-4DB2-BD59-A6C34878D82A}">
                    <a16:rowId xmlns:a16="http://schemas.microsoft.com/office/drawing/2014/main" val="3907956685"/>
                  </a:ext>
                </a:extLst>
              </a:tr>
              <a:tr h="664758"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 до 10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extLst>
                  <a:ext uri="{0D108BD9-81ED-4DB2-BD59-A6C34878D82A}">
                    <a16:rowId xmlns:a16="http://schemas.microsoft.com/office/drawing/2014/main" val="1088457437"/>
                  </a:ext>
                </a:extLst>
              </a:tr>
              <a:tr h="664758"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 и более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tc>
                  <a:txBody>
                    <a:bodyPr/>
                    <a:lstStyle/>
                    <a:p>
                      <a:pPr marL="107950" marR="36195"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07" marR="57307" marT="57307" marB="57307"/>
                </a:tc>
                <a:extLst>
                  <a:ext uri="{0D108BD9-81ED-4DB2-BD59-A6C34878D82A}">
                    <a16:rowId xmlns:a16="http://schemas.microsoft.com/office/drawing/2014/main" val="3098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137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СИСТЕМА МОТИВАЦИИ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effectLst/>
              </a:rPr>
              <a:t>Анализ </a:t>
            </a:r>
            <a:r>
              <a:rPr lang="ru-RU" dirty="0" smtClean="0">
                <a:effectLst/>
              </a:rPr>
              <a:t>эффективности </a:t>
            </a:r>
            <a:r>
              <a:rPr lang="ru-RU" dirty="0">
                <a:effectLst/>
              </a:rPr>
              <a:t>влияния той или иной </a:t>
            </a:r>
            <a:r>
              <a:rPr lang="ru-RU" dirty="0" smtClean="0">
                <a:effectLst/>
              </a:rPr>
              <a:t>модели </a:t>
            </a:r>
            <a:r>
              <a:rPr lang="ru-RU" dirty="0">
                <a:effectLst/>
              </a:rPr>
              <a:t>на </a:t>
            </a:r>
            <a:r>
              <a:rPr lang="ru-RU" dirty="0" smtClean="0">
                <a:effectLst/>
              </a:rPr>
              <a:t>поведение человека</a:t>
            </a:r>
            <a:r>
              <a:rPr lang="ru-RU" dirty="0">
                <a:effectLst/>
              </a:rPr>
              <a:t> в </a:t>
            </a:r>
            <a:r>
              <a:rPr lang="ru-RU" dirty="0" smtClean="0">
                <a:effectLst/>
              </a:rPr>
              <a:t>процессе</a:t>
            </a:r>
            <a:r>
              <a:rPr lang="ru-RU" dirty="0">
                <a:effectLst/>
              </a:rPr>
              <a:t> трудовой </a:t>
            </a:r>
            <a:r>
              <a:rPr lang="ru-RU" dirty="0" smtClean="0">
                <a:effectLst/>
              </a:rPr>
              <a:t>деятельности</a:t>
            </a:r>
            <a:r>
              <a:rPr lang="ru-RU" dirty="0">
                <a:effectLst/>
              </a:rPr>
              <a:t> </a:t>
            </a:r>
            <a:r>
              <a:rPr lang="ru-RU" dirty="0" smtClean="0">
                <a:effectLst/>
              </a:rPr>
              <a:t>показывает</a:t>
            </a:r>
            <a:r>
              <a:rPr lang="ru-RU" dirty="0">
                <a:effectLst/>
              </a:rPr>
              <a:t>, что </a:t>
            </a:r>
            <a:r>
              <a:rPr lang="ru-RU" dirty="0" smtClean="0">
                <a:effectLst/>
              </a:rPr>
              <a:t>результативность </a:t>
            </a:r>
            <a:r>
              <a:rPr lang="ru-RU" dirty="0">
                <a:effectLst/>
              </a:rPr>
              <a:t>труда </a:t>
            </a:r>
            <a:r>
              <a:rPr lang="ru-RU" dirty="0" smtClean="0">
                <a:effectLst/>
              </a:rPr>
              <a:t>персонала </a:t>
            </a:r>
            <a:r>
              <a:rPr lang="ru-RU" dirty="0">
                <a:effectLst/>
              </a:rPr>
              <a:t>во многих случаях зависит </a:t>
            </a:r>
            <a:r>
              <a:rPr lang="ru-RU" dirty="0" smtClean="0">
                <a:effectLst/>
              </a:rPr>
              <a:t>не </a:t>
            </a:r>
            <a:r>
              <a:rPr lang="ru-RU" dirty="0">
                <a:effectLst/>
              </a:rPr>
              <a:t>только от мотивирующих факторов, но и от </a:t>
            </a:r>
            <a:r>
              <a:rPr lang="ru-RU" dirty="0" smtClean="0">
                <a:effectLst/>
              </a:rPr>
              <a:t>среды</a:t>
            </a:r>
            <a:r>
              <a:rPr lang="ru-RU" dirty="0">
                <a:effectLst/>
              </a:rPr>
              <a:t>, </a:t>
            </a:r>
            <a:r>
              <a:rPr lang="ru-RU" dirty="0" smtClean="0">
                <a:effectLst/>
              </a:rPr>
              <a:t>атмосферы </a:t>
            </a:r>
            <a:r>
              <a:rPr lang="ru-RU" dirty="0">
                <a:effectLst/>
              </a:rPr>
              <a:t>и трудовой этики. Таким образом, можно составить </a:t>
            </a:r>
            <a:r>
              <a:rPr lang="ru-RU" dirty="0" smtClean="0">
                <a:effectLst/>
              </a:rPr>
              <a:t>определенный перечень </a:t>
            </a:r>
            <a:r>
              <a:rPr lang="ru-RU" dirty="0">
                <a:effectLst/>
              </a:rPr>
              <a:t>основных </a:t>
            </a:r>
            <a:r>
              <a:rPr lang="ru-RU" dirty="0" smtClean="0">
                <a:effectLst/>
              </a:rPr>
              <a:t>требований</a:t>
            </a:r>
            <a:r>
              <a:rPr lang="ru-RU" dirty="0">
                <a:effectLst/>
              </a:rPr>
              <a:t>, </a:t>
            </a:r>
            <a:r>
              <a:rPr lang="ru-RU" dirty="0" smtClean="0">
                <a:effectLst/>
              </a:rPr>
              <a:t>практическая реализация </a:t>
            </a:r>
            <a:r>
              <a:rPr lang="ru-RU" dirty="0">
                <a:effectLst/>
              </a:rPr>
              <a:t>которого </a:t>
            </a:r>
            <a:r>
              <a:rPr lang="ru-RU" dirty="0" smtClean="0">
                <a:effectLst/>
              </a:rPr>
              <a:t>позволяет </a:t>
            </a:r>
            <a:r>
              <a:rPr lang="ru-RU" dirty="0">
                <a:effectLst/>
              </a:rPr>
              <a:t>наряду с мотивационными факторами максимально </a:t>
            </a:r>
            <a:r>
              <a:rPr lang="ru-RU" dirty="0" smtClean="0">
                <a:effectLst/>
              </a:rPr>
              <a:t>заинтересовать </a:t>
            </a:r>
            <a:r>
              <a:rPr lang="ru-RU" dirty="0">
                <a:effectLst/>
              </a:rPr>
              <a:t>работника в </a:t>
            </a:r>
            <a:r>
              <a:rPr lang="ru-RU" dirty="0" smtClean="0">
                <a:effectLst/>
              </a:rPr>
              <a:t>высокопроизводительном труде</a:t>
            </a:r>
            <a:r>
              <a:rPr lang="ru-RU" dirty="0">
                <a:effectLst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79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ТРЕБОВАНИЯ, КОТОРЫЕ ДОЛЖНЫ ПРИДЕРЖИВАТЬСЯ РУКОВОДИТЕЛИ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876" y="2194559"/>
            <a:ext cx="10488422" cy="419317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effectLst/>
              </a:rPr>
              <a:t>1. Увязывать </a:t>
            </a:r>
            <a:r>
              <a:rPr lang="ru-RU" dirty="0" smtClean="0">
                <a:effectLst/>
              </a:rPr>
              <a:t>вознаграждение непосредственно </a:t>
            </a:r>
            <a:r>
              <a:rPr lang="ru-RU" dirty="0">
                <a:effectLst/>
              </a:rPr>
              <a:t>с той </a:t>
            </a:r>
            <a:r>
              <a:rPr lang="ru-RU" dirty="0" smtClean="0">
                <a:effectLst/>
              </a:rPr>
              <a:t>деятельностью</a:t>
            </a:r>
            <a:r>
              <a:rPr lang="ru-RU" dirty="0">
                <a:effectLst/>
              </a:rPr>
              <a:t>, которая приводит к </a:t>
            </a:r>
            <a:r>
              <a:rPr lang="ru-RU" dirty="0" smtClean="0">
                <a:effectLst/>
              </a:rPr>
              <a:t>увеличению производительности </a:t>
            </a:r>
            <a:r>
              <a:rPr lang="ru-RU" dirty="0">
                <a:effectLst/>
              </a:rPr>
              <a:t>и </a:t>
            </a:r>
            <a:r>
              <a:rPr lang="ru-RU" dirty="0" smtClean="0">
                <a:effectLst/>
              </a:rPr>
              <a:t>эффективности </a:t>
            </a:r>
            <a:r>
              <a:rPr lang="ru-RU" dirty="0">
                <a:effectLst/>
              </a:rPr>
              <a:t>работы компании в </a:t>
            </a:r>
            <a:r>
              <a:rPr lang="ru-RU" dirty="0" smtClean="0">
                <a:effectLst/>
              </a:rPr>
              <a:t>целом</a:t>
            </a:r>
            <a:r>
              <a:rPr lang="ru-RU" dirty="0">
                <a:effectLst/>
              </a:rPr>
              <a:t>.</a:t>
            </a:r>
          </a:p>
          <a:p>
            <a:pPr algn="just"/>
            <a:r>
              <a:rPr lang="ru-RU" dirty="0">
                <a:effectLst/>
              </a:rPr>
              <a:t>2. Изъявлять </a:t>
            </a:r>
            <a:r>
              <a:rPr lang="ru-RU" dirty="0" smtClean="0">
                <a:effectLst/>
              </a:rPr>
              <a:t>публичное </a:t>
            </a:r>
            <a:r>
              <a:rPr lang="ru-RU" dirty="0">
                <a:effectLst/>
              </a:rPr>
              <a:t>и </a:t>
            </a:r>
            <a:r>
              <a:rPr lang="ru-RU" dirty="0" smtClean="0">
                <a:effectLst/>
              </a:rPr>
              <a:t>ощутимое признание тем </a:t>
            </a:r>
            <a:r>
              <a:rPr lang="ru-RU" dirty="0">
                <a:effectLst/>
              </a:rPr>
              <a:t>людям, чьи усилия и </a:t>
            </a:r>
            <a:r>
              <a:rPr lang="ru-RU" dirty="0" smtClean="0">
                <a:effectLst/>
              </a:rPr>
              <a:t>полученные результаты превосходят средние показатели </a:t>
            </a:r>
            <a:r>
              <a:rPr lang="ru-RU" dirty="0">
                <a:effectLst/>
              </a:rPr>
              <a:t>для работников данной </a:t>
            </a:r>
            <a:r>
              <a:rPr lang="ru-RU" dirty="0" smtClean="0">
                <a:effectLst/>
              </a:rPr>
              <a:t>категории</a:t>
            </a:r>
            <a:r>
              <a:rPr lang="ru-RU" dirty="0">
                <a:effectLst/>
              </a:rPr>
              <a:t>.</a:t>
            </a:r>
          </a:p>
          <a:p>
            <a:pPr algn="just"/>
            <a:r>
              <a:rPr lang="ru-RU" dirty="0">
                <a:effectLst/>
              </a:rPr>
              <a:t>3. </a:t>
            </a:r>
            <a:r>
              <a:rPr lang="ru-RU" dirty="0" smtClean="0">
                <a:effectLst/>
              </a:rPr>
              <a:t>Всеми </a:t>
            </a:r>
            <a:r>
              <a:rPr lang="ru-RU" dirty="0">
                <a:effectLst/>
              </a:rPr>
              <a:t>силами воплотить в жизнь принцип, по которому каждый работник </a:t>
            </a:r>
            <a:r>
              <a:rPr lang="ru-RU" dirty="0" smtClean="0">
                <a:effectLst/>
              </a:rPr>
              <a:t>должен </a:t>
            </a:r>
            <a:r>
              <a:rPr lang="ru-RU" dirty="0">
                <a:effectLst/>
              </a:rPr>
              <a:t>явным образом получать свою долю от </a:t>
            </a:r>
            <a:r>
              <a:rPr lang="ru-RU" dirty="0" smtClean="0">
                <a:effectLst/>
              </a:rPr>
              <a:t>увеличения производительности </a:t>
            </a:r>
            <a:r>
              <a:rPr lang="ru-RU" dirty="0">
                <a:effectLst/>
              </a:rPr>
              <a:t>труда организации в </a:t>
            </a:r>
            <a:r>
              <a:rPr lang="ru-RU" dirty="0" smtClean="0">
                <a:effectLst/>
              </a:rPr>
              <a:t>целом</a:t>
            </a:r>
            <a:r>
              <a:rPr lang="ru-RU" dirty="0">
                <a:effectLst/>
              </a:rPr>
              <a:t>.</a:t>
            </a:r>
          </a:p>
          <a:p>
            <a:pPr algn="just"/>
            <a:r>
              <a:rPr lang="ru-RU" dirty="0">
                <a:effectLst/>
              </a:rPr>
              <a:t>4. Поощрять работников участвовать </a:t>
            </a:r>
            <a:r>
              <a:rPr lang="ru-RU" dirty="0" smtClean="0">
                <a:effectLst/>
              </a:rPr>
              <a:t>вместе </a:t>
            </a:r>
            <a:r>
              <a:rPr lang="ru-RU" dirty="0">
                <a:effectLst/>
              </a:rPr>
              <a:t>с </a:t>
            </a:r>
            <a:r>
              <a:rPr lang="ru-RU" dirty="0" smtClean="0">
                <a:effectLst/>
              </a:rPr>
              <a:t>руководителями </a:t>
            </a:r>
            <a:r>
              <a:rPr lang="ru-RU" dirty="0">
                <a:effectLst/>
              </a:rPr>
              <a:t>в </a:t>
            </a:r>
            <a:r>
              <a:rPr lang="ru-RU" dirty="0" smtClean="0">
                <a:effectLst/>
              </a:rPr>
              <a:t>разработке целей </a:t>
            </a:r>
            <a:r>
              <a:rPr lang="ru-RU" dirty="0">
                <a:effectLst/>
              </a:rPr>
              <a:t>и </a:t>
            </a:r>
            <a:r>
              <a:rPr lang="ru-RU" dirty="0" smtClean="0">
                <a:effectLst/>
              </a:rPr>
              <a:t>показателей</a:t>
            </a:r>
            <a:r>
              <a:rPr lang="ru-RU" dirty="0">
                <a:effectLst/>
              </a:rPr>
              <a:t>, по которым можно </a:t>
            </a:r>
            <a:r>
              <a:rPr lang="ru-RU" dirty="0" smtClean="0">
                <a:effectLst/>
              </a:rPr>
              <a:t>достоверно оценить результаты деятельности </a:t>
            </a:r>
            <a:r>
              <a:rPr lang="ru-RU" dirty="0">
                <a:effectLst/>
              </a:rPr>
              <a:t>сотрудников.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30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ТРЕБОВАНИЯ, КОТОРЫЕ ДОЛЖНЫ ПРИДЕРЖИВАТЬСЯ РУКОВОДИТЕЛИ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527610" cy="359931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effectLst/>
              </a:rPr>
              <a:t>5. Обращать </a:t>
            </a:r>
            <a:r>
              <a:rPr lang="ru-RU" dirty="0" smtClean="0">
                <a:effectLst/>
              </a:rPr>
              <a:t>особое внимание </a:t>
            </a:r>
            <a:r>
              <a:rPr lang="ru-RU" dirty="0">
                <a:effectLst/>
              </a:rPr>
              <a:t>на </a:t>
            </a:r>
            <a:r>
              <a:rPr lang="ru-RU" dirty="0" smtClean="0">
                <a:effectLst/>
              </a:rPr>
              <a:t>те </a:t>
            </a:r>
            <a:r>
              <a:rPr lang="ru-RU" dirty="0">
                <a:effectLst/>
              </a:rPr>
              <a:t>трудности, с которыми </a:t>
            </a:r>
            <a:r>
              <a:rPr lang="ru-RU" dirty="0" smtClean="0">
                <a:effectLst/>
              </a:rPr>
              <a:t>сталкивается руководитель среднего звена </a:t>
            </a:r>
            <a:r>
              <a:rPr lang="ru-RU" dirty="0">
                <a:effectLst/>
              </a:rPr>
              <a:t>при </a:t>
            </a:r>
            <a:r>
              <a:rPr lang="ru-RU" dirty="0" smtClean="0">
                <a:effectLst/>
              </a:rPr>
              <a:t>проведении </a:t>
            </a:r>
            <a:r>
              <a:rPr lang="ru-RU" dirty="0">
                <a:effectLst/>
              </a:rPr>
              <a:t>программы </a:t>
            </a:r>
            <a:r>
              <a:rPr lang="ru-RU" dirty="0" smtClean="0">
                <a:effectLst/>
              </a:rPr>
              <a:t>перестройки </a:t>
            </a:r>
            <a:r>
              <a:rPr lang="ru-RU" dirty="0">
                <a:effectLst/>
              </a:rPr>
              <a:t>и </a:t>
            </a:r>
            <a:r>
              <a:rPr lang="ru-RU" dirty="0" smtClean="0">
                <a:effectLst/>
              </a:rPr>
              <a:t>совершенствовании </a:t>
            </a:r>
            <a:r>
              <a:rPr lang="ru-RU" dirty="0">
                <a:effectLst/>
              </a:rPr>
              <a:t>должностных </a:t>
            </a:r>
            <a:r>
              <a:rPr lang="ru-RU" dirty="0" smtClean="0">
                <a:effectLst/>
              </a:rPr>
              <a:t>обязанностей </a:t>
            </a:r>
            <a:r>
              <a:rPr lang="ru-RU" dirty="0">
                <a:effectLst/>
              </a:rPr>
              <a:t>и рабочих </a:t>
            </a:r>
            <a:r>
              <a:rPr lang="ru-RU" dirty="0" smtClean="0">
                <a:effectLst/>
              </a:rPr>
              <a:t>мест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6. </a:t>
            </a:r>
            <a:r>
              <a:rPr lang="ru-RU" dirty="0" smtClean="0">
                <a:effectLst/>
              </a:rPr>
              <a:t>Не </a:t>
            </a:r>
            <a:r>
              <a:rPr lang="ru-RU" dirty="0">
                <a:effectLst/>
              </a:rPr>
              <a:t>допускать </a:t>
            </a:r>
            <a:r>
              <a:rPr lang="ru-RU" dirty="0" smtClean="0">
                <a:effectLst/>
              </a:rPr>
              <a:t>возникновения </a:t>
            </a:r>
            <a:r>
              <a:rPr lang="ru-RU" dirty="0">
                <a:effectLst/>
              </a:rPr>
              <a:t>и развития ситуаций, при которых </a:t>
            </a:r>
            <a:r>
              <a:rPr lang="ru-RU" dirty="0" smtClean="0">
                <a:effectLst/>
              </a:rPr>
              <a:t>интересы </a:t>
            </a:r>
            <a:r>
              <a:rPr lang="ru-RU" dirty="0">
                <a:effectLst/>
              </a:rPr>
              <a:t>сотрудников могут приходить в </a:t>
            </a:r>
            <a:r>
              <a:rPr lang="ru-RU" dirty="0" smtClean="0">
                <a:effectLst/>
              </a:rPr>
              <a:t>противоречие </a:t>
            </a:r>
            <a:r>
              <a:rPr lang="ru-RU" dirty="0">
                <a:effectLst/>
              </a:rPr>
              <a:t>с </a:t>
            </a:r>
            <a:r>
              <a:rPr lang="ru-RU" dirty="0" smtClean="0">
                <a:effectLst/>
              </a:rPr>
              <a:t>целями повышения </a:t>
            </a:r>
            <a:r>
              <a:rPr lang="ru-RU" dirty="0">
                <a:effectLst/>
              </a:rPr>
              <a:t>благосостояния фирмы (</a:t>
            </a:r>
            <a:r>
              <a:rPr lang="ru-RU" dirty="0" smtClean="0">
                <a:effectLst/>
              </a:rPr>
              <a:t>например</a:t>
            </a:r>
            <a:r>
              <a:rPr lang="ru-RU" dirty="0">
                <a:effectLst/>
              </a:rPr>
              <a:t>, </a:t>
            </a:r>
            <a:r>
              <a:rPr lang="ru-RU" dirty="0" smtClean="0">
                <a:effectLst/>
              </a:rPr>
              <a:t>не следует </a:t>
            </a:r>
            <a:r>
              <a:rPr lang="ru-RU" dirty="0">
                <a:effectLst/>
              </a:rPr>
              <a:t>вводить новую </a:t>
            </a:r>
            <a:r>
              <a:rPr lang="ru-RU" dirty="0" smtClean="0">
                <a:effectLst/>
              </a:rPr>
              <a:t>технологию</a:t>
            </a:r>
            <a:r>
              <a:rPr lang="ru-RU" dirty="0">
                <a:effectLst/>
              </a:rPr>
              <a:t>, которая </a:t>
            </a:r>
            <a:r>
              <a:rPr lang="ru-RU" dirty="0" smtClean="0">
                <a:effectLst/>
              </a:rPr>
              <a:t>уменьшает безопасность </a:t>
            </a:r>
            <a:r>
              <a:rPr lang="ru-RU" dirty="0">
                <a:effectLst/>
              </a:rPr>
              <a:t>труда или </a:t>
            </a:r>
            <a:r>
              <a:rPr lang="ru-RU" dirty="0" smtClean="0">
                <a:effectLst/>
              </a:rPr>
              <a:t>заставляет </a:t>
            </a:r>
            <a:r>
              <a:rPr lang="ru-RU" dirty="0">
                <a:effectLst/>
              </a:rPr>
              <a:t>работать </a:t>
            </a:r>
            <a:r>
              <a:rPr lang="ru-RU" dirty="0" smtClean="0">
                <a:effectLst/>
              </a:rPr>
              <a:t>сверхурочно</a:t>
            </a:r>
            <a:r>
              <a:rPr lang="ru-RU" dirty="0">
                <a:effectLst/>
              </a:rPr>
              <a:t>).</a:t>
            </a:r>
          </a:p>
          <a:p>
            <a:r>
              <a:rPr lang="ru-RU" dirty="0">
                <a:effectLst/>
              </a:rPr>
              <a:t>7. </a:t>
            </a:r>
            <a:r>
              <a:rPr lang="ru-RU" dirty="0" smtClean="0">
                <a:effectLst/>
              </a:rPr>
              <a:t>Не </a:t>
            </a:r>
            <a:r>
              <a:rPr lang="ru-RU" dirty="0">
                <a:effectLst/>
              </a:rPr>
              <a:t>пытаться повысить стандарты </a:t>
            </a:r>
            <a:r>
              <a:rPr lang="ru-RU" dirty="0" smtClean="0">
                <a:effectLst/>
              </a:rPr>
              <a:t>качества </a:t>
            </a:r>
            <a:r>
              <a:rPr lang="ru-RU" dirty="0">
                <a:effectLst/>
              </a:rPr>
              <a:t>до той поры, пока вы </a:t>
            </a:r>
            <a:r>
              <a:rPr lang="ru-RU" dirty="0" smtClean="0">
                <a:effectLst/>
              </a:rPr>
              <a:t>не будете </a:t>
            </a:r>
            <a:r>
              <a:rPr lang="ru-RU" dirty="0">
                <a:effectLst/>
              </a:rPr>
              <a:t>в состоянии полностью оплатить </a:t>
            </a:r>
            <a:r>
              <a:rPr lang="ru-RU" dirty="0" smtClean="0">
                <a:effectLst/>
              </a:rPr>
              <a:t>все связанные </a:t>
            </a:r>
            <a:r>
              <a:rPr lang="ru-RU" dirty="0">
                <a:effectLst/>
              </a:rPr>
              <a:t>с этим </a:t>
            </a:r>
            <a:r>
              <a:rPr lang="ru-RU" dirty="0" smtClean="0">
                <a:effectLst/>
              </a:rPr>
              <a:t>издержки </a:t>
            </a:r>
            <a:r>
              <a:rPr lang="ru-RU" dirty="0">
                <a:effectLst/>
              </a:rPr>
              <a:t>(то есть </a:t>
            </a:r>
            <a:r>
              <a:rPr lang="ru-RU" dirty="0" smtClean="0">
                <a:effectLst/>
              </a:rPr>
              <a:t>перевести </a:t>
            </a:r>
            <a:r>
              <a:rPr lang="ru-RU" dirty="0">
                <a:effectLst/>
              </a:rPr>
              <a:t>на другую работу или уволить </a:t>
            </a:r>
            <a:r>
              <a:rPr lang="ru-RU" dirty="0" smtClean="0">
                <a:effectLst/>
              </a:rPr>
              <a:t>людей</a:t>
            </a:r>
            <a:r>
              <a:rPr lang="ru-RU" dirty="0">
                <a:effectLst/>
              </a:rPr>
              <a:t>, </a:t>
            </a:r>
            <a:r>
              <a:rPr lang="ru-RU" dirty="0" smtClean="0">
                <a:effectLst/>
              </a:rPr>
              <a:t>не </a:t>
            </a:r>
            <a:r>
              <a:rPr lang="ru-RU" dirty="0">
                <a:effectLst/>
              </a:rPr>
              <a:t>способных выполнять работу </a:t>
            </a:r>
            <a:r>
              <a:rPr lang="ru-RU" dirty="0" smtClean="0">
                <a:effectLst/>
              </a:rPr>
              <a:t>качественно</a:t>
            </a:r>
            <a:r>
              <a:rPr lang="ru-RU" dirty="0">
                <a:effectLst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970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Причины трудно разрабатываемых стратегий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090057"/>
            <a:ext cx="9613861" cy="38461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effectLst/>
              </a:rPr>
              <a:t>На сегодняшний день эффективные стратегии развития мотивации и стимулирования на практике являются одними из самых востребованных, но одновременно одними из трудно разрабатываемых. Главные причины этого заключаются в следующем:</a:t>
            </a:r>
          </a:p>
          <a:p>
            <a:r>
              <a:rPr lang="ru-RU" dirty="0" smtClean="0">
                <a:effectLst/>
              </a:rPr>
              <a:t>практическое </a:t>
            </a:r>
            <a:r>
              <a:rPr lang="ru-RU" dirty="0">
                <a:effectLst/>
              </a:rPr>
              <a:t>отсутствие в компании специалистов, владеющих оценочными методиками, которые позволяют периодически получать (в режиме мониторинга) информацию в области мотивации и стимулирования персонала.</a:t>
            </a:r>
          </a:p>
          <a:p>
            <a:r>
              <a:rPr lang="ru-RU" dirty="0" smtClean="0">
                <a:effectLst/>
              </a:rPr>
              <a:t>нехватка </a:t>
            </a:r>
            <a:r>
              <a:rPr lang="ru-RU" dirty="0">
                <a:effectLst/>
              </a:rPr>
              <a:t>специалистов, имеющих опыт разработки подобных стратегий.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20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Совершенствование мотивации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820199"/>
            <a:ext cx="9613861" cy="3599316"/>
          </a:xfrm>
        </p:spPr>
        <p:txBody>
          <a:bodyPr/>
          <a:lstStyle/>
          <a:p>
            <a:r>
              <a:rPr lang="ru-RU" dirty="0">
                <a:effectLst/>
              </a:rPr>
              <a:t>Одним из целесообразных предложений по совершенствованию мотивации является создание путем организационных изменений в компании, мотивации персонала.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79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Эффективность предлагаемых 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3"/>
            <a:ext cx="10240228" cy="4168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Начальник отдела кредитования и страхования: 25 000+10 %=2  500 руб.</a:t>
            </a:r>
          </a:p>
          <a:p>
            <a:r>
              <a:rPr lang="ru-RU" dirty="0" smtClean="0">
                <a:effectLst/>
              </a:rPr>
              <a:t>(25 000+2 500)*3=82 500 руб.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Начальник отдела по работе с клиентами: 27500+10 %=2 750 руб.</a:t>
            </a:r>
          </a:p>
          <a:p>
            <a:r>
              <a:rPr lang="ru-RU" dirty="0" smtClean="0">
                <a:effectLst/>
              </a:rPr>
              <a:t>(27 500+2 750)*3=90 750 руб.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Начальник отдела продаж: 30000+10 %=3 000 руб.</a:t>
            </a:r>
          </a:p>
          <a:p>
            <a:r>
              <a:rPr lang="ru-RU" dirty="0" smtClean="0">
                <a:effectLst/>
              </a:rPr>
              <a:t>(30 000+3 000)*3=99 000 руб.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Итого: 272 250 руб.</a:t>
            </a:r>
            <a:r>
              <a:rPr lang="ru-RU" dirty="0">
                <a:effectLst/>
              </a:rPr>
              <a:t> </a:t>
            </a:r>
            <a:endParaRPr lang="ru-RU" dirty="0" smtClean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Эффективность </a:t>
            </a:r>
            <a:r>
              <a:rPr lang="ru-RU" dirty="0">
                <a:effectLst/>
              </a:rPr>
              <a:t>(Э) = </a:t>
            </a:r>
            <a:r>
              <a:rPr lang="ru-RU" dirty="0" smtClean="0">
                <a:effectLst/>
              </a:rPr>
              <a:t>Результат </a:t>
            </a:r>
            <a:r>
              <a:rPr lang="ru-RU" dirty="0">
                <a:effectLst/>
              </a:rPr>
              <a:t>(Р) / Затраты (З) *100%.</a:t>
            </a:r>
          </a:p>
          <a:p>
            <a:r>
              <a:rPr lang="ru-RU" dirty="0">
                <a:effectLst/>
              </a:rPr>
              <a:t>Э = (272 250)*100% = 8,6 %</a:t>
            </a:r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888474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29</TotalTime>
  <Words>467</Words>
  <Application>Microsoft Office PowerPoint</Application>
  <PresentationFormat>Широкоэкранный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Trebuchet MS</vt:lpstr>
      <vt:lpstr>Берлин</vt:lpstr>
      <vt:lpstr>Презентация PowerPoint</vt:lpstr>
      <vt:lpstr>Характеристика системы мотивации в ООО «Инчкейп Т» </vt:lpstr>
      <vt:lpstr>Таблица 2.1 Размер вознаграждения за выслугу лет </vt:lpstr>
      <vt:lpstr>СИСТЕМА МОТИВАЦИИ</vt:lpstr>
      <vt:lpstr>ТРЕБОВАНИЯ, КОТОРЫЕ ДОЛЖНЫ ПРИДЕРЖИВАТЬСЯ РУКОВОДИТЕЛИ</vt:lpstr>
      <vt:lpstr>ТРЕБОВАНИЯ, КОТОРЫЕ ДОЛЖНЫ ПРИДЕРЖИВАТЬСЯ РУКОВОДИТЕЛИ</vt:lpstr>
      <vt:lpstr>Причины трудно разрабатываемых стратегий</vt:lpstr>
      <vt:lpstr>Совершенствование мотивации</vt:lpstr>
      <vt:lpstr>Эффективность предлагаемых мер</vt:lpstr>
      <vt:lpstr>Эффективность предлагаемых мер</vt:lpstr>
      <vt:lpstr>Эффективность предлагаемых мер</vt:lpstr>
      <vt:lpstr>ВЫВОД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4</cp:revision>
  <dcterms:created xsi:type="dcterms:W3CDTF">2016-06-22T18:16:14Z</dcterms:created>
  <dcterms:modified xsi:type="dcterms:W3CDTF">2016-06-23T15:33:16Z</dcterms:modified>
</cp:coreProperties>
</file>