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7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34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614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25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639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963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29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0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9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31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9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62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78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93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3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21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47731-96C4-4AD7-845D-B2C12F63870A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F84A8F-A011-4893-B3C6-E3187A5AA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55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423851"/>
            <a:ext cx="7766936" cy="2626985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Социально- педагогическая поддержка в профессиональном самоопределении старших школьников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534158"/>
            <a:ext cx="7766936" cy="1096899"/>
          </a:xfrm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0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2149" y="580832"/>
            <a:ext cx="91831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44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 4. ПСИХОДИАГНОСТИКА</a:t>
            </a:r>
            <a:endParaRPr lang="ru-RU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marR="13970"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интересов и способностей учащихся, близких к тому или иному виду деятельности.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3970"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работы.</a:t>
            </a:r>
            <a:r>
              <a:rPr lang="ru-RU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методики «Карта познавательных ин­тересов».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397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 5. АНКЕТИРОВАНИЕ</a:t>
            </a:r>
            <a:endParaRPr lang="ru-RU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61645" algn="just">
              <a:lnSpc>
                <a:spcPct val="150000"/>
              </a:lnSpc>
              <a:spcAft>
                <a:spcPts val="0"/>
              </a:spcAft>
            </a:pP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профессиональных намерений и мотивов выбора профес­</a:t>
            </a:r>
            <a:r>
              <a:rPr lang="ru-RU" spc="-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61645" algn="just">
              <a:lnSpc>
                <a:spcPct val="150000"/>
              </a:lnSpc>
              <a:spcAft>
                <a:spcPts val="0"/>
              </a:spcAft>
            </a:pP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Содержание.</a:t>
            </a:r>
            <a:r>
              <a:rPr lang="ru-RU" b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учащихся с анкетой-оптанта.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61645" algn="ctr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621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 6. ПРОФЕССИОНАЛЬНОЕ КОНСУЛЬТИРОВАНИЕ</a:t>
            </a:r>
            <a:endParaRPr lang="ru-RU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" indent="452755" algn="just">
              <a:lnSpc>
                <a:spcPct val="150000"/>
              </a:lnSpc>
              <a:spcAft>
                <a:spcPts val="0"/>
              </a:spcAft>
            </a:pP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 выявить устойчивые свойства личности и определить сферу инте­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ресов, обеспечивающих привязанность индивида к избранному профессиональ­</a:t>
            </a:r>
            <a:r>
              <a:rPr lang="ru-RU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ному пути.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" indent="452755" algn="just">
              <a:lnSpc>
                <a:spcPct val="150000"/>
              </a:lnSpc>
              <a:spcAft>
                <a:spcPts val="0"/>
              </a:spcAft>
            </a:pP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работы.</a:t>
            </a:r>
            <a:r>
              <a:rPr lang="ru-RU" b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Индивидуальное и групповое консультирование учащихся по вопросам профориентации.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262" y="535577"/>
            <a:ext cx="943138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" indent="64452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 7. ВНЕКЛАССНАЯ РАБОТА ПО ПРОФОРИЕНТАЦИИ </a:t>
            </a:r>
            <a:endParaRPr lang="ru-RU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" indent="644525">
              <a:lnSpc>
                <a:spcPct val="150000"/>
              </a:lnSpc>
              <a:spcAft>
                <a:spcPts val="0"/>
              </a:spcAft>
            </a:pP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b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расширить представления учащихся о мире профессии. 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работы.</a:t>
            </a:r>
            <a:r>
              <a:rPr lang="ru-RU" b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Викторина «Кто больше знает профессий и о про­</a:t>
            </a:r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фессиях».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 8. КОРРЕКЦИОННО-РАЗВИВАЮЩАЯ РАБОТА</a:t>
            </a:r>
            <a:endParaRPr lang="ru-RU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" marR="18415" indent="452755" algn="just">
              <a:lnSpc>
                <a:spcPct val="150000"/>
              </a:lnSpc>
              <a:spcAft>
                <a:spcPts val="0"/>
              </a:spcAft>
            </a:pP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общей готовности к самоопределению, активизация 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 выбора профессии.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970" marR="8890" indent="452755" algn="just">
              <a:lnSpc>
                <a:spcPct val="150000"/>
              </a:lnSpc>
              <a:spcAft>
                <a:spcPts val="0"/>
              </a:spcAft>
            </a:pPr>
            <a:r>
              <a:rPr lang="ru-RU" b="1" i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работы.</a:t>
            </a:r>
            <a:r>
              <a:rPr lang="ru-RU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Профориентаиионное</a:t>
            </a:r>
            <a:r>
              <a:rPr lang="ru-RU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занятие «Я выбираю профес­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сию».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 9. КОРРЕКЦИОННО-РАЗВИВАЮЩАЯ РАБОТА</a:t>
            </a:r>
            <a:endParaRPr lang="ru-RU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970" marR="13970"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b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повысить у старшеклассников уровень осознания своей готовности к различным видам профессионального труда.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marR="18415"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работы.</a:t>
            </a:r>
            <a:r>
              <a:rPr lang="ru-RU" b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Профориентационная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игра «Меню профессий» 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 10 (ИТОГОВОЕ). АНКЕТИРОВАНИЕ</a:t>
            </a:r>
            <a:endParaRPr lang="ru-RU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415" indent="466090" algn="just">
              <a:lnSpc>
                <a:spcPct val="150000"/>
              </a:lnSpc>
              <a:spcAft>
                <a:spcPts val="0"/>
              </a:spcAft>
            </a:pP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факторов, повлиявших на профессиональный выбор учащихся.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marR="22860"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работы.</a:t>
            </a:r>
            <a:r>
              <a:rPr lang="ru-RU" b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Заполнение учащимися анкеты «Профессия для 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меня это...»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6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ПРОФЕССИОНАЛЬНОГО САМООПРЕДЕЛЕНИЯ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самоопределение - осознание человеком уровня развития своих профессиональных способностей, структуры профессиональных мотивов знаний и навыков; осознание соответствия их тем требованиям, которые деятельность предъявляет к человеку; переживание этого соответствия как чувства удовлетворенности выбранной профессией.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93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37" y="833121"/>
            <a:ext cx="7602583" cy="411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28800" y="4944083"/>
            <a:ext cx="6096000" cy="873572"/>
          </a:xfrm>
          <a:prstGeom prst="rect">
            <a:avLst/>
          </a:prstGeom>
        </p:spPr>
        <p:txBody>
          <a:bodyPr>
            <a:spAutoFit/>
          </a:bodyPr>
          <a:lstStyle/>
          <a:p>
            <a:pPr marR="31750" indent="457200" algn="ctr">
              <a:lnSpc>
                <a:spcPct val="150000"/>
              </a:lnSpc>
              <a:spcAft>
                <a:spcPts val="0"/>
              </a:spcAft>
            </a:pPr>
            <a:r>
              <a:rPr lang="uk-UA" b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2.1. 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привлекательные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старшеклассников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профессии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92" y="1019427"/>
            <a:ext cx="4676775" cy="271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110360"/>
              </p:ext>
            </p:extLst>
          </p:nvPr>
        </p:nvGraphicFramePr>
        <p:xfrm>
          <a:off x="2237605" y="4213978"/>
          <a:ext cx="5513705" cy="362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860">
                  <a:extLst>
                    <a:ext uri="{9D8B030D-6E8A-4147-A177-3AD203B41FA5}">
                      <a16:colId xmlns:a16="http://schemas.microsoft.com/office/drawing/2014/main" val="4101551293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183520584"/>
                    </a:ext>
                  </a:extLst>
                </a:gridCol>
                <a:gridCol w="1156970">
                  <a:extLst>
                    <a:ext uri="{9D8B030D-6E8A-4147-A177-3AD203B41FA5}">
                      <a16:colId xmlns:a16="http://schemas.microsoft.com/office/drawing/2014/main" val="3266050515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691618947"/>
                    </a:ext>
                  </a:extLst>
                </a:gridCol>
                <a:gridCol w="1014730">
                  <a:extLst>
                    <a:ext uri="{9D8B030D-6E8A-4147-A177-3AD203B41FA5}">
                      <a16:colId xmlns:a16="http://schemas.microsoft.com/office/drawing/2014/main" val="1107954502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2832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spc="-25">
                          <a:effectLst/>
                        </a:rPr>
                        <a:t>ач-т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50" spc="-30" dirty="0">
                          <a:effectLst/>
                        </a:rPr>
                        <a:t>ЭЧ-Хо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spc="-90">
                          <a:effectLst/>
                        </a:rPr>
                        <a:t>пч-ч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effectLst/>
                        </a:rPr>
                        <a:t>ач-з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spc="-95" dirty="0" err="1">
                          <a:effectLst/>
                        </a:rPr>
                        <a:t>нч</a:t>
                      </a:r>
                      <a:r>
                        <a:rPr lang="ru-RU" sz="1800" spc="-95" dirty="0">
                          <a:effectLst/>
                        </a:rPr>
                        <a:t>-п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72264124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71600" y="5059319"/>
            <a:ext cx="76417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" algn="ctr">
              <a:lnSpc>
                <a:spcPct val="150000"/>
              </a:lnSpc>
              <a:spcAft>
                <a:spcPts val="0"/>
              </a:spcAft>
            </a:pPr>
            <a:r>
              <a:rPr lang="ru-RU" sz="14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2.1.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распределения профессиональных интересов </a:t>
            </a:r>
            <a:r>
              <a:rPr lang="ru-RU" sz="1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45старшеклассников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28930" algn="ctr">
              <a:lnSpc>
                <a:spcPct val="150000"/>
              </a:lnSpc>
              <a:spcAft>
                <a:spcPts val="0"/>
              </a:spcAft>
            </a:pPr>
            <a:r>
              <a:rPr lang="ru-RU" sz="1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 (ДДО)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2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697" y="126274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2.3.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направленность учащихся 9-А класса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294001"/>
              </p:ext>
            </p:extLst>
          </p:nvPr>
        </p:nvGraphicFramePr>
        <p:xfrm>
          <a:off x="677334" y="1031966"/>
          <a:ext cx="8205395" cy="508286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12342">
                  <a:extLst>
                    <a:ext uri="{9D8B030D-6E8A-4147-A177-3AD203B41FA5}">
                      <a16:colId xmlns:a16="http://schemas.microsoft.com/office/drawing/2014/main" val="34006670"/>
                    </a:ext>
                  </a:extLst>
                </a:gridCol>
                <a:gridCol w="2019328">
                  <a:extLst>
                    <a:ext uri="{9D8B030D-6E8A-4147-A177-3AD203B41FA5}">
                      <a16:colId xmlns:a16="http://schemas.microsoft.com/office/drawing/2014/main" val="3601000797"/>
                    </a:ext>
                  </a:extLst>
                </a:gridCol>
                <a:gridCol w="1682775">
                  <a:extLst>
                    <a:ext uri="{9D8B030D-6E8A-4147-A177-3AD203B41FA5}">
                      <a16:colId xmlns:a16="http://schemas.microsoft.com/office/drawing/2014/main" val="588280707"/>
                    </a:ext>
                  </a:extLst>
                </a:gridCol>
                <a:gridCol w="3890950">
                  <a:extLst>
                    <a:ext uri="{9D8B030D-6E8A-4147-A177-3AD203B41FA5}">
                      <a16:colId xmlns:a16="http://schemas.microsoft.com/office/drawing/2014/main" val="2901063528"/>
                    </a:ext>
                  </a:extLst>
                </a:gridCol>
              </a:tblGrid>
              <a:tr h="311139">
                <a:tc>
                  <a:txBody>
                    <a:bodyPr/>
                    <a:lstStyle/>
                    <a:p>
                      <a:pPr marR="11874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70" dirty="0">
                          <a:effectLst/>
                        </a:rPr>
                        <a:t>Имя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effectLst/>
                        </a:rPr>
                        <a:t>По методике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70" dirty="0" err="1">
                          <a:effectLst/>
                        </a:rPr>
                        <a:t>ддо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589915" marR="603250" indent="1784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опроснику «Карта интересов»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3146691329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marR="11874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Алина С.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0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5">
                          <a:effectLst/>
                        </a:rPr>
                        <a:t>Медицина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2252591244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marR="1003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Николай 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40">
                          <a:effectLst/>
                        </a:rPr>
                        <a:t>Техника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2888412586"/>
                  </a:ext>
                </a:extLst>
              </a:tr>
              <a:tr h="245901">
                <a:tc>
                  <a:txBody>
                    <a:bodyPr/>
                    <a:lstStyle/>
                    <a:p>
                      <a:pPr marR="10985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</a:p>
                    <a:p>
                      <a:pPr marR="10985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Софья А.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>
                          <a:effectLst/>
                        </a:rPr>
                        <a:t>4-Х.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Изобразительное искусство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487530105"/>
                  </a:ext>
                </a:extLst>
              </a:tr>
              <a:tr h="185680">
                <a:tc>
                  <a:txBody>
                    <a:bodyPr/>
                    <a:lstStyle/>
                    <a:p>
                      <a:pPr marR="10541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>
                          <a:effectLst/>
                        </a:rPr>
                        <a:t>Иван В.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40">
                          <a:effectLst/>
                        </a:rPr>
                        <a:t>ч-з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Экономика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1760965292"/>
                  </a:ext>
                </a:extLst>
              </a:tr>
              <a:tr h="185680">
                <a:tc>
                  <a:txBody>
                    <a:bodyPr/>
                    <a:lstStyle/>
                    <a:p>
                      <a:pPr marR="10985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Ольга М,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ч-п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extLst>
                  <a:ext uri="{0D108BD9-81ED-4DB2-BD59-A6C34878D82A}">
                    <a16:rowId xmlns:a16="http://schemas.microsoft.com/office/drawing/2014/main" val="313367334"/>
                  </a:ext>
                </a:extLst>
              </a:tr>
              <a:tr h="170625">
                <a:tc>
                  <a:txBody>
                    <a:bodyPr/>
                    <a:lstStyle/>
                    <a:p>
                      <a:pPr marR="1003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45">
                          <a:effectLst/>
                        </a:rPr>
                        <a:t>Светлана И.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45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40">
                          <a:effectLst/>
                        </a:rPr>
                        <a:t>Сфера обслуживания, торговля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1681495002"/>
                  </a:ext>
                </a:extLst>
              </a:tr>
              <a:tr h="125459">
                <a:tc>
                  <a:txBody>
                    <a:bodyPr/>
                    <a:lstStyle/>
                    <a:p>
                      <a:pPr marR="1003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5">
                          <a:effectLst/>
                        </a:rPr>
                        <a:t>Ирина 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5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1880450413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marR="10541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0">
                          <a:effectLst/>
                        </a:rPr>
                        <a:t>Богдан А.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Транспорт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1906534979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marR="1003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Анна Д.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0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Право, юриспруденция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2781301374"/>
                  </a:ext>
                </a:extLst>
              </a:tr>
              <a:tr h="170625">
                <a:tc>
                  <a:txBody>
                    <a:bodyPr/>
                    <a:lstStyle/>
                    <a:p>
                      <a:pPr marR="641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0">
                          <a:effectLst/>
                        </a:rPr>
                        <a:t>Ольга К.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Медицина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3784815031"/>
                  </a:ext>
                </a:extLst>
              </a:tr>
              <a:tr h="170625">
                <a:tc>
                  <a:txBody>
                    <a:bodyPr/>
                    <a:lstStyle/>
                    <a:p>
                      <a:pPr marR="86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Максим Л.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ч-п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3555517503"/>
                  </a:ext>
                </a:extLst>
              </a:tr>
              <a:tr h="185680">
                <a:tc>
                  <a:txBody>
                    <a:bodyPr/>
                    <a:lstStyle/>
                    <a:p>
                      <a:pPr marR="641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Александр О.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Авиация, морское дело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extLst>
                  <a:ext uri="{0D108BD9-81ED-4DB2-BD59-A6C34878D82A}">
                    <a16:rowId xmlns:a16="http://schemas.microsoft.com/office/drawing/2014/main" val="2481004487"/>
                  </a:ext>
                </a:extLst>
              </a:tr>
              <a:tr h="170625">
                <a:tc>
                  <a:txBody>
                    <a:bodyPr/>
                    <a:lstStyle/>
                    <a:p>
                      <a:pPr marR="7302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6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Виктория Д.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40">
                          <a:effectLst/>
                        </a:rPr>
                        <a:t>ч-з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Экономика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2183870447"/>
                  </a:ext>
                </a:extLst>
              </a:tr>
              <a:tr h="116538">
                <a:tc>
                  <a:txBody>
                    <a:bodyPr/>
                    <a:lstStyle/>
                    <a:p>
                      <a:pPr marR="641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25">
                          <a:effectLst/>
                        </a:rPr>
                        <a:t>Евгений 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Техника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267710905"/>
                  </a:ext>
                </a:extLst>
              </a:tr>
              <a:tr h="120441">
                <a:tc>
                  <a:txBody>
                    <a:bodyPr/>
                    <a:lstStyle/>
                    <a:p>
                      <a:pPr marR="641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Лариса Ж.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Сценическое искусство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995241452"/>
                  </a:ext>
                </a:extLst>
              </a:tr>
              <a:tr h="125459">
                <a:tc>
                  <a:txBody>
                    <a:bodyPr/>
                    <a:lstStyle/>
                    <a:p>
                      <a:pPr marR="641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Надежда У.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4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1563197772"/>
                  </a:ext>
                </a:extLst>
              </a:tr>
              <a:tr h="115423">
                <a:tc>
                  <a:txBody>
                    <a:bodyPr/>
                    <a:lstStyle/>
                    <a:p>
                      <a:pPr marR="641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Наталья П.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Сценическое искусство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3289110635"/>
                  </a:ext>
                </a:extLst>
              </a:tr>
              <a:tr h="116538">
                <a:tc>
                  <a:txBody>
                    <a:bodyPr/>
                    <a:lstStyle/>
                    <a:p>
                      <a:pPr marR="641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Мария К.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Сфера обслуживания, торговля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1551273897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marR="5969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Олег М,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Медицина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extLst>
                  <a:ext uri="{0D108BD9-81ED-4DB2-BD59-A6C34878D82A}">
                    <a16:rowId xmlns:a16="http://schemas.microsoft.com/office/drawing/2014/main" val="1123446558"/>
                  </a:ext>
                </a:extLst>
              </a:tr>
              <a:tr h="120441">
                <a:tc>
                  <a:txBody>
                    <a:bodyPr/>
                    <a:lstStyle/>
                    <a:p>
                      <a:pPr marR="641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Оксана 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Педагогика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2141403857"/>
                  </a:ext>
                </a:extLst>
              </a:tr>
              <a:tr h="170625">
                <a:tc>
                  <a:txBody>
                    <a:bodyPr/>
                    <a:lstStyle/>
                    <a:p>
                      <a:pPr marR="825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Александр 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Транспорт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 anchor="b"/>
                </a:tc>
                <a:extLst>
                  <a:ext uri="{0D108BD9-81ED-4DB2-BD59-A6C34878D82A}">
                    <a16:rowId xmlns:a16="http://schemas.microsoft.com/office/drawing/2014/main" val="1883494588"/>
                  </a:ext>
                </a:extLst>
              </a:tr>
              <a:tr h="170625">
                <a:tc>
                  <a:txBody>
                    <a:bodyPr/>
                    <a:lstStyle/>
                    <a:p>
                      <a:pPr marR="5969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Василий Н.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5" dirty="0">
                          <a:effectLst/>
                        </a:rPr>
                        <a:t>Техника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52" marR="11152" marT="0" marB="0"/>
                </a:tc>
                <a:extLst>
                  <a:ext uri="{0D108BD9-81ED-4DB2-BD59-A6C34878D82A}">
                    <a16:rowId xmlns:a16="http://schemas.microsoft.com/office/drawing/2014/main" val="1352988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1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112" y="361405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 2.4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направленность учащихся 9-Б класса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567003"/>
              </p:ext>
            </p:extLst>
          </p:nvPr>
        </p:nvGraphicFramePr>
        <p:xfrm>
          <a:off x="1124062" y="1361278"/>
          <a:ext cx="8046718" cy="50551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34815">
                  <a:extLst>
                    <a:ext uri="{9D8B030D-6E8A-4147-A177-3AD203B41FA5}">
                      <a16:colId xmlns:a16="http://schemas.microsoft.com/office/drawing/2014/main" val="288695149"/>
                    </a:ext>
                  </a:extLst>
                </a:gridCol>
                <a:gridCol w="2121136">
                  <a:extLst>
                    <a:ext uri="{9D8B030D-6E8A-4147-A177-3AD203B41FA5}">
                      <a16:colId xmlns:a16="http://schemas.microsoft.com/office/drawing/2014/main" val="881859471"/>
                    </a:ext>
                  </a:extLst>
                </a:gridCol>
                <a:gridCol w="1860072">
                  <a:extLst>
                    <a:ext uri="{9D8B030D-6E8A-4147-A177-3AD203B41FA5}">
                      <a16:colId xmlns:a16="http://schemas.microsoft.com/office/drawing/2014/main" val="3502362162"/>
                    </a:ext>
                  </a:extLst>
                </a:gridCol>
                <a:gridCol w="3530695">
                  <a:extLst>
                    <a:ext uri="{9D8B030D-6E8A-4147-A177-3AD203B41FA5}">
                      <a16:colId xmlns:a16="http://schemas.microsoft.com/office/drawing/2014/main" val="928336417"/>
                    </a:ext>
                  </a:extLst>
                </a:gridCol>
              </a:tblGrid>
              <a:tr h="328307">
                <a:tc>
                  <a:txBody>
                    <a:bodyPr/>
                    <a:lstStyle/>
                    <a:p>
                      <a:pPr marL="4572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ctr"/>
                </a:tc>
                <a:tc>
                  <a:txBody>
                    <a:bodyPr/>
                    <a:lstStyle/>
                    <a:p>
                      <a:pPr marL="5346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0" dirty="0">
                          <a:effectLst/>
                        </a:rPr>
                        <a:t>Имя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35">
                          <a:effectLst/>
                        </a:rPr>
                        <a:t>По методике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>
                          <a:effectLst/>
                        </a:rPr>
                        <a:t>ддо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ctr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опроснику «Карта интерсов»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ctr"/>
                </a:tc>
                <a:extLst>
                  <a:ext uri="{0D108BD9-81ED-4DB2-BD59-A6C34878D82A}">
                    <a16:rowId xmlns:a16="http://schemas.microsoft.com/office/drawing/2014/main" val="304299888"/>
                  </a:ext>
                </a:extLst>
              </a:tr>
              <a:tr h="132382">
                <a:tc>
                  <a:txBody>
                    <a:bodyPr/>
                    <a:lstStyle/>
                    <a:p>
                      <a:pPr marL="1054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}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Ольга А.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1393850214"/>
                  </a:ext>
                </a:extLst>
              </a:tr>
              <a:tr h="190630">
                <a:tc>
                  <a:txBody>
                    <a:bodyPr/>
                    <a:lstStyle/>
                    <a:p>
                      <a:pPr marL="825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>
                          <a:effectLst/>
                        </a:rPr>
                        <a:t>Эдем Б..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ч-п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4204678582"/>
                  </a:ext>
                </a:extLst>
              </a:tr>
              <a:tr h="132382">
                <a:tc>
                  <a:txBody>
                    <a:bodyPr/>
                    <a:lstStyle/>
                    <a:p>
                      <a:pPr marL="825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Андрей Б..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3478354515"/>
                  </a:ext>
                </a:extLst>
              </a:tr>
              <a:tr h="180039">
                <a:tc>
                  <a:txBody>
                    <a:bodyPr/>
                    <a:lstStyle/>
                    <a:p>
                      <a:pPr marL="774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Дарья В.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Педагогика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1326127579"/>
                  </a:ext>
                </a:extLst>
              </a:tr>
              <a:tr h="190630">
                <a:tc>
                  <a:txBody>
                    <a:bodyPr/>
                    <a:lstStyle/>
                    <a:p>
                      <a:pPr marL="825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Михаил Г..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0">
                          <a:effectLst/>
                        </a:rPr>
                        <a:t>ч-з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Экономика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3452288571"/>
                  </a:ext>
                </a:extLst>
              </a:tr>
              <a:tr h="132382">
                <a:tc>
                  <a:txBody>
                    <a:bodyPr/>
                    <a:lstStyle/>
                    <a:p>
                      <a:pPr marL="825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Анаид М..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Сценическое искусство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3385694377"/>
                  </a:ext>
                </a:extLst>
              </a:tr>
              <a:tr h="132382">
                <a:tc>
                  <a:txBody>
                    <a:bodyPr/>
                    <a:lstStyle/>
                    <a:p>
                      <a:pPr marL="869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Андрей Ж.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Изобразительное искусство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3210926415"/>
                  </a:ext>
                </a:extLst>
              </a:tr>
              <a:tr h="180039">
                <a:tc>
                  <a:txBody>
                    <a:bodyPr/>
                    <a:lstStyle/>
                    <a:p>
                      <a:pPr marL="869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Петр И.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Сфера обслуживания, торговля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1173793670"/>
                  </a:ext>
                </a:extLst>
              </a:tr>
              <a:tr h="1323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Филипп 1\.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2738117066"/>
                  </a:ext>
                </a:extLst>
              </a:tr>
              <a:tr h="142972">
                <a:tc>
                  <a:txBody>
                    <a:bodyPr/>
                    <a:lstStyle/>
                    <a:p>
                      <a:pPr marL="641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Андрей К.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Техника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1295966385"/>
                  </a:ext>
                </a:extLst>
              </a:tr>
              <a:tr h="1906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Павел К.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Физкультура, спорт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extLst>
                  <a:ext uri="{0D108BD9-81ED-4DB2-BD59-A6C34878D82A}">
                    <a16:rowId xmlns:a16="http://schemas.microsoft.com/office/drawing/2014/main" val="2719729797"/>
                  </a:ext>
                </a:extLst>
              </a:tr>
              <a:tr h="121791">
                <a:tc>
                  <a:txBody>
                    <a:bodyPr/>
                    <a:lstStyle/>
                    <a:p>
                      <a:pPr marL="596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Светлана Л.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1733425509"/>
                  </a:ext>
                </a:extLst>
              </a:tr>
              <a:tr h="132382">
                <a:tc>
                  <a:txBody>
                    <a:bodyPr/>
                    <a:lstStyle/>
                    <a:p>
                      <a:pPr marL="596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Семен К.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изобразительное искусство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2273643137"/>
                  </a:ext>
                </a:extLst>
              </a:tr>
              <a:tr h="121791">
                <a:tc>
                  <a:txBody>
                    <a:bodyPr/>
                    <a:lstStyle/>
                    <a:p>
                      <a:pPr marL="596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Ленара М.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Сценическое искусство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3619681569"/>
                  </a:ext>
                </a:extLst>
              </a:tr>
              <a:tr h="190630">
                <a:tc>
                  <a:txBody>
                    <a:bodyPr/>
                    <a:lstStyle/>
                    <a:p>
                      <a:pPr marL="596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Артем Л.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Авиация, морское дело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extLst>
                  <a:ext uri="{0D108BD9-81ED-4DB2-BD59-A6C34878D82A}">
                    <a16:rowId xmlns:a16="http://schemas.microsoft.com/office/drawing/2014/main" val="2741283269"/>
                  </a:ext>
                </a:extLst>
              </a:tr>
              <a:tr h="132382">
                <a:tc>
                  <a:txBody>
                    <a:bodyPr/>
                    <a:lstStyle/>
                    <a:p>
                      <a:pPr marL="641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Людмила М.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effectLst/>
                        </a:rPr>
                        <a:t>Экономика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4269230813"/>
                  </a:ext>
                </a:extLst>
              </a:tr>
              <a:tr h="121791">
                <a:tc>
                  <a:txBody>
                    <a:bodyPr/>
                    <a:lstStyle/>
                    <a:p>
                      <a:pPr marL="596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35">
                          <a:effectLst/>
                        </a:rPr>
                        <a:t>Алена 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Медицина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60028770"/>
                  </a:ext>
                </a:extLst>
              </a:tr>
              <a:tr h="132382">
                <a:tc>
                  <a:txBody>
                    <a:bodyPr/>
                    <a:lstStyle/>
                    <a:p>
                      <a:pPr marL="596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Григорий 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Право, юриспруденция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2832453155"/>
                  </a:ext>
                </a:extLst>
              </a:tr>
              <a:tr h="132382">
                <a:tc>
                  <a:txBody>
                    <a:bodyPr/>
                    <a:lstStyle/>
                    <a:p>
                      <a:pPr marL="641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Анастаеия С,.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Ч-Ч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Право, юриспруденция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1413303270"/>
                  </a:ext>
                </a:extLst>
              </a:tr>
              <a:tr h="190630">
                <a:tc>
                  <a:txBody>
                    <a:bodyPr/>
                    <a:lstStyle/>
                    <a:p>
                      <a:pPr marL="412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Руслан 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5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Транспорт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/>
                </a:tc>
                <a:extLst>
                  <a:ext uri="{0D108BD9-81ED-4DB2-BD59-A6C34878D82A}">
                    <a16:rowId xmlns:a16="http://schemas.microsoft.com/office/drawing/2014/main" val="959928619"/>
                  </a:ext>
                </a:extLst>
              </a:tr>
              <a:tr h="180039">
                <a:tc>
                  <a:txBody>
                    <a:bodyPr/>
                    <a:lstStyle/>
                    <a:p>
                      <a:pPr marL="4572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Кирилл С.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Техника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extLst>
                  <a:ext uri="{0D108BD9-81ED-4DB2-BD59-A6C34878D82A}">
                    <a16:rowId xmlns:a16="http://schemas.microsoft.com/office/drawing/2014/main" val="83316196"/>
                  </a:ext>
                </a:extLst>
              </a:tr>
              <a:tr h="180039">
                <a:tc>
                  <a:txBody>
                    <a:bodyPr/>
                    <a:lstStyle/>
                    <a:p>
                      <a:pPr marL="4572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Алекеандр У.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>
                          <a:effectLst/>
                        </a:rPr>
                        <a:t>ч-т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>
                          <a:effectLst/>
                        </a:rPr>
                        <a:t>Техника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extLst>
                  <a:ext uri="{0D108BD9-81ED-4DB2-BD59-A6C34878D82A}">
                    <a16:rowId xmlns:a16="http://schemas.microsoft.com/office/drawing/2014/main" val="3342208717"/>
                  </a:ext>
                </a:extLst>
              </a:tr>
              <a:tr h="180039">
                <a:tc>
                  <a:txBody>
                    <a:bodyPr/>
                    <a:lstStyle/>
                    <a:p>
                      <a:pPr marL="4572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Алена С.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40">
                          <a:effectLst/>
                        </a:rPr>
                        <a:t>ч-з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effectLst/>
                        </a:rPr>
                        <a:t>Экономика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67" marR="11767" marT="0" marB="0" anchor="b"/>
                </a:tc>
                <a:extLst>
                  <a:ext uri="{0D108BD9-81ED-4DB2-BD59-A6C34878D82A}">
                    <a16:rowId xmlns:a16="http://schemas.microsoft.com/office/drawing/2014/main" val="3752592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56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07" y="715555"/>
            <a:ext cx="7537269" cy="308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45233" y="3605986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R="18415" algn="ctr">
              <a:lnSpc>
                <a:spcPct val="150000"/>
              </a:lnSpc>
              <a:spcAft>
                <a:spcPts val="0"/>
              </a:spcAft>
            </a:pPr>
            <a:r>
              <a:rPr lang="ru-RU" sz="2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2.4.</a:t>
            </a:r>
            <a:r>
              <a:rPr lang="ru-RU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профессиональных предпочтений учащихся 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типам личности   (методика </a:t>
            </a:r>
            <a:r>
              <a:rPr lang="ru-RU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Голланда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647" y="4892040"/>
            <a:ext cx="7759336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45" marR="18415" indent="448310" algn="just">
              <a:lnSpc>
                <a:spcPct val="150000"/>
              </a:lnSpc>
              <a:spcAft>
                <a:spcPts val="0"/>
              </a:spcAft>
            </a:pPr>
            <a:r>
              <a:rPr lang="ru-RU" i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Примечание: </a:t>
            </a:r>
            <a:r>
              <a:rPr lang="ru-RU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оси абсцисс - типы личности (Р — реалистический, И — </a:t>
            </a:r>
            <a:r>
              <a:rPr lang="ru-RU" spc="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интеллектуальный, С - социальный, К - конвенциональный, П - предприим­</a:t>
            </a:r>
            <a:r>
              <a:rPr lang="ru-RU" spc="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чивый, А - артистичный;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оси ординат - соотношение в процентах.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1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271" y="139337"/>
            <a:ext cx="8596668" cy="1320800"/>
          </a:xfrm>
        </p:spPr>
        <p:txBody>
          <a:bodyPr>
            <a:noAutofit/>
          </a:bodyPr>
          <a:lstStyle/>
          <a:p>
            <a:pPr marR="4445" algn="r">
              <a:lnSpc>
                <a:spcPct val="150000"/>
              </a:lnSpc>
              <a:spcAft>
                <a:spcPts val="0"/>
              </a:spcAft>
            </a:pPr>
            <a:r>
              <a:rPr lang="ru-RU" sz="1800" i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2.6.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Формирующий этап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142815"/>
              </p:ext>
            </p:extLst>
          </p:nvPr>
        </p:nvGraphicFramePr>
        <p:xfrm>
          <a:off x="953587" y="1115558"/>
          <a:ext cx="8477795" cy="50535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4546">
                  <a:extLst>
                    <a:ext uri="{9D8B030D-6E8A-4147-A177-3AD203B41FA5}">
                      <a16:colId xmlns:a16="http://schemas.microsoft.com/office/drawing/2014/main" val="319143607"/>
                    </a:ext>
                  </a:extLst>
                </a:gridCol>
                <a:gridCol w="4304887">
                  <a:extLst>
                    <a:ext uri="{9D8B030D-6E8A-4147-A177-3AD203B41FA5}">
                      <a16:colId xmlns:a16="http://schemas.microsoft.com/office/drawing/2014/main" val="3206356908"/>
                    </a:ext>
                  </a:extLst>
                </a:gridCol>
                <a:gridCol w="1275522">
                  <a:extLst>
                    <a:ext uri="{9D8B030D-6E8A-4147-A177-3AD203B41FA5}">
                      <a16:colId xmlns:a16="http://schemas.microsoft.com/office/drawing/2014/main" val="783991440"/>
                    </a:ext>
                  </a:extLst>
                </a:gridCol>
                <a:gridCol w="2482840">
                  <a:extLst>
                    <a:ext uri="{9D8B030D-6E8A-4147-A177-3AD203B41FA5}">
                      <a16:colId xmlns:a16="http://schemas.microsoft.com/office/drawing/2014/main" val="4126083628"/>
                    </a:ext>
                  </a:extLst>
                </a:gridCol>
              </a:tblGrid>
              <a:tr h="287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Содержание работы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Ожидаемые результаты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extLst>
                  <a:ext uri="{0D108BD9-81ED-4DB2-BD59-A6C34878D82A}">
                    <a16:rowId xmlns:a16="http://schemas.microsoft.com/office/drawing/2014/main" val="167431523"/>
                  </a:ext>
                </a:extLst>
              </a:tr>
              <a:tr h="4312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Определение объекта для экспериментального исследования- -9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сентябрь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Установление уровня самоопределения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extLst>
                  <a:ext uri="{0D108BD9-81ED-4DB2-BD59-A6C34878D82A}">
                    <a16:rowId xmlns:a16="http://schemas.microsoft.com/office/drawing/2014/main" val="2666787342"/>
                  </a:ext>
                </a:extLst>
              </a:tr>
              <a:tr h="2875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оборудованием, компьютерной техникой, картами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Укрепление учебно-материальной базы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extLst>
                  <a:ext uri="{0D108BD9-81ED-4DB2-BD59-A6C34878D82A}">
                    <a16:rowId xmlns:a16="http://schemas.microsoft.com/office/drawing/2014/main" val="879165320"/>
                  </a:ext>
                </a:extLst>
              </a:tr>
              <a:tr h="575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подготовки кадров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сентября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Усовершенствование научной подготовки участников эксперимента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extLst>
                  <a:ext uri="{0D108BD9-81ED-4DB2-BD59-A6C34878D82A}">
                    <a16:rowId xmlns:a16="http://schemas.microsoft.com/office/drawing/2014/main" val="970738299"/>
                  </a:ext>
                </a:extLst>
              </a:tr>
              <a:tr h="4312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Разработка развернутой программы экспериментальной работы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октябрь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научно-методическим инструментарием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extLst>
                  <a:ext uri="{0D108BD9-81ED-4DB2-BD59-A6C34878D82A}">
                    <a16:rowId xmlns:a16="http://schemas.microsoft.com/office/drawing/2014/main" val="1810091741"/>
                  </a:ext>
                </a:extLst>
              </a:tr>
              <a:tr h="7187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психологических исследований учащихся, учителей, родителей – по программе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течение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Получение начальных результатов исследования, мониторинг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extLst>
                  <a:ext uri="{0D108BD9-81ED-4DB2-BD59-A6C34878D82A}">
                    <a16:rowId xmlns:a16="http://schemas.microsoft.com/office/drawing/2014/main" val="4061163962"/>
                  </a:ext>
                </a:extLst>
              </a:tr>
              <a:tr h="575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Участие в научно-практических конференциях, встречах, выставках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Совершенствование научной подготовки участников эксперимента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extLst>
                  <a:ext uri="{0D108BD9-81ED-4DB2-BD59-A6C34878D82A}">
                    <a16:rowId xmlns:a16="http://schemas.microsoft.com/office/drawing/2014/main" val="1771668403"/>
                  </a:ext>
                </a:extLst>
              </a:tr>
              <a:tr h="575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Открытие профильных классов (прогнозирование).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сети профильных классов на новый учебный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05" marR="30805" marT="0" marB="0"/>
                </a:tc>
                <a:extLst>
                  <a:ext uri="{0D108BD9-81ED-4DB2-BD59-A6C34878D82A}">
                    <a16:rowId xmlns:a16="http://schemas.microsoft.com/office/drawing/2014/main" val="3991478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39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889" y="457201"/>
            <a:ext cx="9224312" cy="5839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</a:t>
            </a:r>
          </a:p>
          <a:p>
            <a:pPr marL="0" indent="0" algn="ctr">
              <a:buNone/>
            </a:pPr>
            <a:r>
              <a:rPr lang="ru-RU" sz="32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(10 ЗАНЯТИЙ)</a:t>
            </a:r>
          </a:p>
          <a:p>
            <a:pPr algn="ctr"/>
            <a:r>
              <a:rPr lang="ru-RU" sz="1600" b="1" dirty="0">
                <a:ln w="0"/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1. ПСИХОЛОГИЧЕСКОЕ ПРОСВЕЩЕНИЕ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учащихся объемом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знаний, не­обходимых для принятия правильных решений о профессиональном выборе.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«Профессиональная ориентация школьни­ков. Этапы формирования профессиональных намерений учащихся».</a:t>
            </a:r>
          </a:p>
          <a:p>
            <a:pPr algn="ctr"/>
            <a:r>
              <a:rPr lang="ru-RU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2. ПРОФЕССИОНАЛЬНОЕ ПРОСВЕЩЕНИЕ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проинформировать учащихся о различных путях приобретения профессий, об особенностях профессиональной подготовки в средне-специальных и высших учебных заведениях.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стенда «Как продолжить образование и получить специальность».</a:t>
            </a:r>
          </a:p>
          <a:p>
            <a:pPr algn="ctr"/>
            <a:r>
              <a:rPr lang="ru-RU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3. ПСИХОДИАГНОСТИКА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методики Е.А„ Климова для определения ориентиро­ванности человека на различные типы профессий.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методики «Дифференциально-диагностический опросник».</a:t>
            </a:r>
          </a:p>
        </p:txBody>
      </p:sp>
    </p:spTree>
    <p:extLst>
      <p:ext uri="{BB962C8B-B14F-4D97-AF65-F5344CB8AC3E}">
        <p14:creationId xmlns:p14="http://schemas.microsoft.com/office/powerpoint/2010/main" val="39073296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874</Words>
  <Application>Microsoft Office PowerPoint</Application>
  <PresentationFormat>Широкоэкранный</PresentationFormat>
  <Paragraphs>271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Тема: Социально- педагогическая поддержка в профессиональном самоопределении старших школьников </vt:lpstr>
      <vt:lpstr>ПОНЯТИЕ ПРОФЕССИОНАЛЬНОГО САМООПРЕДЕЛЕНИЯ</vt:lpstr>
      <vt:lpstr>Презентация PowerPoint</vt:lpstr>
      <vt:lpstr>Презентация PowerPoint</vt:lpstr>
      <vt:lpstr>Таблица 2.3.  Профессиональная направленность учащихся 9-А класса </vt:lpstr>
      <vt:lpstr> Таблица 2.4 Профессиональная направленность учащихся 9-Б класса</vt:lpstr>
      <vt:lpstr>Презентация PowerPoint</vt:lpstr>
      <vt:lpstr>Таблица 2.6. Формирующий этап 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Александрия Курловская</cp:lastModifiedBy>
  <cp:revision>6</cp:revision>
  <dcterms:created xsi:type="dcterms:W3CDTF">2016-06-16T15:11:29Z</dcterms:created>
  <dcterms:modified xsi:type="dcterms:W3CDTF">2019-02-20T07:43:02Z</dcterms:modified>
</cp:coreProperties>
</file>