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7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6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998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95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429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07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912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6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58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7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8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9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1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br>
              <a:rPr lang="ru-RU" sz="1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Факультет								 Кафедра</a:t>
            </a: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Группа</a:t>
            </a: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ПРЕЗЕНТАЦИЯ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тему:           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премирования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»</a:t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 </a:t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itchFamily="18" charset="0"/>
              </a:rPr>
              <a:t>Студентка</a:t>
            </a:r>
            <a:br>
              <a:rPr lang="ru-RU" sz="2200" b="1" dirty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b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Научный руководитель</a:t>
            </a: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6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18C8130-A56B-41D2-BAFF-98198B44A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560839" cy="1140062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Инвестиции, направленные на охрану окружающей среды и рациональное использование природных ресурсов по видам деятельности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(в фактически действовавших ценах), млн руб.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3AFF715-799C-4AD1-84A4-D1FEEB9FF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74720"/>
              </p:ext>
            </p:extLst>
          </p:nvPr>
        </p:nvGraphicFramePr>
        <p:xfrm>
          <a:off x="755576" y="1400710"/>
          <a:ext cx="7560839" cy="5196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9429">
                  <a:extLst>
                    <a:ext uri="{9D8B030D-6E8A-4147-A177-3AD203B41FA5}">
                      <a16:colId xmlns:a16="http://schemas.microsoft.com/office/drawing/2014/main" val="851360977"/>
                    </a:ext>
                  </a:extLst>
                </a:gridCol>
                <a:gridCol w="745852">
                  <a:extLst>
                    <a:ext uri="{9D8B030D-6E8A-4147-A177-3AD203B41FA5}">
                      <a16:colId xmlns:a16="http://schemas.microsoft.com/office/drawing/2014/main" val="1212336518"/>
                    </a:ext>
                  </a:extLst>
                </a:gridCol>
                <a:gridCol w="745852">
                  <a:extLst>
                    <a:ext uri="{9D8B030D-6E8A-4147-A177-3AD203B41FA5}">
                      <a16:colId xmlns:a16="http://schemas.microsoft.com/office/drawing/2014/main" val="2953591402"/>
                    </a:ext>
                  </a:extLst>
                </a:gridCol>
                <a:gridCol w="745852">
                  <a:extLst>
                    <a:ext uri="{9D8B030D-6E8A-4147-A177-3AD203B41FA5}">
                      <a16:colId xmlns:a16="http://schemas.microsoft.com/office/drawing/2014/main" val="4082364005"/>
                    </a:ext>
                  </a:extLst>
                </a:gridCol>
                <a:gridCol w="745852">
                  <a:extLst>
                    <a:ext uri="{9D8B030D-6E8A-4147-A177-3AD203B41FA5}">
                      <a16:colId xmlns:a16="http://schemas.microsoft.com/office/drawing/2014/main" val="183186952"/>
                    </a:ext>
                  </a:extLst>
                </a:gridCol>
                <a:gridCol w="738002">
                  <a:extLst>
                    <a:ext uri="{9D8B030D-6E8A-4147-A177-3AD203B41FA5}">
                      <a16:colId xmlns:a16="http://schemas.microsoft.com/office/drawing/2014/main" val="606044846"/>
                    </a:ext>
                  </a:extLst>
                </a:gridCol>
              </a:tblGrid>
              <a:tr h="46700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экономической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3215520852"/>
                  </a:ext>
                </a:extLst>
              </a:tr>
              <a:tr h="46700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116543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123748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158636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151788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139677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3837748443"/>
                  </a:ext>
                </a:extLst>
              </a:tr>
              <a:tr h="71540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 них: сельское хозяйство, охота и лесное хозяйство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2350532653"/>
                  </a:ext>
                </a:extLst>
              </a:tr>
              <a:tr h="46700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Добыча полезных ископаемых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27335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27480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31656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32226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103563478"/>
                  </a:ext>
                </a:extLst>
              </a:tr>
              <a:tr h="46700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Обрабатывающие производства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33727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42207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68541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54857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585117013"/>
                  </a:ext>
                </a:extLst>
              </a:tr>
              <a:tr h="46700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Транспорт и связь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3364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2136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423831534"/>
                  </a:ext>
                </a:extLst>
              </a:tr>
              <a:tr h="71540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10608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14301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34992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40118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19848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3373712345"/>
                  </a:ext>
                </a:extLst>
              </a:tr>
              <a:tr h="71540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Предоставление прочих коммунальных, социальных и персональных услуг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3220301305"/>
                  </a:ext>
                </a:extLst>
              </a:tr>
              <a:tr h="715402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Обработка древесины и производство изделий из дерева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382" marR="46382" marT="0" marB="0"/>
                </a:tc>
                <a:extLst>
                  <a:ext uri="{0D108BD9-81ED-4DB2-BD59-A6C34878D82A}">
                    <a16:rowId xmlns:a16="http://schemas.microsoft.com/office/drawing/2014/main" val="357362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566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33BBD-678D-48A3-B0A3-0035D32A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096" y="0"/>
            <a:ext cx="8136904" cy="100811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Материалоёмкость экономики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2CA34B9-A4C4-4133-ADD4-84F6FDC620D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08" y="692696"/>
            <a:ext cx="7416824" cy="31762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A4B3A0A-7A0B-4F51-8C66-A39FC77E7089}"/>
              </a:ext>
            </a:extLst>
          </p:cNvPr>
          <p:cNvSpPr/>
          <p:nvPr/>
        </p:nvSpPr>
        <p:spPr>
          <a:xfrm>
            <a:off x="773033" y="3880169"/>
            <a:ext cx="76348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 материалоемкости экономики России (ЮНЭП, 2017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B55E4DC-5E11-4DAE-B3DC-780899AD2DB7}"/>
              </a:ext>
            </a:extLst>
          </p:cNvPr>
          <p:cNvSpPr/>
          <p:nvPr/>
        </p:nvSpPr>
        <p:spPr>
          <a:xfrm>
            <a:off x="233452" y="4432686"/>
            <a:ext cx="84249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Материалоёмкость экономики является комплексным показателем, определяющим уровень антропогенной нагрузки на окружающую среду.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отмечается в Докладе на заседании Госсовета по экологическому развитию, в 2017-2050 гг. Россия должна предпринять усилия по снижению материалоемкости ВВП в 2 раза. Это позволит сократить существующий разрыв в уровнях материалоемкости ВВП с развитыми странами в 2 раза. Современная система учета потоков материалов и энергетических ресурсов, которой уже на протяжении десятилетий активно пользуются многие страны, в России еще не создана.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1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13D7D-7A7C-41F9-98B1-5D5A3274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260648"/>
            <a:ext cx="6347713" cy="1320800"/>
          </a:xfrm>
        </p:spPr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38D3E-B24F-40C0-9ECC-112C599D0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570" y="1052736"/>
            <a:ext cx="8066857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/>
              <a:t>Человечество строит себе иллюзии, будто можно было бы как-то обходиться без биоразнообразия или что оно имеет лишь второстепенное значение для нашего современного мира, но истина такова, что сегодня оно необходимо нам, как никогда раньше, на нашей планете с ее семимиллиардным населением, которое к 2050 году превысит девять миллиардов. </a:t>
            </a:r>
          </a:p>
          <a:p>
            <a:pPr algn="just"/>
            <a:r>
              <a:rPr lang="ru-RU" sz="2000" dirty="0"/>
              <a:t>В третьем издании Глобальной перспективы в области биоразнообразия приводятся отрезвляющие факты и цифры и излагаются ключевые причины, из-за которых задачи по сохранению и, фактически, расширению биоразнообразия остаются нерешенными. </a:t>
            </a:r>
          </a:p>
          <a:p>
            <a:pPr algn="just"/>
            <a:r>
              <a:rPr lang="ru-RU" sz="2000" dirty="0"/>
              <a:t>Одной из ключевых областей является экономика: в большинстве экономических систем все еще не осознана огромная ценность разнообразия животных, растений и других форм жизни и их роль в обеспечении здорового состояния и функционирования экосистем – от лесов и пресноводных систем до почвы, океанов и даже атмосферы.</a:t>
            </a:r>
          </a:p>
          <a:p>
            <a:pPr algn="just"/>
            <a:r>
              <a:rPr lang="ru-RU" sz="2100" dirty="0"/>
              <a:t>Современная система учета потоков материалов и энергетических ресурсов, которой уже на протяжении десятилетий активно пользуются многие страны, в России еще </a:t>
            </a:r>
            <a:r>
              <a:rPr lang="ru-RU" sz="2100"/>
              <a:t>не создана.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003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FDFAE-68B5-419A-8337-DB6163642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2996952"/>
            <a:ext cx="6347713" cy="1320800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5003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243383" y="116632"/>
            <a:ext cx="8640960" cy="151216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Характеристика  курсовой работы работы </a:t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«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Сохранение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биоразнообразия</a:t>
            </a:r>
            <a:r>
              <a:rPr lang="ru-RU" altLang="zh-CN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43383" y="1853268"/>
            <a:ext cx="8793113" cy="5676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Объект: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способы биологического разнообразия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32437" y="2609954"/>
            <a:ext cx="8757109" cy="5582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Предмет: Биологическое разнообразие  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47451" y="3274603"/>
            <a:ext cx="8793113" cy="90185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сущность и процесс сохранения биологического разнообразия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52356" y="4157086"/>
            <a:ext cx="2736304" cy="5409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7451" y="4923820"/>
            <a:ext cx="2816449" cy="1529515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Определить сущность и виды биоразнообразия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252356" y="4995670"/>
            <a:ext cx="2736304" cy="17456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Изучить угрозы биоразнообразию и необходимость сохранения биоразнообразия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084168" y="4889313"/>
            <a:ext cx="2952328" cy="15640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Рассмотреть меры, задачи по сохранению биоразнообразия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1655676" y="4338042"/>
            <a:ext cx="1596680" cy="551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20508" y="4608072"/>
            <a:ext cx="0" cy="362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988660" y="4338042"/>
            <a:ext cx="1571672" cy="31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: скругленные углы 9"/>
          <p:cNvSpPr/>
          <p:nvPr/>
        </p:nvSpPr>
        <p:spPr>
          <a:xfrm>
            <a:off x="1691680" y="460807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4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17" y="116632"/>
            <a:ext cx="8500961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Алгоритм исследования</a:t>
            </a: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79511" y="1016732"/>
            <a:ext cx="2004523" cy="1008112"/>
          </a:xfrm>
          <a:prstGeom prst="downArrow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339752" y="1009882"/>
            <a:ext cx="6660874" cy="64807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Представлены объект, предмет, цель и задачи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79512" y="2060848"/>
            <a:ext cx="2004522" cy="1559580"/>
          </a:xfrm>
          <a:prstGeom prst="downArrow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1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339752" y="2089197"/>
            <a:ext cx="6696744" cy="877797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биологического разнообразия, его понятия и виды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92518" y="3789041"/>
            <a:ext cx="2004522" cy="1631586"/>
          </a:xfrm>
          <a:prstGeom prst="downArrow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2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321817" y="3884754"/>
            <a:ext cx="6696744" cy="72008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Современное состояние и меры по сохранению разнообразия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2517" y="5589240"/>
            <a:ext cx="2004523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339752" y="5589240"/>
            <a:ext cx="6696744" cy="79206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 по Курсовой работе</a:t>
            </a:r>
          </a:p>
        </p:txBody>
      </p:sp>
    </p:spTree>
    <p:extLst>
      <p:ext uri="{BB962C8B-B14F-4D97-AF65-F5344CB8AC3E}">
        <p14:creationId xmlns:p14="http://schemas.microsoft.com/office/powerpoint/2010/main" val="343804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сохранения биологического разнообразия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0F83ED8-373F-4864-8760-4EDFB1E812DD}"/>
              </a:ext>
            </a:extLst>
          </p:cNvPr>
          <p:cNvSpPr/>
          <p:nvPr/>
        </p:nvSpPr>
        <p:spPr>
          <a:xfrm>
            <a:off x="215770" y="4727519"/>
            <a:ext cx="87124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начала 70-х гг. этот индекс уже сократился на 30%, а к 2050 г. может снизиться в Европе на 24%.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данным Доклада WWF, индекс живой планеты (ИЖП), отражающий усредненную динамику тысяч популяций, для позвоночных видов животных, снизился на 58%, т.е. средняя численность популяции во всем мире составляет меньше половины их численности 40 лет назад и к 2020 г. снижение может составить две трети.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36C30A-8563-480C-B07B-2A07655326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869428"/>
            <a:ext cx="7416824" cy="31414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7FEC547-6D5A-4DD0-B01C-088351A29303}"/>
              </a:ext>
            </a:extLst>
          </p:cNvPr>
          <p:cNvSpPr/>
          <p:nvPr/>
        </p:nvSpPr>
        <p:spPr>
          <a:xfrm>
            <a:off x="0" y="4032764"/>
            <a:ext cx="8712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до 2050г.влияния разных факторов на индикатор наличия местных видов при сохранении сложившихся тенденций, %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1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527" y="116631"/>
            <a:ext cx="8229600" cy="93610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Видовое разнообразие растений, грибов и животных в России</a:t>
            </a:r>
          </a:p>
        </p:txBody>
      </p:sp>
      <p:sp>
        <p:nvSpPr>
          <p:cNvPr id="34" name="Rectangle 77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8E3778A-D390-4531-9281-1C8275149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52481"/>
              </p:ext>
            </p:extLst>
          </p:nvPr>
        </p:nvGraphicFramePr>
        <p:xfrm>
          <a:off x="1604962" y="1340768"/>
          <a:ext cx="5934075" cy="2252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1272578386"/>
                    </a:ext>
                  </a:extLst>
                </a:gridCol>
                <a:gridCol w="2967355">
                  <a:extLst>
                    <a:ext uri="{9D8B030D-6E8A-4147-A177-3AD203B41FA5}">
                      <a16:colId xmlns:a16="http://schemas.microsoft.com/office/drawing/2014/main" val="2404443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Группа организмов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видов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135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Грибы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Более 11000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96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т.ч. макромицеты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Около 250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Растения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24770-25770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589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Сосудистые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12500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567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Водоросли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9000-10000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1421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Лишайники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828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Моховидные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3189396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7AB72AA-1B7E-474A-AE56-35050EDA3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01678"/>
              </p:ext>
            </p:extLst>
          </p:nvPr>
        </p:nvGraphicFramePr>
        <p:xfrm>
          <a:off x="1604962" y="3906602"/>
          <a:ext cx="5934075" cy="2534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819348606"/>
                    </a:ext>
                  </a:extLst>
                </a:gridCol>
                <a:gridCol w="2967355">
                  <a:extLst>
                    <a:ext uri="{9D8B030D-6E8A-4147-A177-3AD203B41FA5}">
                      <a16:colId xmlns:a16="http://schemas.microsoft.com/office/drawing/2014/main" val="2528893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Группа организмов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видов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012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Позвоночные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Млекопитающие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689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Птицы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029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Амфибии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802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Рыбы: пресноводные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481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морские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6693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Круглоротые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608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Беспозвоночные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Более 100 000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802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06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864096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Биоразнообразие растений в России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2533C9D-5E59-4B85-B125-F07CB259E6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0748"/>
            <a:ext cx="8064896" cy="37804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B1FA69D-0BF4-4BBB-AA90-52D4144DF01D}"/>
              </a:ext>
            </a:extLst>
          </p:cNvPr>
          <p:cNvSpPr/>
          <p:nvPr/>
        </p:nvSpPr>
        <p:spPr>
          <a:xfrm>
            <a:off x="251521" y="5018803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пределах России четко выделяются четыре основных центра флористического богатства – Северо-Кавказский, Саяно-Алтайский, Приморский и Крым. Минимальное разнообразие сосудистых растений регистрируется на ненарушенных территориях северной тайги, лесотундры и тундры. Высокий уровень биоразнообразия горных территорий определяется большим разнообразием представленных здесь местообитаний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7838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роста числа видов, включенных в Красный список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1C5B7BF-5C47-40ED-947A-CEBA4736EA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865173"/>
            <a:ext cx="7128792" cy="38599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18A1BB-51DF-4D9E-9732-8B653AFFF5E1}"/>
              </a:ext>
            </a:extLst>
          </p:cNvPr>
          <p:cNvSpPr/>
          <p:nvPr/>
        </p:nvSpPr>
        <p:spPr>
          <a:xfrm>
            <a:off x="1007604" y="4725144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 роста числа видов, включённых в Красный список МСОП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905C5B-2856-484E-A3FC-6F919F1FDEBA}"/>
              </a:ext>
            </a:extLst>
          </p:cNvPr>
          <p:cNvSpPr/>
          <p:nvPr/>
        </p:nvSpPr>
        <p:spPr>
          <a:xfrm>
            <a:off x="170384" y="5116249"/>
            <a:ext cx="8803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Красном списке МСОП насчитывается 86 313 видов всех статусов редкости, в том числе 22 326 растений, 63 939 животных, 48 грибов и простейших.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каждым годом Красный список МСОП увеличивается за счёт новых описанных видов и расширения числа таксономических групп. Число полного Списка видов за период 2000-2016 гг. увеличилось более чем в 5 раз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307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27" y="116632"/>
            <a:ext cx="8926518" cy="720080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Угрозы биоразнообразию в России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36BA689-40F9-4910-A8A2-38D0EC9E85E5}"/>
              </a:ext>
            </a:extLst>
          </p:cNvPr>
          <p:cNvSpPr/>
          <p:nvPr/>
        </p:nvSpPr>
        <p:spPr>
          <a:xfrm>
            <a:off x="611560" y="1330221"/>
            <a:ext cx="7920880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настоящее время, согласно Государственному докладу «О состоянии и об охране окружающей среды Российской Федерации в 2017 году»  сохранению биологического разнообразия мешает ряд следующих факторов: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Биологическое загрязнение;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Карантинные виды;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Генно-модифицированные продукты;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Адаптация к изменениям климата.</a:t>
            </a:r>
          </a:p>
        </p:txBody>
      </p:sp>
    </p:spTree>
    <p:extLst>
      <p:ext uri="{BB962C8B-B14F-4D97-AF65-F5344CB8AC3E}">
        <p14:creationId xmlns:p14="http://schemas.microsoft.com/office/powerpoint/2010/main" val="339578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потери в связи с сокращением биоразнообразия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68E161A-0DF7-429B-A431-AC94F3526644}"/>
              </a:ext>
            </a:extLst>
          </p:cNvPr>
          <p:cNvSpPr/>
          <p:nvPr/>
        </p:nvSpPr>
        <p:spPr>
          <a:xfrm>
            <a:off x="323528" y="1196752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Экономические потери складываются из следующих составляющих: уменьшение биоразнообразия экосистем, уничтожение сельскохозяйственных культур и лесов, стоимость химического, биологического и генетического контроля чужеродных видов, средства на разработку инсектицидов и гербицидов, траты на лекарства от аллергии и лечение других заболеваний, спровоцированных инвазивными видами, охрана редких и исчезающих видов. В Америке  вредное воздействие только 79 чужеродных видов за 85 лет обошлось экономике страны в 97 млрд долл.  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Экономический ущерб от биологических инвазий колоссален. Подсчитано, что в результате инвазии заносных видов США теряют 137 млрд, Индия  - 117 млрд, а Бразилия - 50 млрд долларов.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 Европе и России пока нет полных данных по этой проблеме, но биологические инвазии также приводят к экономическим потерям.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значимые свидетельства касаются ущерба, который причиняют чужеродные вредители и сорняки сельскому хозяйству, лесоводству и водным ресурсам.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657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1054</TotalTime>
  <Words>829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SimSun</vt:lpstr>
      <vt:lpstr>STXinwei</vt:lpstr>
      <vt:lpstr>Arial</vt:lpstr>
      <vt:lpstr>Times New Roman</vt:lpstr>
      <vt:lpstr>Trebuchet MS</vt:lpstr>
      <vt:lpstr>Wingdings 3</vt:lpstr>
      <vt:lpstr>Аспект</vt:lpstr>
      <vt:lpstr>     Факультет         Кафедра  Группа   ПРЕЗЕНТАЦИЯ на тему:            «Анализ и разработка программ премирования персонала организации»    Студентка        Научный руководитель  </vt:lpstr>
      <vt:lpstr>Презентация PowerPoint</vt:lpstr>
      <vt:lpstr>Алгоритм исследования</vt:lpstr>
      <vt:lpstr>Прогноз сохранения биологического разнообразия</vt:lpstr>
      <vt:lpstr>Видовое разнообразие растений, грибов и животных в России</vt:lpstr>
      <vt:lpstr>Биоразнообразие растений в России</vt:lpstr>
      <vt:lpstr>Динамика роста числа видов, включенных в Красный список</vt:lpstr>
      <vt:lpstr>Угрозы биоразнообразию в России</vt:lpstr>
      <vt:lpstr>Экономические потери в связи с сокращением биоразнообразия</vt:lpstr>
      <vt:lpstr>Инвестиции, направленные на охрану окружающей среды и рациональное использование природных ресурсов по видам деятельности (в фактически действовавших ценах), млн руб. </vt:lpstr>
      <vt:lpstr>Материалоёмкость экономики</vt:lpstr>
      <vt:lpstr>Выводы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АВТОНОМНАЯ НЕКОММЕРЧЕСКАЯ ОРГАНИЗАЦИЯ  ВЫСШЕГО ОБРАЗОВАНИЯ МОСКОВСКИЙ  ГУМАНИТАРНО-ЭКОНОМИЧЕСКИЙ УНИВЕРСИТЕТ  Тверской институт (филиал)   Факультет  экономики и управления             Кафедра  менеджмента  Группа        М- 551   ВЫПУСКНАЯ КВАЛИФИКАЦИОННАЯ РАБОТА на тему:            «Проблемы развития системы оплаты труда в организации»   Студент-дипломник  Петручик Ольга Алексеевна                Научный руководитель       Тихов Сергей Иванович        Москва 2017г.</dc:title>
  <dc:creator>Ольга</dc:creator>
  <cp:lastModifiedBy>алина солдатова</cp:lastModifiedBy>
  <cp:revision>142</cp:revision>
  <dcterms:created xsi:type="dcterms:W3CDTF">2017-05-15T14:42:36Z</dcterms:created>
  <dcterms:modified xsi:type="dcterms:W3CDTF">2018-04-16T19:29:19Z</dcterms:modified>
</cp:coreProperties>
</file>