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3" r:id="rId4"/>
    <p:sldId id="265" r:id="rId5"/>
    <p:sldId id="262" r:id="rId6"/>
    <p:sldId id="266" r:id="rId7"/>
    <p:sldId id="261" r:id="rId8"/>
    <p:sldId id="260" r:id="rId9"/>
    <p:sldId id="258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B7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Лист1!$F$29:$F$30</c:f>
              <c:strCache>
                <c:ptCount val="2"/>
                <c:pt idx="0">
                  <c:v>Численность населения северных регионов</c:v>
                </c:pt>
                <c:pt idx="1">
                  <c:v>Численность населения РФ</c:v>
                </c:pt>
              </c:strCache>
            </c:strRef>
          </c:cat>
          <c:val>
            <c:numRef>
              <c:f>Лист1!$I$25:$I$26</c:f>
              <c:numCache>
                <c:formatCode>General</c:formatCode>
                <c:ptCount val="2"/>
                <c:pt idx="0" formatCode="0.00">
                  <c:v>5.1973445821682267</c:v>
                </c:pt>
                <c:pt idx="1">
                  <c:v>100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spPr>
    <a:solidFill>
      <a:schemeClr val="bg1"/>
    </a:solidFill>
    <a:ln w="12700">
      <a:solidFill>
        <a:srgbClr val="000000"/>
      </a:solidFill>
    </a:ln>
  </c:spPr>
  <c:txPr>
    <a:bodyPr/>
    <a:lstStyle/>
    <a:p>
      <a:pPr>
        <a:defRPr sz="1200" b="1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cat>
            <c:numRef>
              <c:f>Лист1!$G$8:$I$8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Лист1!$G$21:$I$21</c:f>
              <c:numCache>
                <c:formatCode>General</c:formatCode>
                <c:ptCount val="3"/>
                <c:pt idx="0">
                  <c:v>7641</c:v>
                </c:pt>
                <c:pt idx="1">
                  <c:v>7616</c:v>
                </c:pt>
                <c:pt idx="2">
                  <c:v>7602</c:v>
                </c:pt>
              </c:numCache>
            </c:numRef>
          </c:val>
        </c:ser>
        <c:marker val="1"/>
        <c:axId val="103312384"/>
        <c:axId val="87454464"/>
      </c:lineChart>
      <c:catAx>
        <c:axId val="103312384"/>
        <c:scaling>
          <c:orientation val="minMax"/>
        </c:scaling>
        <c:axPos val="b"/>
        <c:numFmt formatCode="General" sourceLinked="1"/>
        <c:tickLblPos val="nextTo"/>
        <c:crossAx val="87454464"/>
        <c:crosses val="autoZero"/>
        <c:auto val="1"/>
        <c:lblAlgn val="ctr"/>
        <c:lblOffset val="100"/>
      </c:catAx>
      <c:valAx>
        <c:axId val="87454464"/>
        <c:scaling>
          <c:orientation val="minMax"/>
        </c:scaling>
        <c:axPos val="l"/>
        <c:majorGridlines/>
        <c:numFmt formatCode="General" sourceLinked="1"/>
        <c:tickLblPos val="nextTo"/>
        <c:crossAx val="103312384"/>
        <c:crosses val="autoZero"/>
        <c:crossBetween val="between"/>
      </c:valAx>
    </c:plotArea>
    <c:plotVisOnly val="1"/>
    <c:dispBlanksAs val="gap"/>
  </c:chart>
  <c:spPr>
    <a:solidFill>
      <a:srgbClr val="FFFFFF"/>
    </a:solidFill>
    <a:ln w="12700">
      <a:solidFill>
        <a:schemeClr val="tx1"/>
      </a:solidFill>
    </a:ln>
  </c:spPr>
  <c:txPr>
    <a:bodyPr/>
    <a:lstStyle/>
    <a:p>
      <a:pPr>
        <a:defRPr b="1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2E85F9-AB47-4E1D-BFAF-1CF18FDA5E8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685ED5-A06C-42F6-8FDC-6D90EA0A9F8B}">
      <dgm:prSet phldrT="[Текст]"/>
      <dgm:spPr>
        <a:solidFill>
          <a:srgbClr val="E7B7FF"/>
        </a:solidFill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22A6011A-878A-4893-8535-5024D8AFE451}" type="parTrans" cxnId="{FB8B8CE4-019B-433A-AE65-C50F001E4C0E}">
      <dgm:prSet/>
      <dgm:spPr/>
      <dgm:t>
        <a:bodyPr/>
        <a:lstStyle/>
        <a:p>
          <a:endParaRPr lang="ru-RU"/>
        </a:p>
      </dgm:t>
    </dgm:pt>
    <dgm:pt modelId="{F9B26865-F1FF-4B2A-BD98-E18905C8D770}" type="sibTrans" cxnId="{FB8B8CE4-019B-433A-AE65-C50F001E4C0E}">
      <dgm:prSet/>
      <dgm:spPr/>
      <dgm:t>
        <a:bodyPr/>
        <a:lstStyle/>
        <a:p>
          <a:endParaRPr lang="ru-RU"/>
        </a:p>
      </dgm:t>
    </dgm:pt>
    <dgm:pt modelId="{C8102994-6D5B-4705-B792-B9AF7987F121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ухудшение социальных условий проживания коренных малочисленных народов Севера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3BA16A7-BB7A-4175-B766-B0E301F6B777}" type="parTrans" cxnId="{415CD458-1F64-4AC2-B0A8-842906726BE8}">
      <dgm:prSet/>
      <dgm:spPr/>
      <dgm:t>
        <a:bodyPr/>
        <a:lstStyle/>
        <a:p>
          <a:endParaRPr lang="ru-RU"/>
        </a:p>
      </dgm:t>
    </dgm:pt>
    <dgm:pt modelId="{9A4D89E7-45C8-497C-8FEB-F6E47BCD077F}" type="sibTrans" cxnId="{415CD458-1F64-4AC2-B0A8-842906726BE8}">
      <dgm:prSet/>
      <dgm:spPr/>
      <dgm:t>
        <a:bodyPr/>
        <a:lstStyle/>
        <a:p>
          <a:endParaRPr lang="ru-RU"/>
        </a:p>
      </dgm:t>
    </dgm:pt>
    <dgm:pt modelId="{341888E9-B115-406F-ABBD-290A078FD628}">
      <dgm:prSet phldrT="[Текст]"/>
      <dgm:spPr>
        <a:solidFill>
          <a:srgbClr val="E7B7FF"/>
        </a:solidFill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431033E6-CC60-48AA-9558-0AEFF7DBF035}" type="parTrans" cxnId="{C6B017C7-9942-4E3B-A896-26A480752B6D}">
      <dgm:prSet/>
      <dgm:spPr/>
      <dgm:t>
        <a:bodyPr/>
        <a:lstStyle/>
        <a:p>
          <a:endParaRPr lang="ru-RU"/>
        </a:p>
      </dgm:t>
    </dgm:pt>
    <dgm:pt modelId="{26F956E8-69F9-4B1B-AC5D-E5EFFBF442D8}" type="sibTrans" cxnId="{C6B017C7-9942-4E3B-A896-26A480752B6D}">
      <dgm:prSet/>
      <dgm:spPr/>
      <dgm:t>
        <a:bodyPr/>
        <a:lstStyle/>
        <a:p>
          <a:endParaRPr lang="ru-RU"/>
        </a:p>
      </dgm:t>
    </dgm:pt>
    <dgm:pt modelId="{712BEC3F-2371-413E-A00D-2E560439ED49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относительно тяжелые условия труда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AD0B339-283C-4056-A324-C064501EA4F8}" type="parTrans" cxnId="{E43EF00C-9401-4A02-8185-E858B1003A89}">
      <dgm:prSet/>
      <dgm:spPr/>
      <dgm:t>
        <a:bodyPr/>
        <a:lstStyle/>
        <a:p>
          <a:endParaRPr lang="ru-RU"/>
        </a:p>
      </dgm:t>
    </dgm:pt>
    <dgm:pt modelId="{C4C79957-0F7A-4920-89D3-E4417A0399D8}" type="sibTrans" cxnId="{E43EF00C-9401-4A02-8185-E858B1003A89}">
      <dgm:prSet/>
      <dgm:spPr/>
      <dgm:t>
        <a:bodyPr/>
        <a:lstStyle/>
        <a:p>
          <a:endParaRPr lang="ru-RU"/>
        </a:p>
      </dgm:t>
    </dgm:pt>
    <dgm:pt modelId="{202E8ECD-FDBC-4B12-BA18-E6C8D35419B9}">
      <dgm:prSet phldrT="[Текст]"/>
      <dgm:spPr>
        <a:solidFill>
          <a:srgbClr val="E7B7FF"/>
        </a:solidFill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F619FC0E-5A0B-4BCC-9F8A-B7582DE5A874}" type="parTrans" cxnId="{C0F74125-77F2-4A9A-8B60-F1946C6186DE}">
      <dgm:prSet/>
      <dgm:spPr/>
      <dgm:t>
        <a:bodyPr/>
        <a:lstStyle/>
        <a:p>
          <a:endParaRPr lang="ru-RU"/>
        </a:p>
      </dgm:t>
    </dgm:pt>
    <dgm:pt modelId="{C4BD17B4-72FD-4084-A828-5320E15B8C32}" type="sibTrans" cxnId="{C0F74125-77F2-4A9A-8B60-F1946C6186DE}">
      <dgm:prSet/>
      <dgm:spPr/>
      <dgm:t>
        <a:bodyPr/>
        <a:lstStyle/>
        <a:p>
          <a:endParaRPr lang="ru-RU"/>
        </a:p>
      </dgm:t>
    </dgm:pt>
    <dgm:pt modelId="{227815FC-9376-4E56-9399-48BDF6E357A8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снижение производительности по некоторым отраслям промышленности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8DEBD48-FEEC-44DC-9855-69637934500C}" type="parTrans" cxnId="{8A434CFE-6ECA-4070-9F08-5E0D3283921A}">
      <dgm:prSet/>
      <dgm:spPr/>
      <dgm:t>
        <a:bodyPr/>
        <a:lstStyle/>
        <a:p>
          <a:endParaRPr lang="ru-RU"/>
        </a:p>
      </dgm:t>
    </dgm:pt>
    <dgm:pt modelId="{42C2C12F-A69E-42D3-AD0A-0E755A6E46AC}" type="sibTrans" cxnId="{8A434CFE-6ECA-4070-9F08-5E0D3283921A}">
      <dgm:prSet/>
      <dgm:spPr/>
      <dgm:t>
        <a:bodyPr/>
        <a:lstStyle/>
        <a:p>
          <a:endParaRPr lang="ru-RU"/>
        </a:p>
      </dgm:t>
    </dgm:pt>
    <dgm:pt modelId="{C456EAC9-E519-4B43-85AE-C4F815054420}">
      <dgm:prSet phldrT="[Текст]" custT="1"/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3F6EBD1-0857-42C3-868C-911BF42C7C7F}" type="parTrans" cxnId="{1785AF1D-5F09-48A9-9067-1784FC6E8549}">
      <dgm:prSet/>
      <dgm:spPr/>
      <dgm:t>
        <a:bodyPr/>
        <a:lstStyle/>
        <a:p>
          <a:endParaRPr lang="ru-RU"/>
        </a:p>
      </dgm:t>
    </dgm:pt>
    <dgm:pt modelId="{C97A2C08-B1E6-4F78-83B7-AA6C4A4A1648}" type="sibTrans" cxnId="{1785AF1D-5F09-48A9-9067-1784FC6E8549}">
      <dgm:prSet/>
      <dgm:spPr/>
      <dgm:t>
        <a:bodyPr/>
        <a:lstStyle/>
        <a:p>
          <a:endParaRPr lang="ru-RU"/>
        </a:p>
      </dgm:t>
    </dgm:pt>
    <dgm:pt modelId="{BD03E250-9690-4DFF-976C-1CD58878F133}">
      <dgm:prSet phldrT="[Текст]"/>
      <dgm:spPr>
        <a:solidFill>
          <a:srgbClr val="E7B7FF"/>
        </a:solidFill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0BABF7E5-60CF-4225-BCC4-2D3D16ED7D54}" type="parTrans" cxnId="{0947567E-2285-4E76-831B-8FB6DFBDA281}">
      <dgm:prSet/>
      <dgm:spPr/>
      <dgm:t>
        <a:bodyPr/>
        <a:lstStyle/>
        <a:p>
          <a:endParaRPr lang="ru-RU"/>
        </a:p>
      </dgm:t>
    </dgm:pt>
    <dgm:pt modelId="{787F0839-3A99-491C-ABF0-991F041EA59A}" type="sibTrans" cxnId="{0947567E-2285-4E76-831B-8FB6DFBDA281}">
      <dgm:prSet/>
      <dgm:spPr/>
      <dgm:t>
        <a:bodyPr/>
        <a:lstStyle/>
        <a:p>
          <a:endParaRPr lang="ru-RU"/>
        </a:p>
      </dgm:t>
    </dgm:pt>
    <dgm:pt modelId="{63EE8051-ECC9-4A10-82C5-E9F3D9B51EB6}">
      <dgm:prSet custT="1"/>
      <dgm:spPr/>
      <dgm:t>
        <a:bodyPr/>
        <a:lstStyle/>
        <a:p>
          <a:r>
            <a:rPr lang="ru-RU" sz="2000" b="0" smtClean="0">
              <a:latin typeface="Times New Roman" pitchFamily="18" charset="0"/>
              <a:cs typeface="Times New Roman" pitchFamily="18" charset="0"/>
            </a:rPr>
            <a:t>рост числа безработного населения </a:t>
          </a:r>
          <a:endParaRPr lang="ru-RU" sz="2000" b="0">
            <a:latin typeface="Times New Roman" pitchFamily="18" charset="0"/>
            <a:cs typeface="Times New Roman" pitchFamily="18" charset="0"/>
          </a:endParaRPr>
        </a:p>
      </dgm:t>
    </dgm:pt>
    <dgm:pt modelId="{C82637B9-D912-4440-89B6-65ECF751BB69}" type="parTrans" cxnId="{253BAE98-0956-4B14-97B9-173AB01E9AF7}">
      <dgm:prSet/>
      <dgm:spPr/>
      <dgm:t>
        <a:bodyPr/>
        <a:lstStyle/>
        <a:p>
          <a:endParaRPr lang="ru-RU"/>
        </a:p>
      </dgm:t>
    </dgm:pt>
    <dgm:pt modelId="{35318588-8E7E-47C8-AD04-AD5B94CF2621}" type="sibTrans" cxnId="{253BAE98-0956-4B14-97B9-173AB01E9AF7}">
      <dgm:prSet/>
      <dgm:spPr/>
      <dgm:t>
        <a:bodyPr/>
        <a:lstStyle/>
        <a:p>
          <a:endParaRPr lang="ru-RU"/>
        </a:p>
      </dgm:t>
    </dgm:pt>
    <dgm:pt modelId="{62327CAB-EB3E-438F-B2B5-58E0696EB59C}" type="pres">
      <dgm:prSet presAssocID="{FA2E85F9-AB47-4E1D-BFAF-1CF18FDA5E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611DD5-D49F-4E2D-B710-D2BDBED600A7}" type="pres">
      <dgm:prSet presAssocID="{9E685ED5-A06C-42F6-8FDC-6D90EA0A9F8B}" presName="composite" presStyleCnt="0"/>
      <dgm:spPr/>
    </dgm:pt>
    <dgm:pt modelId="{3E0058E6-64D2-4693-8EC4-739831CF8929}" type="pres">
      <dgm:prSet presAssocID="{9E685ED5-A06C-42F6-8FDC-6D90EA0A9F8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FB636A-3D03-4FE1-8899-30293AA84294}" type="pres">
      <dgm:prSet presAssocID="{9E685ED5-A06C-42F6-8FDC-6D90EA0A9F8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9E820-C03C-4788-A235-5BFD2C209D47}" type="pres">
      <dgm:prSet presAssocID="{F9B26865-F1FF-4B2A-BD98-E18905C8D770}" presName="sp" presStyleCnt="0"/>
      <dgm:spPr/>
    </dgm:pt>
    <dgm:pt modelId="{F23EE7A0-EB02-4B15-B011-2275E3DACE74}" type="pres">
      <dgm:prSet presAssocID="{341888E9-B115-406F-ABBD-290A078FD628}" presName="composite" presStyleCnt="0"/>
      <dgm:spPr/>
    </dgm:pt>
    <dgm:pt modelId="{40C6AD09-7788-4F97-8820-2071B8CDA059}" type="pres">
      <dgm:prSet presAssocID="{341888E9-B115-406F-ABBD-290A078FD62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F5CD6-E3F5-47FD-88A0-58B8743223DF}" type="pres">
      <dgm:prSet presAssocID="{341888E9-B115-406F-ABBD-290A078FD62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BB3A36-6DDF-460E-A0BD-5FCA0A70B144}" type="pres">
      <dgm:prSet presAssocID="{26F956E8-69F9-4B1B-AC5D-E5EFFBF442D8}" presName="sp" presStyleCnt="0"/>
      <dgm:spPr/>
    </dgm:pt>
    <dgm:pt modelId="{3F2F470A-97B2-4D25-AB88-E2A82573910A}" type="pres">
      <dgm:prSet presAssocID="{202E8ECD-FDBC-4B12-BA18-E6C8D35419B9}" presName="composite" presStyleCnt="0"/>
      <dgm:spPr/>
    </dgm:pt>
    <dgm:pt modelId="{3ED446BD-6B70-4197-976E-C625596316F5}" type="pres">
      <dgm:prSet presAssocID="{202E8ECD-FDBC-4B12-BA18-E6C8D35419B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C0196-FD92-4B8A-83B1-79FB909B4304}" type="pres">
      <dgm:prSet presAssocID="{202E8ECD-FDBC-4B12-BA18-E6C8D35419B9}" presName="descendantText" presStyleLbl="alignAcc1" presStyleIdx="2" presStyleCnt="4" custLinFactNeighborX="-853" custLinFactNeighborY="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2CB96-DBFB-4643-BD46-8084364F4BE0}" type="pres">
      <dgm:prSet presAssocID="{C4BD17B4-72FD-4084-A828-5320E15B8C32}" presName="sp" presStyleCnt="0"/>
      <dgm:spPr/>
    </dgm:pt>
    <dgm:pt modelId="{9CCF635A-965A-4537-879B-87650D67A1D5}" type="pres">
      <dgm:prSet presAssocID="{BD03E250-9690-4DFF-976C-1CD58878F133}" presName="composite" presStyleCnt="0"/>
      <dgm:spPr/>
    </dgm:pt>
    <dgm:pt modelId="{949B32FC-66AD-42A1-AE30-880409256624}" type="pres">
      <dgm:prSet presAssocID="{BD03E250-9690-4DFF-976C-1CD58878F13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FD7C1-DC00-44B2-A2D8-D13E370CD180}" type="pres">
      <dgm:prSet presAssocID="{BD03E250-9690-4DFF-976C-1CD58878F13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434CFE-6ECA-4070-9F08-5E0D3283921A}" srcId="{BD03E250-9690-4DFF-976C-1CD58878F133}" destId="{227815FC-9376-4E56-9399-48BDF6E357A8}" srcOrd="0" destOrd="0" parTransId="{B8DEBD48-FEEC-44DC-9855-69637934500C}" sibTransId="{42C2C12F-A69E-42D3-AD0A-0E755A6E46AC}"/>
    <dgm:cxn modelId="{C6B017C7-9942-4E3B-A896-26A480752B6D}" srcId="{FA2E85F9-AB47-4E1D-BFAF-1CF18FDA5E86}" destId="{341888E9-B115-406F-ABBD-290A078FD628}" srcOrd="1" destOrd="0" parTransId="{431033E6-CC60-48AA-9558-0AEFF7DBF035}" sibTransId="{26F956E8-69F9-4B1B-AC5D-E5EFFBF442D8}"/>
    <dgm:cxn modelId="{E43EF00C-9401-4A02-8185-E858B1003A89}" srcId="{341888E9-B115-406F-ABBD-290A078FD628}" destId="{712BEC3F-2371-413E-A00D-2E560439ED49}" srcOrd="0" destOrd="0" parTransId="{9AD0B339-283C-4056-A324-C064501EA4F8}" sibTransId="{C4C79957-0F7A-4920-89D3-E4417A0399D8}"/>
    <dgm:cxn modelId="{89E328AC-975C-4386-8216-E84DA3D1A8EA}" type="presOf" srcId="{C8102994-6D5B-4705-B792-B9AF7987F121}" destId="{6AFB636A-3D03-4FE1-8899-30293AA84294}" srcOrd="0" destOrd="0" presId="urn:microsoft.com/office/officeart/2005/8/layout/chevron2"/>
    <dgm:cxn modelId="{30A0C7BC-E7B5-4558-931C-C371EB5227D0}" type="presOf" srcId="{C456EAC9-E519-4B43-85AE-C4F815054420}" destId="{7B2FD7C1-DC00-44B2-A2D8-D13E370CD180}" srcOrd="0" destOrd="1" presId="urn:microsoft.com/office/officeart/2005/8/layout/chevron2"/>
    <dgm:cxn modelId="{C0F74125-77F2-4A9A-8B60-F1946C6186DE}" srcId="{FA2E85F9-AB47-4E1D-BFAF-1CF18FDA5E86}" destId="{202E8ECD-FDBC-4B12-BA18-E6C8D35419B9}" srcOrd="2" destOrd="0" parTransId="{F619FC0E-5A0B-4BCC-9F8A-B7582DE5A874}" sibTransId="{C4BD17B4-72FD-4084-A828-5320E15B8C32}"/>
    <dgm:cxn modelId="{B25758CD-166E-483B-950E-F45DAA6FC3BE}" type="presOf" srcId="{FA2E85F9-AB47-4E1D-BFAF-1CF18FDA5E86}" destId="{62327CAB-EB3E-438F-B2B5-58E0696EB59C}" srcOrd="0" destOrd="0" presId="urn:microsoft.com/office/officeart/2005/8/layout/chevron2"/>
    <dgm:cxn modelId="{FFCBB284-6984-4CB1-8F01-3AB1F3A5915B}" type="presOf" srcId="{63EE8051-ECC9-4A10-82C5-E9F3D9B51EB6}" destId="{AB7C0196-FD92-4B8A-83B1-79FB909B4304}" srcOrd="0" destOrd="0" presId="urn:microsoft.com/office/officeart/2005/8/layout/chevron2"/>
    <dgm:cxn modelId="{781A744E-701F-4F3A-A1A6-E6AEF2B86381}" type="presOf" srcId="{202E8ECD-FDBC-4B12-BA18-E6C8D35419B9}" destId="{3ED446BD-6B70-4197-976E-C625596316F5}" srcOrd="0" destOrd="0" presId="urn:microsoft.com/office/officeart/2005/8/layout/chevron2"/>
    <dgm:cxn modelId="{253BAE98-0956-4B14-97B9-173AB01E9AF7}" srcId="{202E8ECD-FDBC-4B12-BA18-E6C8D35419B9}" destId="{63EE8051-ECC9-4A10-82C5-E9F3D9B51EB6}" srcOrd="0" destOrd="0" parTransId="{C82637B9-D912-4440-89B6-65ECF751BB69}" sibTransId="{35318588-8E7E-47C8-AD04-AD5B94CF2621}"/>
    <dgm:cxn modelId="{8ADE537A-30ED-47D0-94C9-E13D680F13BE}" type="presOf" srcId="{712BEC3F-2371-413E-A00D-2E560439ED49}" destId="{7EFF5CD6-E3F5-47FD-88A0-58B8743223DF}" srcOrd="0" destOrd="0" presId="urn:microsoft.com/office/officeart/2005/8/layout/chevron2"/>
    <dgm:cxn modelId="{415CD458-1F64-4AC2-B0A8-842906726BE8}" srcId="{9E685ED5-A06C-42F6-8FDC-6D90EA0A9F8B}" destId="{C8102994-6D5B-4705-B792-B9AF7987F121}" srcOrd="0" destOrd="0" parTransId="{13BA16A7-BB7A-4175-B766-B0E301F6B777}" sibTransId="{9A4D89E7-45C8-497C-8FEB-F6E47BCD077F}"/>
    <dgm:cxn modelId="{D5CD8273-C8B4-4D6C-989F-598799561190}" type="presOf" srcId="{BD03E250-9690-4DFF-976C-1CD58878F133}" destId="{949B32FC-66AD-42A1-AE30-880409256624}" srcOrd="0" destOrd="0" presId="urn:microsoft.com/office/officeart/2005/8/layout/chevron2"/>
    <dgm:cxn modelId="{FB8B8CE4-019B-433A-AE65-C50F001E4C0E}" srcId="{FA2E85F9-AB47-4E1D-BFAF-1CF18FDA5E86}" destId="{9E685ED5-A06C-42F6-8FDC-6D90EA0A9F8B}" srcOrd="0" destOrd="0" parTransId="{22A6011A-878A-4893-8535-5024D8AFE451}" sibTransId="{F9B26865-F1FF-4B2A-BD98-E18905C8D770}"/>
    <dgm:cxn modelId="{5422FE53-13BE-4836-9615-11AA036B3E6C}" type="presOf" srcId="{227815FC-9376-4E56-9399-48BDF6E357A8}" destId="{7B2FD7C1-DC00-44B2-A2D8-D13E370CD180}" srcOrd="0" destOrd="0" presId="urn:microsoft.com/office/officeart/2005/8/layout/chevron2"/>
    <dgm:cxn modelId="{0947567E-2285-4E76-831B-8FB6DFBDA281}" srcId="{FA2E85F9-AB47-4E1D-BFAF-1CF18FDA5E86}" destId="{BD03E250-9690-4DFF-976C-1CD58878F133}" srcOrd="3" destOrd="0" parTransId="{0BABF7E5-60CF-4225-BCC4-2D3D16ED7D54}" sibTransId="{787F0839-3A99-491C-ABF0-991F041EA59A}"/>
    <dgm:cxn modelId="{1785AF1D-5F09-48A9-9067-1784FC6E8549}" srcId="{BD03E250-9690-4DFF-976C-1CD58878F133}" destId="{C456EAC9-E519-4B43-85AE-C4F815054420}" srcOrd="1" destOrd="0" parTransId="{43F6EBD1-0857-42C3-868C-911BF42C7C7F}" sibTransId="{C97A2C08-B1E6-4F78-83B7-AA6C4A4A1648}"/>
    <dgm:cxn modelId="{DEB7E927-AAE7-4906-8439-7DA92E350458}" type="presOf" srcId="{341888E9-B115-406F-ABBD-290A078FD628}" destId="{40C6AD09-7788-4F97-8820-2071B8CDA059}" srcOrd="0" destOrd="0" presId="urn:microsoft.com/office/officeart/2005/8/layout/chevron2"/>
    <dgm:cxn modelId="{30807FC8-BB07-4AA2-B482-9BB64247754D}" type="presOf" srcId="{9E685ED5-A06C-42F6-8FDC-6D90EA0A9F8B}" destId="{3E0058E6-64D2-4693-8EC4-739831CF8929}" srcOrd="0" destOrd="0" presId="urn:microsoft.com/office/officeart/2005/8/layout/chevron2"/>
    <dgm:cxn modelId="{3C1DC413-8F3F-4D80-ADE7-BD21D4D482B0}" type="presParOf" srcId="{62327CAB-EB3E-438F-B2B5-58E0696EB59C}" destId="{B4611DD5-D49F-4E2D-B710-D2BDBED600A7}" srcOrd="0" destOrd="0" presId="urn:microsoft.com/office/officeart/2005/8/layout/chevron2"/>
    <dgm:cxn modelId="{CEA4948E-C285-4D8F-BD60-E80388B1DA01}" type="presParOf" srcId="{B4611DD5-D49F-4E2D-B710-D2BDBED600A7}" destId="{3E0058E6-64D2-4693-8EC4-739831CF8929}" srcOrd="0" destOrd="0" presId="urn:microsoft.com/office/officeart/2005/8/layout/chevron2"/>
    <dgm:cxn modelId="{5E1E61ED-9493-4480-8CBD-BC7D1178A6B7}" type="presParOf" srcId="{B4611DD5-D49F-4E2D-B710-D2BDBED600A7}" destId="{6AFB636A-3D03-4FE1-8899-30293AA84294}" srcOrd="1" destOrd="0" presId="urn:microsoft.com/office/officeart/2005/8/layout/chevron2"/>
    <dgm:cxn modelId="{BAEB6B09-8001-4912-8CE5-05425D8CD40B}" type="presParOf" srcId="{62327CAB-EB3E-438F-B2B5-58E0696EB59C}" destId="{EF09E820-C03C-4788-A235-5BFD2C209D47}" srcOrd="1" destOrd="0" presId="urn:microsoft.com/office/officeart/2005/8/layout/chevron2"/>
    <dgm:cxn modelId="{836072B3-20AD-4C32-A0EA-E485A5C30E0A}" type="presParOf" srcId="{62327CAB-EB3E-438F-B2B5-58E0696EB59C}" destId="{F23EE7A0-EB02-4B15-B011-2275E3DACE74}" srcOrd="2" destOrd="0" presId="urn:microsoft.com/office/officeart/2005/8/layout/chevron2"/>
    <dgm:cxn modelId="{C3F1EA1A-3FF9-4307-9092-90B673FB29A1}" type="presParOf" srcId="{F23EE7A0-EB02-4B15-B011-2275E3DACE74}" destId="{40C6AD09-7788-4F97-8820-2071B8CDA059}" srcOrd="0" destOrd="0" presId="urn:microsoft.com/office/officeart/2005/8/layout/chevron2"/>
    <dgm:cxn modelId="{4883FCA4-F1D7-40AD-B5BB-93E5999BCED7}" type="presParOf" srcId="{F23EE7A0-EB02-4B15-B011-2275E3DACE74}" destId="{7EFF5CD6-E3F5-47FD-88A0-58B8743223DF}" srcOrd="1" destOrd="0" presId="urn:microsoft.com/office/officeart/2005/8/layout/chevron2"/>
    <dgm:cxn modelId="{5C226E3C-17BD-40F4-94B0-388ED32DDB5E}" type="presParOf" srcId="{62327CAB-EB3E-438F-B2B5-58E0696EB59C}" destId="{63BB3A36-6DDF-460E-A0BD-5FCA0A70B144}" srcOrd="3" destOrd="0" presId="urn:microsoft.com/office/officeart/2005/8/layout/chevron2"/>
    <dgm:cxn modelId="{3680CA89-D76F-4B69-B962-0A35304DFCCE}" type="presParOf" srcId="{62327CAB-EB3E-438F-B2B5-58E0696EB59C}" destId="{3F2F470A-97B2-4D25-AB88-E2A82573910A}" srcOrd="4" destOrd="0" presId="urn:microsoft.com/office/officeart/2005/8/layout/chevron2"/>
    <dgm:cxn modelId="{FFB83AE8-FC20-4EAB-862B-3A500C89B1B0}" type="presParOf" srcId="{3F2F470A-97B2-4D25-AB88-E2A82573910A}" destId="{3ED446BD-6B70-4197-976E-C625596316F5}" srcOrd="0" destOrd="0" presId="urn:microsoft.com/office/officeart/2005/8/layout/chevron2"/>
    <dgm:cxn modelId="{F1D8E741-8D0B-47CE-9CA1-EC9CBE01D370}" type="presParOf" srcId="{3F2F470A-97B2-4D25-AB88-E2A82573910A}" destId="{AB7C0196-FD92-4B8A-83B1-79FB909B4304}" srcOrd="1" destOrd="0" presId="urn:microsoft.com/office/officeart/2005/8/layout/chevron2"/>
    <dgm:cxn modelId="{72D41960-99E1-4181-BE7F-6824866D2F83}" type="presParOf" srcId="{62327CAB-EB3E-438F-B2B5-58E0696EB59C}" destId="{5CC2CB96-DBFB-4643-BD46-8084364F4BE0}" srcOrd="5" destOrd="0" presId="urn:microsoft.com/office/officeart/2005/8/layout/chevron2"/>
    <dgm:cxn modelId="{4253B77D-107D-4235-B5E6-7F9621E0848E}" type="presParOf" srcId="{62327CAB-EB3E-438F-B2B5-58E0696EB59C}" destId="{9CCF635A-965A-4537-879B-87650D67A1D5}" srcOrd="6" destOrd="0" presId="urn:microsoft.com/office/officeart/2005/8/layout/chevron2"/>
    <dgm:cxn modelId="{7262B59E-5882-4C49-812C-156DE0E41769}" type="presParOf" srcId="{9CCF635A-965A-4537-879B-87650D67A1D5}" destId="{949B32FC-66AD-42A1-AE30-880409256624}" srcOrd="0" destOrd="0" presId="urn:microsoft.com/office/officeart/2005/8/layout/chevron2"/>
    <dgm:cxn modelId="{76BAD468-1242-4D63-9C66-D03478ACE525}" type="presParOf" srcId="{9CCF635A-965A-4537-879B-87650D67A1D5}" destId="{7B2FD7C1-DC00-44B2-A2D8-D13E370CD18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A7E783-6D3F-4CB2-BAB5-500DBDA7277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FCD81B-F95D-4ED2-9159-37C56518F2E3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финансирование ряда федеральных программ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130DE8E-5DD1-4176-A7A5-67BF3F32844E}" type="parTrans" cxnId="{59B4A14C-3668-4F71-8756-3AFF9EF4DA29}">
      <dgm:prSet/>
      <dgm:spPr/>
      <dgm:t>
        <a:bodyPr/>
        <a:lstStyle/>
        <a:p>
          <a:endParaRPr lang="ru-RU" sz="1600"/>
        </a:p>
      </dgm:t>
    </dgm:pt>
    <dgm:pt modelId="{05266E57-2385-458A-937C-937EF8BB9800}" type="sibTrans" cxnId="{59B4A14C-3668-4F71-8756-3AFF9EF4DA29}">
      <dgm:prSet/>
      <dgm:spPr/>
      <dgm:t>
        <a:bodyPr/>
        <a:lstStyle/>
        <a:p>
          <a:endParaRPr lang="ru-RU" sz="1600"/>
        </a:p>
      </dgm:t>
    </dgm:pt>
    <dgm:pt modelId="{26C7DEDF-F967-462D-A084-83EE81F33C5A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трансферты бюджетам субъектам Федерации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71380508-FF6E-4AFA-881A-363E6B871B9F}" type="parTrans" cxnId="{CEF3B1AE-C362-4B33-AFFF-1FD939A15338}">
      <dgm:prSet/>
      <dgm:spPr/>
      <dgm:t>
        <a:bodyPr/>
        <a:lstStyle/>
        <a:p>
          <a:endParaRPr lang="ru-RU" sz="1600"/>
        </a:p>
      </dgm:t>
    </dgm:pt>
    <dgm:pt modelId="{88EE4F6E-8B48-4201-83F4-7DA69679DEDB}" type="sibTrans" cxnId="{CEF3B1AE-C362-4B33-AFFF-1FD939A15338}">
      <dgm:prSet/>
      <dgm:spPr/>
      <dgm:t>
        <a:bodyPr/>
        <a:lstStyle/>
        <a:p>
          <a:endParaRPr lang="ru-RU" sz="1600"/>
        </a:p>
      </dgm:t>
    </dgm:pt>
    <dgm:pt modelId="{2DED028D-8AF3-4AA6-9B54-394C34DA6BED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частичное финансирование компенсации лицам, проживающим в северных регионах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1EE5322-7D40-49FD-B70E-B2053F4C3AD9}" type="parTrans" cxnId="{B306C262-AA21-49F7-8E76-F4479C170F12}">
      <dgm:prSet/>
      <dgm:spPr/>
      <dgm:t>
        <a:bodyPr/>
        <a:lstStyle/>
        <a:p>
          <a:endParaRPr lang="ru-RU" sz="1600"/>
        </a:p>
      </dgm:t>
    </dgm:pt>
    <dgm:pt modelId="{17D8EAA2-9FD9-46B4-8B24-7DF9865C616E}" type="sibTrans" cxnId="{B306C262-AA21-49F7-8E76-F4479C170F12}">
      <dgm:prSet/>
      <dgm:spPr/>
      <dgm:t>
        <a:bodyPr/>
        <a:lstStyle/>
        <a:p>
          <a:endParaRPr lang="ru-RU" sz="1600"/>
        </a:p>
      </dgm:t>
    </dgm:pt>
    <dgm:pt modelId="{BD428282-835C-4A0E-85CF-C018B57A034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выплаты из внебюджетных фондов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B6CC4EF-79A8-4FA4-8CD0-A58658D0AA0A}" type="parTrans" cxnId="{F07DEE22-3AA3-4479-9E47-4A80B45DE1A2}">
      <dgm:prSet/>
      <dgm:spPr/>
      <dgm:t>
        <a:bodyPr/>
        <a:lstStyle/>
        <a:p>
          <a:endParaRPr lang="ru-RU" sz="1600"/>
        </a:p>
      </dgm:t>
    </dgm:pt>
    <dgm:pt modelId="{9CA38E0D-E1E6-41BC-A78C-FFB084169BA4}" type="sibTrans" cxnId="{F07DEE22-3AA3-4479-9E47-4A80B45DE1A2}">
      <dgm:prSet/>
      <dgm:spPr/>
      <dgm:t>
        <a:bodyPr/>
        <a:lstStyle/>
        <a:p>
          <a:endParaRPr lang="ru-RU" sz="1600"/>
        </a:p>
      </dgm:t>
    </dgm:pt>
    <dgm:pt modelId="{8A0A56EA-3AB8-4EDD-A41C-F193BDFBB46D}" type="pres">
      <dgm:prSet presAssocID="{3FA7E783-6D3F-4CB2-BAB5-500DBDA7277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62A871-A455-41A0-8F6A-708CBEED88D5}" type="pres">
      <dgm:prSet presAssocID="{04FCD81B-F95D-4ED2-9159-37C56518F2E3}" presName="parentLin" presStyleCnt="0"/>
      <dgm:spPr/>
    </dgm:pt>
    <dgm:pt modelId="{3A59519E-180F-456A-A627-3AE7693BB21B}" type="pres">
      <dgm:prSet presAssocID="{04FCD81B-F95D-4ED2-9159-37C56518F2E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31C57BD-A44B-46A2-B1CA-E7E08519EF05}" type="pres">
      <dgm:prSet presAssocID="{04FCD81B-F95D-4ED2-9159-37C56518F2E3}" presName="parentText" presStyleLbl="node1" presStyleIdx="0" presStyleCnt="4" custScaleX="115950" custLinFactNeighborY="82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28DE4-10A8-420D-AD22-488D1C0972E7}" type="pres">
      <dgm:prSet presAssocID="{04FCD81B-F95D-4ED2-9159-37C56518F2E3}" presName="negativeSpace" presStyleCnt="0"/>
      <dgm:spPr/>
    </dgm:pt>
    <dgm:pt modelId="{85D824F9-A0A4-46B2-8342-AD6D540EAD60}" type="pres">
      <dgm:prSet presAssocID="{04FCD81B-F95D-4ED2-9159-37C56518F2E3}" presName="childText" presStyleLbl="conFgAcc1" presStyleIdx="0" presStyleCnt="4">
        <dgm:presLayoutVars>
          <dgm:bulletEnabled val="1"/>
        </dgm:presLayoutVars>
      </dgm:prSet>
      <dgm:spPr/>
    </dgm:pt>
    <dgm:pt modelId="{008B550F-8885-47A1-AC88-667638839624}" type="pres">
      <dgm:prSet presAssocID="{05266E57-2385-458A-937C-937EF8BB9800}" presName="spaceBetweenRectangles" presStyleCnt="0"/>
      <dgm:spPr/>
    </dgm:pt>
    <dgm:pt modelId="{6C6F87B7-F4EB-48B6-AA05-9EDB566EA580}" type="pres">
      <dgm:prSet presAssocID="{26C7DEDF-F967-462D-A084-83EE81F33C5A}" presName="parentLin" presStyleCnt="0"/>
      <dgm:spPr/>
    </dgm:pt>
    <dgm:pt modelId="{CCF3B06B-9BE0-41D1-B40E-D5B0AFAD10D2}" type="pres">
      <dgm:prSet presAssocID="{26C7DEDF-F967-462D-A084-83EE81F33C5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7C23394-FB50-453A-B6AE-CF56FC16C6B1}" type="pres">
      <dgm:prSet presAssocID="{26C7DEDF-F967-462D-A084-83EE81F33C5A}" presName="parentText" presStyleLbl="node1" presStyleIdx="1" presStyleCnt="4" custScaleX="115950" custLinFactNeighborY="82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DD83F-498B-477B-978A-8BE1B0648E8F}" type="pres">
      <dgm:prSet presAssocID="{26C7DEDF-F967-462D-A084-83EE81F33C5A}" presName="negativeSpace" presStyleCnt="0"/>
      <dgm:spPr/>
    </dgm:pt>
    <dgm:pt modelId="{FD2158B5-07A3-401E-B15B-212F22869186}" type="pres">
      <dgm:prSet presAssocID="{26C7DEDF-F967-462D-A084-83EE81F33C5A}" presName="childText" presStyleLbl="conFgAcc1" presStyleIdx="1" presStyleCnt="4">
        <dgm:presLayoutVars>
          <dgm:bulletEnabled val="1"/>
        </dgm:presLayoutVars>
      </dgm:prSet>
      <dgm:spPr/>
    </dgm:pt>
    <dgm:pt modelId="{50A4E7EE-F738-40F7-80A4-481EEB7CDE89}" type="pres">
      <dgm:prSet presAssocID="{88EE4F6E-8B48-4201-83F4-7DA69679DEDB}" presName="spaceBetweenRectangles" presStyleCnt="0"/>
      <dgm:spPr/>
    </dgm:pt>
    <dgm:pt modelId="{0BCE6B05-33FF-4792-8CE6-817A14DEC235}" type="pres">
      <dgm:prSet presAssocID="{2DED028D-8AF3-4AA6-9B54-394C34DA6BED}" presName="parentLin" presStyleCnt="0"/>
      <dgm:spPr/>
    </dgm:pt>
    <dgm:pt modelId="{4C67A62E-7F85-47AF-86D5-C568013D9B8C}" type="pres">
      <dgm:prSet presAssocID="{2DED028D-8AF3-4AA6-9B54-394C34DA6BE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C6E6FC27-B37F-4940-93E6-BAAE53814EE3}" type="pres">
      <dgm:prSet presAssocID="{2DED028D-8AF3-4AA6-9B54-394C34DA6BED}" presName="parentText" presStyleLbl="node1" presStyleIdx="2" presStyleCnt="4" custScaleX="115950" custScaleY="134173" custLinFactNeighborY="82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F0881-C7A1-48D1-8C62-3F056EF06E4E}" type="pres">
      <dgm:prSet presAssocID="{2DED028D-8AF3-4AA6-9B54-394C34DA6BED}" presName="negativeSpace" presStyleCnt="0"/>
      <dgm:spPr/>
    </dgm:pt>
    <dgm:pt modelId="{7C9AB46A-0151-4BFC-B0B8-14ADD5435360}" type="pres">
      <dgm:prSet presAssocID="{2DED028D-8AF3-4AA6-9B54-394C34DA6BED}" presName="childText" presStyleLbl="conFgAcc1" presStyleIdx="2" presStyleCnt="4">
        <dgm:presLayoutVars>
          <dgm:bulletEnabled val="1"/>
        </dgm:presLayoutVars>
      </dgm:prSet>
      <dgm:spPr/>
    </dgm:pt>
    <dgm:pt modelId="{1D70E355-C86C-4160-8636-B1A667250D30}" type="pres">
      <dgm:prSet presAssocID="{17D8EAA2-9FD9-46B4-8B24-7DF9865C616E}" presName="spaceBetweenRectangles" presStyleCnt="0"/>
      <dgm:spPr/>
    </dgm:pt>
    <dgm:pt modelId="{13623967-3EEA-4DE0-A060-E32BDCA24291}" type="pres">
      <dgm:prSet presAssocID="{BD428282-835C-4A0E-85CF-C018B57A034E}" presName="parentLin" presStyleCnt="0"/>
      <dgm:spPr/>
    </dgm:pt>
    <dgm:pt modelId="{FE34A23E-7884-4DF5-ACA5-C98B56A23ED8}" type="pres">
      <dgm:prSet presAssocID="{BD428282-835C-4A0E-85CF-C018B57A034E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8A6B9B1-A4E8-45BA-BE23-B7ECB5C9E73E}" type="pres">
      <dgm:prSet presAssocID="{BD428282-835C-4A0E-85CF-C018B57A034E}" presName="parentText" presStyleLbl="node1" presStyleIdx="3" presStyleCnt="4" custScaleX="1159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0892B-5978-4E0C-A930-19D6892148F7}" type="pres">
      <dgm:prSet presAssocID="{BD428282-835C-4A0E-85CF-C018B57A034E}" presName="negativeSpace" presStyleCnt="0"/>
      <dgm:spPr/>
    </dgm:pt>
    <dgm:pt modelId="{C048D084-6690-49CF-879F-3C36DFFDF31C}" type="pres">
      <dgm:prSet presAssocID="{BD428282-835C-4A0E-85CF-C018B57A034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219D3FD-6059-43D6-9C49-220A69E5BE1E}" type="presOf" srcId="{04FCD81B-F95D-4ED2-9159-37C56518F2E3}" destId="{3A59519E-180F-456A-A627-3AE7693BB21B}" srcOrd="0" destOrd="0" presId="urn:microsoft.com/office/officeart/2005/8/layout/list1"/>
    <dgm:cxn modelId="{D8752D66-285F-402F-B705-D7A8653BCAD9}" type="presOf" srcId="{26C7DEDF-F967-462D-A084-83EE81F33C5A}" destId="{CCF3B06B-9BE0-41D1-B40E-D5B0AFAD10D2}" srcOrd="0" destOrd="0" presId="urn:microsoft.com/office/officeart/2005/8/layout/list1"/>
    <dgm:cxn modelId="{B306C262-AA21-49F7-8E76-F4479C170F12}" srcId="{3FA7E783-6D3F-4CB2-BAB5-500DBDA72774}" destId="{2DED028D-8AF3-4AA6-9B54-394C34DA6BED}" srcOrd="2" destOrd="0" parTransId="{B1EE5322-7D40-49FD-B70E-B2053F4C3AD9}" sibTransId="{17D8EAA2-9FD9-46B4-8B24-7DF9865C616E}"/>
    <dgm:cxn modelId="{2DE05A64-2790-4CB3-8ECC-12BCB64B591C}" type="presOf" srcId="{2DED028D-8AF3-4AA6-9B54-394C34DA6BED}" destId="{C6E6FC27-B37F-4940-93E6-BAAE53814EE3}" srcOrd="1" destOrd="0" presId="urn:microsoft.com/office/officeart/2005/8/layout/list1"/>
    <dgm:cxn modelId="{F07DEE22-3AA3-4479-9E47-4A80B45DE1A2}" srcId="{3FA7E783-6D3F-4CB2-BAB5-500DBDA72774}" destId="{BD428282-835C-4A0E-85CF-C018B57A034E}" srcOrd="3" destOrd="0" parTransId="{FB6CC4EF-79A8-4FA4-8CD0-A58658D0AA0A}" sibTransId="{9CA38E0D-E1E6-41BC-A78C-FFB084169BA4}"/>
    <dgm:cxn modelId="{88E26CC4-9081-4DB7-B92B-7ECE86FF21BC}" type="presOf" srcId="{26C7DEDF-F967-462D-A084-83EE81F33C5A}" destId="{87C23394-FB50-453A-B6AE-CF56FC16C6B1}" srcOrd="1" destOrd="0" presId="urn:microsoft.com/office/officeart/2005/8/layout/list1"/>
    <dgm:cxn modelId="{E3AF53C3-C00F-497C-B0ED-2CA55AE63CD6}" type="presOf" srcId="{2DED028D-8AF3-4AA6-9B54-394C34DA6BED}" destId="{4C67A62E-7F85-47AF-86D5-C568013D9B8C}" srcOrd="0" destOrd="0" presId="urn:microsoft.com/office/officeart/2005/8/layout/list1"/>
    <dgm:cxn modelId="{CEF3B1AE-C362-4B33-AFFF-1FD939A15338}" srcId="{3FA7E783-6D3F-4CB2-BAB5-500DBDA72774}" destId="{26C7DEDF-F967-462D-A084-83EE81F33C5A}" srcOrd="1" destOrd="0" parTransId="{71380508-FF6E-4AFA-881A-363E6B871B9F}" sibTransId="{88EE4F6E-8B48-4201-83F4-7DA69679DEDB}"/>
    <dgm:cxn modelId="{CB5533E3-1301-4CEF-8024-FE1805D95B8A}" type="presOf" srcId="{BD428282-835C-4A0E-85CF-C018B57A034E}" destId="{28A6B9B1-A4E8-45BA-BE23-B7ECB5C9E73E}" srcOrd="1" destOrd="0" presId="urn:microsoft.com/office/officeart/2005/8/layout/list1"/>
    <dgm:cxn modelId="{F96475CA-ADFD-47E4-870A-5851DF16F742}" type="presOf" srcId="{04FCD81B-F95D-4ED2-9159-37C56518F2E3}" destId="{D31C57BD-A44B-46A2-B1CA-E7E08519EF05}" srcOrd="1" destOrd="0" presId="urn:microsoft.com/office/officeart/2005/8/layout/list1"/>
    <dgm:cxn modelId="{C1D5EFB6-7F02-4F30-A756-692B3F8263C6}" type="presOf" srcId="{BD428282-835C-4A0E-85CF-C018B57A034E}" destId="{FE34A23E-7884-4DF5-ACA5-C98B56A23ED8}" srcOrd="0" destOrd="0" presId="urn:microsoft.com/office/officeart/2005/8/layout/list1"/>
    <dgm:cxn modelId="{59B4A14C-3668-4F71-8756-3AFF9EF4DA29}" srcId="{3FA7E783-6D3F-4CB2-BAB5-500DBDA72774}" destId="{04FCD81B-F95D-4ED2-9159-37C56518F2E3}" srcOrd="0" destOrd="0" parTransId="{9130DE8E-5DD1-4176-A7A5-67BF3F32844E}" sibTransId="{05266E57-2385-458A-937C-937EF8BB9800}"/>
    <dgm:cxn modelId="{F7F62FD2-0F90-4618-BA65-61427B2039EB}" type="presOf" srcId="{3FA7E783-6D3F-4CB2-BAB5-500DBDA72774}" destId="{8A0A56EA-3AB8-4EDD-A41C-F193BDFBB46D}" srcOrd="0" destOrd="0" presId="urn:microsoft.com/office/officeart/2005/8/layout/list1"/>
    <dgm:cxn modelId="{87FDB143-23BA-4656-9DBA-00D527BA9108}" type="presParOf" srcId="{8A0A56EA-3AB8-4EDD-A41C-F193BDFBB46D}" destId="{9862A871-A455-41A0-8F6A-708CBEED88D5}" srcOrd="0" destOrd="0" presId="urn:microsoft.com/office/officeart/2005/8/layout/list1"/>
    <dgm:cxn modelId="{4750E811-7334-4303-8F2C-370AD0A3F925}" type="presParOf" srcId="{9862A871-A455-41A0-8F6A-708CBEED88D5}" destId="{3A59519E-180F-456A-A627-3AE7693BB21B}" srcOrd="0" destOrd="0" presId="urn:microsoft.com/office/officeart/2005/8/layout/list1"/>
    <dgm:cxn modelId="{A86C4D5E-6CB0-49F8-83F4-FB7D4FE75B67}" type="presParOf" srcId="{9862A871-A455-41A0-8F6A-708CBEED88D5}" destId="{D31C57BD-A44B-46A2-B1CA-E7E08519EF05}" srcOrd="1" destOrd="0" presId="urn:microsoft.com/office/officeart/2005/8/layout/list1"/>
    <dgm:cxn modelId="{A389A82A-690D-4444-8AF4-BE310B59063E}" type="presParOf" srcId="{8A0A56EA-3AB8-4EDD-A41C-F193BDFBB46D}" destId="{17A28DE4-10A8-420D-AD22-488D1C0972E7}" srcOrd="1" destOrd="0" presId="urn:microsoft.com/office/officeart/2005/8/layout/list1"/>
    <dgm:cxn modelId="{FD9564A3-4CBD-40E6-BE0A-FAD342AEE99C}" type="presParOf" srcId="{8A0A56EA-3AB8-4EDD-A41C-F193BDFBB46D}" destId="{85D824F9-A0A4-46B2-8342-AD6D540EAD60}" srcOrd="2" destOrd="0" presId="urn:microsoft.com/office/officeart/2005/8/layout/list1"/>
    <dgm:cxn modelId="{B7181279-6E9A-4918-BADC-E678E079E5E7}" type="presParOf" srcId="{8A0A56EA-3AB8-4EDD-A41C-F193BDFBB46D}" destId="{008B550F-8885-47A1-AC88-667638839624}" srcOrd="3" destOrd="0" presId="urn:microsoft.com/office/officeart/2005/8/layout/list1"/>
    <dgm:cxn modelId="{7EF98662-AB53-4D21-9EEB-625D5A481633}" type="presParOf" srcId="{8A0A56EA-3AB8-4EDD-A41C-F193BDFBB46D}" destId="{6C6F87B7-F4EB-48B6-AA05-9EDB566EA580}" srcOrd="4" destOrd="0" presId="urn:microsoft.com/office/officeart/2005/8/layout/list1"/>
    <dgm:cxn modelId="{24493A48-0FCB-4FB3-B8AB-2BCF0951C833}" type="presParOf" srcId="{6C6F87B7-F4EB-48B6-AA05-9EDB566EA580}" destId="{CCF3B06B-9BE0-41D1-B40E-D5B0AFAD10D2}" srcOrd="0" destOrd="0" presId="urn:microsoft.com/office/officeart/2005/8/layout/list1"/>
    <dgm:cxn modelId="{7127ADE1-40A6-4B59-948B-AEF94A07A28C}" type="presParOf" srcId="{6C6F87B7-F4EB-48B6-AA05-9EDB566EA580}" destId="{87C23394-FB50-453A-B6AE-CF56FC16C6B1}" srcOrd="1" destOrd="0" presId="urn:microsoft.com/office/officeart/2005/8/layout/list1"/>
    <dgm:cxn modelId="{D8F2BDC0-BC42-40FB-B535-CCB660D80C09}" type="presParOf" srcId="{8A0A56EA-3AB8-4EDD-A41C-F193BDFBB46D}" destId="{241DD83F-498B-477B-978A-8BE1B0648E8F}" srcOrd="5" destOrd="0" presId="urn:microsoft.com/office/officeart/2005/8/layout/list1"/>
    <dgm:cxn modelId="{4DCAFEDB-98FB-4B77-AB85-0E2F2132D400}" type="presParOf" srcId="{8A0A56EA-3AB8-4EDD-A41C-F193BDFBB46D}" destId="{FD2158B5-07A3-401E-B15B-212F22869186}" srcOrd="6" destOrd="0" presId="urn:microsoft.com/office/officeart/2005/8/layout/list1"/>
    <dgm:cxn modelId="{2AC3344C-A53F-4188-A6AE-3DDA54E3F8AE}" type="presParOf" srcId="{8A0A56EA-3AB8-4EDD-A41C-F193BDFBB46D}" destId="{50A4E7EE-F738-40F7-80A4-481EEB7CDE89}" srcOrd="7" destOrd="0" presId="urn:microsoft.com/office/officeart/2005/8/layout/list1"/>
    <dgm:cxn modelId="{01CB3297-8C9F-4D5F-9368-985D4B520D65}" type="presParOf" srcId="{8A0A56EA-3AB8-4EDD-A41C-F193BDFBB46D}" destId="{0BCE6B05-33FF-4792-8CE6-817A14DEC235}" srcOrd="8" destOrd="0" presId="urn:microsoft.com/office/officeart/2005/8/layout/list1"/>
    <dgm:cxn modelId="{B9D3467C-8211-444C-9CAB-62313EA740B3}" type="presParOf" srcId="{0BCE6B05-33FF-4792-8CE6-817A14DEC235}" destId="{4C67A62E-7F85-47AF-86D5-C568013D9B8C}" srcOrd="0" destOrd="0" presId="urn:microsoft.com/office/officeart/2005/8/layout/list1"/>
    <dgm:cxn modelId="{392BD3FD-ADE2-4EB4-917F-75F7F1CAEEEE}" type="presParOf" srcId="{0BCE6B05-33FF-4792-8CE6-817A14DEC235}" destId="{C6E6FC27-B37F-4940-93E6-BAAE53814EE3}" srcOrd="1" destOrd="0" presId="urn:microsoft.com/office/officeart/2005/8/layout/list1"/>
    <dgm:cxn modelId="{625E9A68-98C9-4A62-8A50-0A7964055C5E}" type="presParOf" srcId="{8A0A56EA-3AB8-4EDD-A41C-F193BDFBB46D}" destId="{080F0881-C7A1-48D1-8C62-3F056EF06E4E}" srcOrd="9" destOrd="0" presId="urn:microsoft.com/office/officeart/2005/8/layout/list1"/>
    <dgm:cxn modelId="{493C2DDB-3DE5-45AA-B842-D4FF9285D617}" type="presParOf" srcId="{8A0A56EA-3AB8-4EDD-A41C-F193BDFBB46D}" destId="{7C9AB46A-0151-4BFC-B0B8-14ADD5435360}" srcOrd="10" destOrd="0" presId="urn:microsoft.com/office/officeart/2005/8/layout/list1"/>
    <dgm:cxn modelId="{B5D3E375-4B8C-4C1C-9C01-B3E144B1EE4D}" type="presParOf" srcId="{8A0A56EA-3AB8-4EDD-A41C-F193BDFBB46D}" destId="{1D70E355-C86C-4160-8636-B1A667250D30}" srcOrd="11" destOrd="0" presId="urn:microsoft.com/office/officeart/2005/8/layout/list1"/>
    <dgm:cxn modelId="{1C81D894-9854-44CF-B98F-AE36310650F4}" type="presParOf" srcId="{8A0A56EA-3AB8-4EDD-A41C-F193BDFBB46D}" destId="{13623967-3EEA-4DE0-A060-E32BDCA24291}" srcOrd="12" destOrd="0" presId="urn:microsoft.com/office/officeart/2005/8/layout/list1"/>
    <dgm:cxn modelId="{DCB16142-3E61-485F-99A8-DEE321951163}" type="presParOf" srcId="{13623967-3EEA-4DE0-A060-E32BDCA24291}" destId="{FE34A23E-7884-4DF5-ACA5-C98B56A23ED8}" srcOrd="0" destOrd="0" presId="urn:microsoft.com/office/officeart/2005/8/layout/list1"/>
    <dgm:cxn modelId="{ECAC6C53-7F2B-4140-A86F-AEE43E6AA9EA}" type="presParOf" srcId="{13623967-3EEA-4DE0-A060-E32BDCA24291}" destId="{28A6B9B1-A4E8-45BA-BE23-B7ECB5C9E73E}" srcOrd="1" destOrd="0" presId="urn:microsoft.com/office/officeart/2005/8/layout/list1"/>
    <dgm:cxn modelId="{39FFB3D1-D292-4D25-B277-6EF05CA6CA6A}" type="presParOf" srcId="{8A0A56EA-3AB8-4EDD-A41C-F193BDFBB46D}" destId="{AE00892B-5978-4E0C-A930-19D6892148F7}" srcOrd="13" destOrd="0" presId="urn:microsoft.com/office/officeart/2005/8/layout/list1"/>
    <dgm:cxn modelId="{6FD44A5E-5D37-4807-BBC4-18A3D7670891}" type="presParOf" srcId="{8A0A56EA-3AB8-4EDD-A41C-F193BDFBB46D}" destId="{C048D084-6690-49CF-879F-3C36DFFDF31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0058E6-64D2-4693-8EC4-739831CF8929}">
      <dsp:nvSpPr>
        <dsp:cNvPr id="0" name=""/>
        <dsp:cNvSpPr/>
      </dsp:nvSpPr>
      <dsp:spPr>
        <a:xfrm rot="5400000">
          <a:off x="-168903" y="171488"/>
          <a:ext cx="1126024" cy="788217"/>
        </a:xfrm>
        <a:prstGeom prst="chevron">
          <a:avLst/>
        </a:prstGeom>
        <a:solidFill>
          <a:srgbClr val="E7B7FF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</a:t>
          </a:r>
          <a:endParaRPr lang="ru-RU" sz="2200" kern="1200" dirty="0"/>
        </a:p>
      </dsp:txBody>
      <dsp:txXfrm rot="5400000">
        <a:off x="-168903" y="171488"/>
        <a:ext cx="1126024" cy="788217"/>
      </dsp:txXfrm>
    </dsp:sp>
    <dsp:sp modelId="{6AFB636A-3D03-4FE1-8899-30293AA84294}">
      <dsp:nvSpPr>
        <dsp:cNvPr id="0" name=""/>
        <dsp:cNvSpPr/>
      </dsp:nvSpPr>
      <dsp:spPr>
        <a:xfrm rot="5400000">
          <a:off x="3424358" y="-2633556"/>
          <a:ext cx="731915" cy="60041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ухудшение социальных условий проживания коренных малочисленных народов Севера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424358" y="-2633556"/>
        <a:ext cx="731915" cy="6004198"/>
      </dsp:txXfrm>
    </dsp:sp>
    <dsp:sp modelId="{40C6AD09-7788-4F97-8820-2071B8CDA059}">
      <dsp:nvSpPr>
        <dsp:cNvPr id="0" name=""/>
        <dsp:cNvSpPr/>
      </dsp:nvSpPr>
      <dsp:spPr>
        <a:xfrm rot="5400000">
          <a:off x="-168903" y="1149090"/>
          <a:ext cx="1126024" cy="788217"/>
        </a:xfrm>
        <a:prstGeom prst="chevron">
          <a:avLst/>
        </a:prstGeom>
        <a:solidFill>
          <a:srgbClr val="E7B7FF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</a:t>
          </a:r>
          <a:endParaRPr lang="ru-RU" sz="2200" kern="1200" dirty="0"/>
        </a:p>
      </dsp:txBody>
      <dsp:txXfrm rot="5400000">
        <a:off x="-168903" y="1149090"/>
        <a:ext cx="1126024" cy="788217"/>
      </dsp:txXfrm>
    </dsp:sp>
    <dsp:sp modelId="{7EFF5CD6-E3F5-47FD-88A0-58B8743223DF}">
      <dsp:nvSpPr>
        <dsp:cNvPr id="0" name=""/>
        <dsp:cNvSpPr/>
      </dsp:nvSpPr>
      <dsp:spPr>
        <a:xfrm rot="5400000">
          <a:off x="3424358" y="-1655954"/>
          <a:ext cx="731915" cy="60041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относительно тяжелые условия труда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424358" y="-1655954"/>
        <a:ext cx="731915" cy="6004198"/>
      </dsp:txXfrm>
    </dsp:sp>
    <dsp:sp modelId="{3ED446BD-6B70-4197-976E-C625596316F5}">
      <dsp:nvSpPr>
        <dsp:cNvPr id="0" name=""/>
        <dsp:cNvSpPr/>
      </dsp:nvSpPr>
      <dsp:spPr>
        <a:xfrm rot="5400000">
          <a:off x="-168903" y="2126692"/>
          <a:ext cx="1126024" cy="788217"/>
        </a:xfrm>
        <a:prstGeom prst="chevron">
          <a:avLst/>
        </a:prstGeom>
        <a:solidFill>
          <a:srgbClr val="E7B7FF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</a:t>
          </a:r>
          <a:endParaRPr lang="ru-RU" sz="2200" kern="1200" dirty="0"/>
        </a:p>
      </dsp:txBody>
      <dsp:txXfrm rot="5400000">
        <a:off x="-168903" y="2126692"/>
        <a:ext cx="1126024" cy="788217"/>
      </dsp:txXfrm>
    </dsp:sp>
    <dsp:sp modelId="{AB7C0196-FD92-4B8A-83B1-79FB909B4304}">
      <dsp:nvSpPr>
        <dsp:cNvPr id="0" name=""/>
        <dsp:cNvSpPr/>
      </dsp:nvSpPr>
      <dsp:spPr>
        <a:xfrm rot="5400000">
          <a:off x="3373142" y="-676076"/>
          <a:ext cx="731915" cy="60041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smtClean="0">
              <a:latin typeface="Times New Roman" pitchFamily="18" charset="0"/>
              <a:cs typeface="Times New Roman" pitchFamily="18" charset="0"/>
            </a:rPr>
            <a:t>рост числа безработного населения </a:t>
          </a:r>
          <a:endParaRPr lang="ru-RU" sz="2000" b="0" kern="1200">
            <a:latin typeface="Times New Roman" pitchFamily="18" charset="0"/>
            <a:cs typeface="Times New Roman" pitchFamily="18" charset="0"/>
          </a:endParaRPr>
        </a:p>
      </dsp:txBody>
      <dsp:txXfrm rot="5400000">
        <a:off x="3373142" y="-676076"/>
        <a:ext cx="731915" cy="6004198"/>
      </dsp:txXfrm>
    </dsp:sp>
    <dsp:sp modelId="{949B32FC-66AD-42A1-AE30-880409256624}">
      <dsp:nvSpPr>
        <dsp:cNvPr id="0" name=""/>
        <dsp:cNvSpPr/>
      </dsp:nvSpPr>
      <dsp:spPr>
        <a:xfrm rot="5400000">
          <a:off x="-168903" y="3104294"/>
          <a:ext cx="1126024" cy="788217"/>
        </a:xfrm>
        <a:prstGeom prst="chevron">
          <a:avLst/>
        </a:prstGeom>
        <a:solidFill>
          <a:srgbClr val="E7B7FF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4</a:t>
          </a:r>
          <a:endParaRPr lang="ru-RU" sz="2200" kern="1200" dirty="0"/>
        </a:p>
      </dsp:txBody>
      <dsp:txXfrm rot="5400000">
        <a:off x="-168903" y="3104294"/>
        <a:ext cx="1126024" cy="788217"/>
      </dsp:txXfrm>
    </dsp:sp>
    <dsp:sp modelId="{7B2FD7C1-DC00-44B2-A2D8-D13E370CD180}">
      <dsp:nvSpPr>
        <dsp:cNvPr id="0" name=""/>
        <dsp:cNvSpPr/>
      </dsp:nvSpPr>
      <dsp:spPr>
        <a:xfrm rot="5400000">
          <a:off x="3424358" y="299249"/>
          <a:ext cx="731915" cy="60041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снижение производительности по некоторым отраслям промышленности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424358" y="299249"/>
        <a:ext cx="731915" cy="60041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D824F9-A0A4-46B2-8342-AD6D540EAD60}">
      <dsp:nvSpPr>
        <dsp:cNvPr id="0" name=""/>
        <dsp:cNvSpPr/>
      </dsp:nvSpPr>
      <dsp:spPr>
        <a:xfrm>
          <a:off x="0" y="368729"/>
          <a:ext cx="741682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1C57BD-A44B-46A2-B1CA-E7E08519EF05}">
      <dsp:nvSpPr>
        <dsp:cNvPr id="0" name=""/>
        <dsp:cNvSpPr/>
      </dsp:nvSpPr>
      <dsp:spPr>
        <a:xfrm>
          <a:off x="370841" y="72797"/>
          <a:ext cx="6019865" cy="7084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финансирование ряда федеральных программ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0841" y="72797"/>
        <a:ext cx="6019865" cy="708479"/>
      </dsp:txXfrm>
    </dsp:sp>
    <dsp:sp modelId="{FD2158B5-07A3-401E-B15B-212F22869186}">
      <dsp:nvSpPr>
        <dsp:cNvPr id="0" name=""/>
        <dsp:cNvSpPr/>
      </dsp:nvSpPr>
      <dsp:spPr>
        <a:xfrm>
          <a:off x="0" y="1457369"/>
          <a:ext cx="741682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23394-FB50-453A-B6AE-CF56FC16C6B1}">
      <dsp:nvSpPr>
        <dsp:cNvPr id="0" name=""/>
        <dsp:cNvSpPr/>
      </dsp:nvSpPr>
      <dsp:spPr>
        <a:xfrm>
          <a:off x="370841" y="1161437"/>
          <a:ext cx="6019865" cy="7084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трансферты бюджетам субъектам Федерации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0841" y="1161437"/>
        <a:ext cx="6019865" cy="708479"/>
      </dsp:txXfrm>
    </dsp:sp>
    <dsp:sp modelId="{7C9AB46A-0151-4BFC-B0B8-14ADD5435360}">
      <dsp:nvSpPr>
        <dsp:cNvPr id="0" name=""/>
        <dsp:cNvSpPr/>
      </dsp:nvSpPr>
      <dsp:spPr>
        <a:xfrm>
          <a:off x="0" y="2788118"/>
          <a:ext cx="741682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E6FC27-B37F-4940-93E6-BAAE53814EE3}">
      <dsp:nvSpPr>
        <dsp:cNvPr id="0" name=""/>
        <dsp:cNvSpPr/>
      </dsp:nvSpPr>
      <dsp:spPr>
        <a:xfrm>
          <a:off x="370841" y="2250077"/>
          <a:ext cx="6019865" cy="95058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частичное финансирование компенсации лицам, проживающим в северных регионах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0841" y="2250077"/>
        <a:ext cx="6019865" cy="950588"/>
      </dsp:txXfrm>
    </dsp:sp>
    <dsp:sp modelId="{C048D084-6690-49CF-879F-3C36DFFDF31C}">
      <dsp:nvSpPr>
        <dsp:cNvPr id="0" name=""/>
        <dsp:cNvSpPr/>
      </dsp:nvSpPr>
      <dsp:spPr>
        <a:xfrm>
          <a:off x="0" y="3876758"/>
          <a:ext cx="741682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A6B9B1-A4E8-45BA-BE23-B7ECB5C9E73E}">
      <dsp:nvSpPr>
        <dsp:cNvPr id="0" name=""/>
        <dsp:cNvSpPr/>
      </dsp:nvSpPr>
      <dsp:spPr>
        <a:xfrm>
          <a:off x="370841" y="3522518"/>
          <a:ext cx="6019865" cy="7084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выплаты из внебюджетных фондов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0841" y="3522518"/>
        <a:ext cx="6019865" cy="708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1196752"/>
            <a:ext cx="9252020" cy="27517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i="1" dirty="0" smtClean="0">
                <a:ln w="1905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Особенности управления </a:t>
            </a:r>
          </a:p>
          <a:p>
            <a:pPr algn="ctr">
              <a:lnSpc>
                <a:spcPct val="150000"/>
              </a:lnSpc>
            </a:pPr>
            <a:r>
              <a:rPr lang="ru-RU" sz="4000" b="1" i="1" dirty="0" smtClean="0">
                <a:ln w="1905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социально – экономическим развитием </a:t>
            </a:r>
          </a:p>
          <a:p>
            <a:pPr algn="ctr">
              <a:lnSpc>
                <a:spcPct val="150000"/>
              </a:lnSpc>
            </a:pPr>
            <a:r>
              <a:rPr lang="ru-RU" sz="4000" b="1" i="1" dirty="0" smtClean="0">
                <a:ln w="1905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северных регионов России</a:t>
            </a:r>
            <a:endParaRPr lang="ru-RU" sz="4000" b="1" i="1" dirty="0">
              <a:ln w="1905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2287" y="1196752"/>
            <a:ext cx="4118435" cy="32835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i="1" dirty="0" smtClean="0">
                <a:ln w="1905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lnSpc>
                <a:spcPct val="150000"/>
              </a:lnSpc>
            </a:pPr>
            <a:r>
              <a:rPr lang="ru-RU" sz="4800" b="1" i="1" dirty="0" smtClean="0">
                <a:ln w="1905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>
              <a:lnSpc>
                <a:spcPct val="150000"/>
              </a:lnSpc>
            </a:pPr>
            <a:r>
              <a:rPr lang="ru-RU" sz="4800" b="1" i="1" dirty="0" smtClean="0">
                <a:ln w="1905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4800" b="1" i="1" dirty="0">
              <a:ln w="1905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48883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- является исследовать особенности управления социально-экономическим развитием северных регионов России.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изучены факторы и условия развития северных регионов России;</a:t>
            </a:r>
          </a:p>
          <a:p>
            <a:pPr>
              <a:buFont typeface="Wingdings" pitchFamily="2" charset="2"/>
              <a:buChar char="q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проанализирована нормативно-правовая база управления развитием социально-экономическими процессами в северных регионах России;</a:t>
            </a:r>
          </a:p>
          <a:p>
            <a:pPr>
              <a:buFont typeface="Wingdings" pitchFamily="2" charset="2"/>
              <a:buChar char="q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представлена общая характеристика социально-экономического положения северных регионов страны;</a:t>
            </a:r>
          </a:p>
          <a:p>
            <a:pPr>
              <a:buFont typeface="Wingdings" pitchFamily="2" charset="2"/>
              <a:buChar char="q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выявлены проблемы в социально-экономическом развитии северных регионов России и рассмотрены перспективы их развития.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63" y="0"/>
            <a:ext cx="80865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Показатели развития северных регионов России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2" y="1844824"/>
          <a:ext cx="7632849" cy="4776447"/>
        </p:xfrm>
        <a:graphic>
          <a:graphicData uri="http://schemas.openxmlformats.org/drawingml/2006/table">
            <a:tbl>
              <a:tblPr/>
              <a:tblGrid>
                <a:gridCol w="2384280"/>
                <a:gridCol w="900321"/>
                <a:gridCol w="899494"/>
                <a:gridCol w="899494"/>
                <a:gridCol w="858042"/>
                <a:gridCol w="845609"/>
                <a:gridCol w="845609"/>
              </a:tblGrid>
              <a:tr h="3126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Численность, тыс. чел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Естественный прирост, чел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Республика Карелия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-1777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-1732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-1429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Республика Коми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1670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Республика Саха (Якутия)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8080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8353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8801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Архангельская область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1183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-994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-662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-741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Камчатский край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Магаданская область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Мурманская область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Сахалинская область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-584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 Ненецкий АО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Ханты-Мансийский АО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1597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1612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17826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17803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17365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Чукотский АО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 Ямало-Ненецкий АО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6181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6183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6382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Северный регион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7641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7616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7602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Российская Федерация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143347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143667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146267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-4251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30336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836712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Показатели численности и движения населения северных регионов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63" y="0"/>
            <a:ext cx="80865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Показатели развития северных регионов России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95536" y="1052736"/>
          <a:ext cx="496855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283968" y="39330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476672"/>
            <a:ext cx="6174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Доля численности населения северных регионов в численности населения РФ по итогам 2015 года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70576" y="3212976"/>
            <a:ext cx="3673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Динамика численности населения северных регионов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63" y="0"/>
            <a:ext cx="80865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Показатели развития северных регионов России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87624" y="1556792"/>
          <a:ext cx="7200800" cy="4862329"/>
        </p:xfrm>
        <a:graphic>
          <a:graphicData uri="http://schemas.openxmlformats.org/drawingml/2006/table">
            <a:tbl>
              <a:tblPr/>
              <a:tblGrid>
                <a:gridCol w="3120988"/>
                <a:gridCol w="1477518"/>
                <a:gridCol w="1301147"/>
                <a:gridCol w="1301147"/>
              </a:tblGrid>
              <a:tr h="5545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Среднедушевые денежные доходы в месяц, руб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Республика Карелия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20058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21494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22939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Республика Коми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27040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29335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30844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5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Республика Саха (Якутия)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28701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31528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34205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Архангельская область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23142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26263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29432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Камчатский край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31764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35371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37030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Магаданская область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36620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42463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45846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Мурманская область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28932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32912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34149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Сахалинская область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32721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39971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44690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 Ненецкий АО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62323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66276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66491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Ханты-Мансийский АО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36345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39292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41053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Чукотский АО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48533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52695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57310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 Ямало-Ненецкий АО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52585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58040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61252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Северный регион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35730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39637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42103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Российская Федерация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23221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25928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27766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36" marR="56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07704" y="908720"/>
            <a:ext cx="5909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Среднедушевые денежные доходы в месяц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2" y="1367422"/>
          <a:ext cx="7416824" cy="5183310"/>
        </p:xfrm>
        <a:graphic>
          <a:graphicData uri="http://schemas.openxmlformats.org/drawingml/2006/table">
            <a:tbl>
              <a:tblPr/>
              <a:tblGrid>
                <a:gridCol w="2042462"/>
                <a:gridCol w="797923"/>
                <a:gridCol w="897959"/>
                <a:gridCol w="897959"/>
                <a:gridCol w="897959"/>
                <a:gridCol w="941281"/>
                <a:gridCol w="941281"/>
              </a:tblGrid>
              <a:tr h="5520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Прожиточный минимум, руб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населения, с доходами ниже прожиточного минимума, 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Республика Карелия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9682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10524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8158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Республика Коми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10817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11525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8158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Республика Саха (Якутия)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13332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14183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10809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Архангельская область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11323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12158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9497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Камчатский край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15786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16369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12674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Магаданская область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15415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16166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12143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Мурманская область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11627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12164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9739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Сахалинская область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12875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9696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 Ненецкий АО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16593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17307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13492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Ханты-Мансийский АО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12135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12650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9604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Чукотский АО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13571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14107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10749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 Ямало-Ненецкий АО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14241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14774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11179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Российская Федерация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8234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8885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8189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76" marR="38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963" y="0"/>
            <a:ext cx="80865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Показатели развития северных регионов России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620688"/>
            <a:ext cx="6624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Величина прожиточного минимума в северных регионах страны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1916832"/>
          <a:ext cx="7632848" cy="4373874"/>
        </p:xfrm>
        <a:graphic>
          <a:graphicData uri="http://schemas.openxmlformats.org/drawingml/2006/table">
            <a:tbl>
              <a:tblPr/>
              <a:tblGrid>
                <a:gridCol w="3900132"/>
                <a:gridCol w="1284444"/>
                <a:gridCol w="1296144"/>
                <a:gridCol w="1152128"/>
              </a:tblGrid>
              <a:tr h="1764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Индекс производственного объема, 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Республика Карелия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Республика Коми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102,1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102,4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89,6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Республика Саха (Якутия)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109,0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Архангельская область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102,4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89,6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Камчатский край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105,2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104,4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Магаданская область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110,0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109,0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Мурманская область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Сахалинская область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 Ненецкий АО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89,3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105,9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Ханты-Мансийский АО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Чукотский АО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116,6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138,5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 Ямало-Ненецкий АО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Российская Федерация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103,4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101,7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717" marR="167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963" y="0"/>
            <a:ext cx="80865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Показатели развития северных регионов России</a:t>
            </a:r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908720"/>
            <a:ext cx="6048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индекса производственного объема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188640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Основные проблемы развития и управления социально-экономическим развитием северных регионов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187624" y="1988840"/>
          <a:ext cx="67924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88640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Перспективные направления развития системы управления социально-экономическими явлениями северных регионов России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115616" y="1700808"/>
          <a:ext cx="7416824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99CCFF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728</Words>
  <Application>Microsoft Office PowerPoint</Application>
  <PresentationFormat>Экран (4:3)</PresentationFormat>
  <Paragraphs>366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o_erushova</cp:lastModifiedBy>
  <cp:revision>8</cp:revision>
  <dcterms:modified xsi:type="dcterms:W3CDTF">2016-05-25T14:22:29Z</dcterms:modified>
</cp:coreProperties>
</file>