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90" r:id="rId2"/>
    <p:sldId id="274" r:id="rId3"/>
    <p:sldId id="259" r:id="rId4"/>
    <p:sldId id="260" r:id="rId5"/>
    <p:sldId id="320" r:id="rId6"/>
    <p:sldId id="261" r:id="rId7"/>
    <p:sldId id="286" r:id="rId8"/>
    <p:sldId id="284" r:id="rId9"/>
    <p:sldId id="285" r:id="rId10"/>
    <p:sldId id="321" r:id="rId11"/>
    <p:sldId id="296" r:id="rId12"/>
    <p:sldId id="297" r:id="rId13"/>
    <p:sldId id="323" r:id="rId14"/>
    <p:sldId id="32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660"/>
  </p:normalViewPr>
  <p:slideViewPr>
    <p:cSldViewPr>
      <p:cViewPr>
        <p:scale>
          <a:sx n="70" d="100"/>
          <a:sy n="70" d="100"/>
        </p:scale>
        <p:origin x="212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5;&#1089;&#1090;&#1080;&#1090;&#1091;&#1090;\&#1052;&#1054;&#1025;\&#1044;&#1048;&#1055;&#1051;&#1054;&#1052;\&#1040;&#1074;&#1090;&#1086;&#1088;24%20&#1054;&#1088;&#1075;&#1072;&#1085;&#1080;&#1079;&#1072;&#1094;&#1080;&#1103;%20&#1088;&#1072;&#1073;&#1086;&#1090;&#1099;%20&#1089;%20&#1086;&#1073;&#1091;&#1095;&#1072;&#1102;&#1097;&#1080;&#1084;&#1080;&#1089;&#1103;%20&#1087;&#1086;%20&#1091;&#1089;&#1074;&#1086;&#1077;&#1085;&#1080;&#1102;%20&#1087;&#1088;&#1072;&#1074;&#1080;&#1083;%20&#1073;&#1077;&#1079;&#1086;&#1087;&#1072;&#1089;&#1085;&#1086;&#1089;&#1090;&#1080;%20&#1074;%20&#1093;&#1086;&#1076;&#1077;%20&#1074;&#1099;&#1077;&#1079;&#1076;&#1085;&#1099;&#1093;%20&#1084;&#1077;&#1088;&#1086;&#1087;&#1088;&#1080;&#1103;&#1090;&#1080;&#1081;\&#1057;&#1090;&#1072;&#1090;&#1080;&#1089;&#1090;&#1080;&#1082;&#1072;%20&#1087;&#1088;&#1080;%20&#1087;&#1086;&#1093;&#1086;&#1076;&#1072;&#109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5;&#1089;&#1090;&#1080;&#1090;&#1091;&#1090;\&#1052;&#1054;&#1025;\&#1044;&#1048;&#1055;&#1051;&#1054;&#1052;\&#1040;&#1074;&#1090;&#1086;&#1088;24%20&#1054;&#1088;&#1075;&#1072;&#1085;&#1080;&#1079;&#1072;&#1094;&#1080;&#1103;%20&#1088;&#1072;&#1073;&#1086;&#1090;&#1099;%20&#1089;%20&#1086;&#1073;&#1091;&#1095;&#1072;&#1102;&#1097;&#1080;&#1084;&#1080;&#1089;&#1103;%20&#1087;&#1086;%20&#1091;&#1089;&#1074;&#1086;&#1077;&#1085;&#1080;&#1102;%20&#1087;&#1088;&#1072;&#1074;&#1080;&#1083;%20&#1073;&#1077;&#1079;&#1086;&#1087;&#1072;&#1089;&#1085;&#1086;&#1089;&#1090;&#1080;%20&#1074;%20&#1093;&#1086;&#1076;&#1077;%20&#1074;&#1099;&#1077;&#1079;&#1076;&#1085;&#1099;&#1093;%20&#1084;&#1077;&#1088;&#1086;&#1087;&#1088;&#1080;&#1103;&#1090;&#1080;&#1081;\&#1057;&#1056;&#1040;&#1042;&#1053;&#1048;&#1058;&#1045;&#1051;&#1068;&#1053;&#1067;&#1045;%20&#1076;&#1072;&#1085;&#1085;&#1099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пострадавших детей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59</c:v>
                </c:pt>
                <c:pt idx="1">
                  <c:v>47</c:v>
                </c:pt>
                <c:pt idx="2">
                  <c:v>42</c:v>
                </c:pt>
                <c:pt idx="3">
                  <c:v>47</c:v>
                </c:pt>
                <c:pt idx="4">
                  <c:v>37</c:v>
                </c:pt>
                <c:pt idx="5">
                  <c:v>53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5-4C3B-B56F-7FC96E87D5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погибших детей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0;[Red]0</c:formatCode>
                <c:ptCount val="7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  <c:pt idx="5">
                  <c:v>21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5-4C3B-B56F-7FC96E87D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681920"/>
        <c:axId val="113683456"/>
        <c:axId val="0"/>
      </c:bar3DChart>
      <c:catAx>
        <c:axId val="1136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3683456"/>
        <c:crosses val="autoZero"/>
        <c:auto val="1"/>
        <c:lblAlgn val="ctr"/>
        <c:lblOffset val="100"/>
        <c:noMultiLvlLbl val="0"/>
      </c:catAx>
      <c:valAx>
        <c:axId val="1136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368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44098684375566"/>
          <c:y val="0.15268828154896374"/>
          <c:w val="0.17429201414896556"/>
          <c:h val="0.43402642761915355"/>
        </c:manualLayout>
      </c:layout>
      <c:overlay val="0"/>
      <c:txPr>
        <a:bodyPr/>
        <a:lstStyle/>
        <a:p>
          <a:pPr>
            <a:defRPr sz="1400" b="1" i="0" baseline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48839555461584E-2"/>
          <c:y val="1.9804698567437294E-2"/>
          <c:w val="0.75388509699639128"/>
          <c:h val="0.80880629021312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высокий уровень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378664019410031E-2"/>
                  <c:y val="0.10621170172686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C3-4E92-A17F-787BDF1F1A18}"/>
                </c:ext>
              </c:extLst>
            </c:dLbl>
            <c:dLbl>
              <c:idx val="1"/>
              <c:layout>
                <c:manualLayout>
                  <c:x val="1.2800997021836284E-2"/>
                  <c:y val="9.5849584485218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C3-4E92-A17F-787BDF1F1A18}"/>
                </c:ext>
              </c:extLst>
            </c:dLbl>
            <c:dLbl>
              <c:idx val="2"/>
              <c:layout>
                <c:manualLayout>
                  <c:x val="8.5339980145575211E-3"/>
                  <c:y val="8.548746724357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C3-4E92-A17F-787BDF1F1A18}"/>
                </c:ext>
              </c:extLst>
            </c:dLbl>
            <c:dLbl>
              <c:idx val="3"/>
              <c:layout>
                <c:manualLayout>
                  <c:x val="9.9563310169837778E-3"/>
                  <c:y val="8.2896937933161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C3-4E92-A17F-787BDF1F1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Эспериментальная группа</c:v>
                  </c:pt>
                  <c:pt idx="1">
                    <c:v>Контрольная группа</c:v>
                  </c:pt>
                  <c:pt idx="2">
                    <c:v>Эспериментальная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На констатирующем  этапе</c:v>
                  </c:pt>
                  <c:pt idx="2">
                    <c:v>На контрольном этапе</c:v>
                  </c:pt>
                </c:lvl>
              </c:multiLvlStrCache>
            </c:multiLvlStrRef>
          </c:cat>
          <c:val>
            <c:numRef>
              <c:f>Лист1!$B$4:$E$4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C3-4E92-A17F-787BDF1F1A18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средний средний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223330024262539E-3"/>
                  <c:y val="7.2534820691516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C3-4E92-A17F-787BDF1F1A18}"/>
                </c:ext>
              </c:extLst>
            </c:dLbl>
            <c:dLbl>
              <c:idx val="1"/>
              <c:layout>
                <c:manualLayout>
                  <c:x val="4.2669990072787614E-3"/>
                  <c:y val="5.958217413945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C3-4E92-A17F-787BDF1F1A18}"/>
                </c:ext>
              </c:extLst>
            </c:dLbl>
            <c:dLbl>
              <c:idx val="2"/>
              <c:layout>
                <c:manualLayout>
                  <c:x val="7.1116650121312705E-3"/>
                  <c:y val="7.2534820691516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C3-4E92-A17F-787BDF1F1A18}"/>
                </c:ext>
              </c:extLst>
            </c:dLbl>
            <c:dLbl>
              <c:idx val="3"/>
              <c:layout>
                <c:manualLayout>
                  <c:x val="9.9563310169837778E-3"/>
                  <c:y val="5.958217413945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C3-4E92-A17F-787BDF1F1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Эспериментальная группа</c:v>
                  </c:pt>
                  <c:pt idx="1">
                    <c:v>Контрольная группа</c:v>
                  </c:pt>
                  <c:pt idx="2">
                    <c:v>Эспериментальная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На констатирующем  этапе</c:v>
                  </c:pt>
                  <c:pt idx="2">
                    <c:v>На контрольном этапе</c:v>
                  </c:pt>
                </c:lvl>
              </c:multiLvlStrCache>
            </c:multiLvlStrRef>
          </c:cat>
          <c:val>
            <c:numRef>
              <c:f>Лист1!$B$5:$E$5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C3-4E92-A17F-787BDF1F1A18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223330024262511E-2"/>
                  <c:y val="8.548746724357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C3-4E92-A17F-787BDF1F1A18}"/>
                </c:ext>
              </c:extLst>
            </c:dLbl>
            <c:dLbl>
              <c:idx val="1"/>
              <c:layout>
                <c:manualLayout>
                  <c:x val="1.7067996029114994E-2"/>
                  <c:y val="0.1528412293142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C3-4E92-A17F-787BDF1F1A18}"/>
                </c:ext>
              </c:extLst>
            </c:dLbl>
            <c:dLbl>
              <c:idx val="2"/>
              <c:layout>
                <c:manualLayout>
                  <c:x val="2.8446660048524037E-3"/>
                  <c:y val="7.512535000192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C3-4E92-A17F-787BDF1F1A18}"/>
                </c:ext>
              </c:extLst>
            </c:dLbl>
            <c:dLbl>
              <c:idx val="3"/>
              <c:layout>
                <c:manualLayout>
                  <c:x val="1.4223330024262643E-2"/>
                  <c:y val="0.10880223103727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C3-4E92-A17F-787BDF1F1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Эспериментальная группа</c:v>
                  </c:pt>
                  <c:pt idx="1">
                    <c:v>Контрольная группа</c:v>
                  </c:pt>
                  <c:pt idx="2">
                    <c:v>Эспериментальная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На констатирующем  этапе</c:v>
                  </c:pt>
                  <c:pt idx="2">
                    <c:v>На контрольном этапе</c:v>
                  </c:pt>
                </c:lvl>
              </c:multiLvlStrCache>
            </c:multiLvlStrRef>
          </c:cat>
          <c:val>
            <c:numRef>
              <c:f>Лист1!$B$6:$E$6</c:f>
              <c:numCache>
                <c:formatCode>0%</c:formatCode>
                <c:ptCount val="4"/>
                <c:pt idx="0">
                  <c:v>0.5</c:v>
                </c:pt>
                <c:pt idx="1">
                  <c:v>0.30000000000000004</c:v>
                </c:pt>
                <c:pt idx="2">
                  <c:v>0.2</c:v>
                </c:pt>
                <c:pt idx="3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C3-4E92-A17F-787BDF1F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75136"/>
        <c:axId val="114076672"/>
        <c:axId val="0"/>
      </c:bar3DChart>
      <c:catAx>
        <c:axId val="1140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4076672"/>
        <c:crosses val="autoZero"/>
        <c:auto val="1"/>
        <c:lblAlgn val="ctr"/>
        <c:lblOffset val="100"/>
        <c:noMultiLvlLbl val="0"/>
      </c:catAx>
      <c:valAx>
        <c:axId val="114076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407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50898287287068"/>
          <c:y val="0.14762345452998923"/>
          <c:w val="0.16006868412470299"/>
          <c:h val="0.64517071282187599"/>
        </c:manualLayout>
      </c:layout>
      <c:overlay val="0"/>
      <c:txPr>
        <a:bodyPr/>
        <a:lstStyle/>
        <a:p>
          <a:pPr>
            <a:defRPr sz="1400" b="1" i="0" baseline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Задание №1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109543384068311E-3"/>
                  <c:y val="0.48913083731437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AD-4298-9D89-0AA1A35A1E1B}"/>
                </c:ext>
              </c:extLst>
            </c:dLbl>
            <c:dLbl>
              <c:idx val="1"/>
              <c:layout>
                <c:manualLayout>
                  <c:x val="5.6438173536273754E-3"/>
                  <c:y val="0.57849127874680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AD-4298-9D89-0AA1A35A1E1B}"/>
                </c:ext>
              </c:extLst>
            </c:dLbl>
            <c:dLbl>
              <c:idx val="2"/>
              <c:layout>
                <c:manualLayout>
                  <c:x val="8.4657260304409638E-3"/>
                  <c:y val="0.57849127874680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AD-4298-9D89-0AA1A35A1E1B}"/>
                </c:ext>
              </c:extLst>
            </c:dLbl>
            <c:dLbl>
              <c:idx val="3"/>
              <c:layout>
                <c:manualLayout>
                  <c:x val="5.6438173536273754E-3"/>
                  <c:y val="0.57849127874680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AD-4298-9D89-0AA1A35A1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Экспериментальная группа</c:v>
                  </c:pt>
                  <c:pt idx="1">
                    <c:v>Контрольная группа</c:v>
                  </c:pt>
                  <c:pt idx="2">
                    <c:v>Экспериментальная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Констатирующий этап</c:v>
                  </c:pt>
                  <c:pt idx="2">
                    <c:v>Контрольный этап</c:v>
                  </c:pt>
                </c:lvl>
                <c:lvl>
                  <c:pt idx="0">
                    <c:v>Показатели  успешности выполнения заданий (в %)</c:v>
                  </c:pt>
                </c:lvl>
              </c:multiLvlStrCache>
            </c:multiLvlStrRef>
          </c:cat>
          <c:val>
            <c:numRef>
              <c:f>Лист1!$B$4:$E$4</c:f>
              <c:numCache>
                <c:formatCode>0%</c:formatCode>
                <c:ptCount val="4"/>
                <c:pt idx="0">
                  <c:v>0.60000000000000009</c:v>
                </c:pt>
                <c:pt idx="1">
                  <c:v>0.70000000000000007</c:v>
                </c:pt>
                <c:pt idx="2">
                  <c:v>0.70000000000000007</c:v>
                </c:pt>
                <c:pt idx="3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D-4298-9D89-0AA1A35A1E1B}"/>
            </c:ext>
          </c:extLst>
        </c:ser>
        <c:ser>
          <c:idx val="1"/>
          <c:order val="1"/>
          <c:tx>
            <c:v>Задание №2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0547716920342203E-3"/>
                  <c:y val="0.43504425434211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AD-4298-9D89-0AA1A35A1E1B}"/>
                </c:ext>
              </c:extLst>
            </c:dLbl>
            <c:dLbl>
              <c:idx val="1"/>
              <c:layout>
                <c:manualLayout>
                  <c:x val="1.1287634707254749E-2"/>
                  <c:y val="0.5267562863385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AD-4298-9D89-0AA1A35A1E1B}"/>
                </c:ext>
              </c:extLst>
            </c:dLbl>
            <c:dLbl>
              <c:idx val="2"/>
              <c:layout>
                <c:manualLayout>
                  <c:x val="7.0547716920342203E-3"/>
                  <c:y val="0.6161167277709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AD-4298-9D89-0AA1A35A1E1B}"/>
                </c:ext>
              </c:extLst>
            </c:dLbl>
            <c:dLbl>
              <c:idx val="3"/>
              <c:layout>
                <c:manualLayout>
                  <c:x val="2.8219086768136873E-3"/>
                  <c:y val="0.5267562863385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AD-4298-9D89-0AA1A35A1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Экспериментальная группа</c:v>
                  </c:pt>
                  <c:pt idx="1">
                    <c:v>Контрольная группа</c:v>
                  </c:pt>
                  <c:pt idx="2">
                    <c:v>Экспериментальная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Констатирующий этап</c:v>
                  </c:pt>
                  <c:pt idx="2">
                    <c:v>Контрольный этап</c:v>
                  </c:pt>
                </c:lvl>
                <c:lvl>
                  <c:pt idx="0">
                    <c:v>Показатели  успешности выполнения заданий (в %)</c:v>
                  </c:pt>
                </c:lvl>
              </c:multiLvlStrCache>
            </c:multiLvlStrRef>
          </c:cat>
          <c:val>
            <c:numRef>
              <c:f>Лист1!$B$5:$E$5</c:f>
              <c:numCache>
                <c:formatCode>0%</c:formatCode>
                <c:ptCount val="4"/>
                <c:pt idx="0">
                  <c:v>0.60000000000000009</c:v>
                </c:pt>
                <c:pt idx="1">
                  <c:v>0.70000000000000007</c:v>
                </c:pt>
                <c:pt idx="2">
                  <c:v>0.8</c:v>
                </c:pt>
                <c:pt idx="3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AD-4298-9D89-0AA1A35A1E1B}"/>
            </c:ext>
          </c:extLst>
        </c:ser>
        <c:ser>
          <c:idx val="2"/>
          <c:order val="2"/>
          <c:tx>
            <c:v>Задание №3</c:v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698589045661597E-2"/>
                  <c:y val="0.2774876865533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AD-4298-9D89-0AA1A35A1E1B}"/>
                </c:ext>
              </c:extLst>
            </c:dLbl>
            <c:dLbl>
              <c:idx val="1"/>
              <c:layout>
                <c:manualLayout>
                  <c:x val="8.4657260304410141E-3"/>
                  <c:y val="0.36919971854979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AD-4298-9D89-0AA1A35A1E1B}"/>
                </c:ext>
              </c:extLst>
            </c:dLbl>
            <c:dLbl>
              <c:idx val="2"/>
              <c:layout>
                <c:manualLayout>
                  <c:x val="4.2328630152205331E-3"/>
                  <c:y val="0.45856015998222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AD-4298-9D89-0AA1A35A1E1B}"/>
                </c:ext>
              </c:extLst>
            </c:dLbl>
            <c:dLbl>
              <c:idx val="3"/>
              <c:layout>
                <c:manualLayout>
                  <c:x val="8.4657260304410661E-3"/>
                  <c:y val="0.38095767136984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AD-4298-9D89-0AA1A35A1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Экспериментальная группа</c:v>
                  </c:pt>
                  <c:pt idx="1">
                    <c:v>Контрольная группа</c:v>
                  </c:pt>
                  <c:pt idx="2">
                    <c:v>Экспериментальная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Констатирующий этап</c:v>
                  </c:pt>
                  <c:pt idx="2">
                    <c:v>Контрольный этап</c:v>
                  </c:pt>
                </c:lvl>
                <c:lvl>
                  <c:pt idx="0">
                    <c:v>Показатели  успешности выполнения заданий (в %)</c:v>
                  </c:pt>
                </c:lvl>
              </c:multiLvlStrCache>
            </c:multiLvlStrRef>
          </c:cat>
          <c:val>
            <c:numRef>
              <c:f>Лист1!$B$6:$E$6</c:f>
              <c:numCache>
                <c:formatCode>0%</c:formatCode>
                <c:ptCount val="4"/>
                <c:pt idx="0">
                  <c:v>0.5</c:v>
                </c:pt>
                <c:pt idx="1">
                  <c:v>0.60000000000000009</c:v>
                </c:pt>
                <c:pt idx="2">
                  <c:v>0.70000000000000007</c:v>
                </c:pt>
                <c:pt idx="3">
                  <c:v>0.60000000000000009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AD-4298-9D89-0AA1A35A1E1B}"/>
            </c:ext>
          </c:extLst>
        </c:ser>
        <c:ser>
          <c:idx val="3"/>
          <c:order val="3"/>
          <c:tx>
            <c:v>Задание №4</c:v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19086768136873E-3"/>
                  <c:y val="0.3010035921934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AD-4298-9D89-0AA1A35A1E1B}"/>
                </c:ext>
              </c:extLst>
            </c:dLbl>
            <c:dLbl>
              <c:idx val="1"/>
              <c:layout>
                <c:manualLayout>
                  <c:x val="1.4109543384068385E-2"/>
                  <c:y val="0.3010035921934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AD-4298-9D89-0AA1A35A1E1B}"/>
                </c:ext>
              </c:extLst>
            </c:dLbl>
            <c:dLbl>
              <c:idx val="2"/>
              <c:layout>
                <c:manualLayout>
                  <c:x val="1.1287634707254647E-2"/>
                  <c:y val="0.3927156241899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AD-4298-9D89-0AA1A35A1E1B}"/>
                </c:ext>
              </c:extLst>
            </c:dLbl>
            <c:dLbl>
              <c:idx val="3"/>
              <c:layout>
                <c:manualLayout>
                  <c:x val="7.0547716920342203E-3"/>
                  <c:y val="0.3927156241899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AD-4298-9D89-0AA1A35A1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Лист1!$B$1:$E$3</c:f>
              <c:multiLvlStrCache>
                <c:ptCount val="4"/>
                <c:lvl>
                  <c:pt idx="0">
                    <c:v>Экспериментальная группа</c:v>
                  </c:pt>
                  <c:pt idx="1">
                    <c:v>Контрольная группа</c:v>
                  </c:pt>
                  <c:pt idx="2">
                    <c:v>Экспериментальная группа</c:v>
                  </c:pt>
                  <c:pt idx="3">
                    <c:v>Контрольная группа</c:v>
                  </c:pt>
                </c:lvl>
                <c:lvl>
                  <c:pt idx="0">
                    <c:v>Констатирующий этап</c:v>
                  </c:pt>
                  <c:pt idx="2">
                    <c:v>Контрольный этап</c:v>
                  </c:pt>
                </c:lvl>
                <c:lvl>
                  <c:pt idx="0">
                    <c:v>Показатели  успешности выполнения заданий (в %)</c:v>
                  </c:pt>
                </c:lvl>
              </c:multiLvlStrCache>
            </c:multiLvlStrRef>
          </c:cat>
          <c:val>
            <c:numRef>
              <c:f>Лист1!$B$7:$E$7</c:f>
              <c:numCache>
                <c:formatCode>0%</c:formatCode>
                <c:ptCount val="4"/>
                <c:pt idx="0">
                  <c:v>0.60000000000000009</c:v>
                </c:pt>
                <c:pt idx="1">
                  <c:v>0.60000000000000009</c:v>
                </c:pt>
                <c:pt idx="2">
                  <c:v>0.70000000000000007</c:v>
                </c:pt>
                <c:pt idx="3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3AD-4298-9D89-0AA1A35A1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26528"/>
        <c:axId val="114352896"/>
        <c:axId val="0"/>
      </c:bar3DChart>
      <c:catAx>
        <c:axId val="11432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4352896"/>
        <c:crosses val="autoZero"/>
        <c:auto val="1"/>
        <c:lblAlgn val="ctr"/>
        <c:lblOffset val="100"/>
        <c:noMultiLvlLbl val="0"/>
      </c:catAx>
      <c:valAx>
        <c:axId val="114352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432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01455393845138"/>
          <c:y val="0.13500193745410405"/>
          <c:w val="0.13451972003110768"/>
          <c:h val="0.45683880652827191"/>
        </c:manualLayout>
      </c:layout>
      <c:overlay val="0"/>
      <c:txPr>
        <a:bodyPr/>
        <a:lstStyle/>
        <a:p>
          <a:pPr>
            <a:defRPr sz="1400" b="1" i="0" baseline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C9BD-9936-424D-AFF5-4395A8BF7B26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F449-2F1A-4FE6-95D7-858F2E9B3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ekvest.ru/wp-content/uploads/2016/09/44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 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 обучения правилам поведения обучающихся в ходе выездных мероприятий.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особенности обучения правилам безопасности в ходе выездных мероприятий.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исследования –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модельусвоения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 безопасности обучающимися в ходе выездных мероприятий.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исследования: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Изучить состояние проблемы усвоения правил поведения в отечественной теории и практике;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Рассмотреть психолого-педагогические и организационно-педагогические особенности обучения правилам безопасности в системе школьного образования;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Определить содержание и структуру модели организации работы по усвоению правил безопасности в ходе выездных мероприятий обучающихся;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Выявить методические условия эффективного усвоения правил поведения обучающимися;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Провести апробацию разработанной модели в ходе опытно-экспериментальной работы.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smonitor.ru/media/mt/2016_11/22922_anonc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936104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СРАВНИТЕЛЬНЫЕ ДАННЫЕ НАБЛЮДЕНИЯ</a:t>
            </a:r>
            <a:br>
              <a:rPr lang="ru-RU" alt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ЭКСПЕРИМЕНТАЛЬНОЙ И КОНТРОЛЬНОЙ ГРУППАХ</a:t>
            </a:r>
            <a:br>
              <a:rPr lang="ru-RU" altLang="ru-RU" sz="2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/>
            </a:br>
            <a:endParaRPr lang="ru-RU" cap="none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285859"/>
          <a:ext cx="9144001" cy="5572140"/>
        </p:xfrm>
        <a:graphic>
          <a:graphicData uri="http://schemas.openxmlformats.org/drawingml/2006/table">
            <a:tbl>
              <a:tblPr/>
              <a:tblGrid>
                <a:gridCol w="139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602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№ задания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Показатели  успешности выполнения заданий (в %)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Констатирующий этап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Контрольный этап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ЭГ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КГ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ЭГ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КГ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80%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50%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60%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70%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6b9e8c18a95f34abe20d3c2a8a323ea8&amp;n=33&amp;h=215&amp;w=287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"/>
            <a:ext cx="9144000" cy="68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91085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ФОРМИРУЮЩЕЙ ЧАСТИ ЭКСПЕРИМЕНТА БЫЛО ПРОВЕДЕНО ПОВТОРНОЕ ТЕСТИРОВАНИЕ </a:t>
            </a:r>
          </a:p>
          <a:p>
            <a:pPr algn="ctr"/>
            <a:endParaRPr lang="ru-RU" sz="21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86651"/>
              </p:ext>
            </p:extLst>
          </p:nvPr>
        </p:nvGraphicFramePr>
        <p:xfrm>
          <a:off x="-21654" y="980729"/>
          <a:ext cx="9165653" cy="5853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7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доля правильных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нельзя есть в лесу, чтобы не отравиться?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 если вы заметили провалившегося зимой человека под лед.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безопасности при переходе зимой по льду замерзшего водоема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делать, если вы порезались в лесу?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3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безопасности при следовании в железнодорожном транспорте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64" marR="462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g.aksimed.ua/wp-content/uploads/2016/01/27887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9" y="0"/>
            <a:ext cx="9158039" cy="6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67370"/>
              </p:ext>
            </p:extLst>
          </p:nvPr>
        </p:nvGraphicFramePr>
        <p:xfrm>
          <a:off x="12254" y="24805"/>
          <a:ext cx="9131746" cy="6833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23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доля правильных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безопасности при следовании в городском транспорте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в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городе по тротуару.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3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каких случаях пешеходам разрешено идти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обочине дороги?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Места, где разрешено купаться, меры безопасности при нахождении на водоеме.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89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отстал от своей группы в незнакомом мне месте. Мои действия.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29" marR="4382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smonitor.ru/media/mt/2016_11/22922_anonc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00" y="285728"/>
            <a:ext cx="9001000" cy="936104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br>
              <a:rPr lang="ru-RU" altLang="ru-RU" sz="2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/>
            </a:br>
            <a:endParaRPr lang="ru-RU" cap="none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учебном процессе образовательной организации осуществляются совместные действия педагога и обучающихся, но недостаточные для эффективного овладения обучающимися правил безопасности, происходит  формирование опыта неправильного поведения, что является причиной возникновения опасных ситуаций или потерь в опасных ситуациях; формирование опыта неуспешного поведения в опасных ситуациях, формирования неправильных действий первой помощи при травмах.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ричины низких показателей, полученных в процессе диагностики знаний правил безопасности во время выездных мероприятий, умений их применять на практике, а также отношение к своему здоровью обусловлены неумением педагогов организовывать работу среди обучающихся по усвоению правил безопасности в процессе образовательной работы.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инамика показателей по результатам беседы с детьми и педагогами, тестирования, методик на выявление особенностей отношения обучающихся к своему здоровью показала эффективность проведенной работы, основанной на апробации разработанной нами модели, которая включает работу не только с педагогами  и обучающимися, но также и их родителями.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smonitor.ru/media/mt/2016_11/22922_anonc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00" y="285728"/>
            <a:ext cx="9001000" cy="936104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  <a:br>
              <a:rPr lang="ru-RU" altLang="ru-RU" sz="2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/>
            </a:br>
            <a:endParaRPr lang="ru-RU" cap="none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4282" y="1000108"/>
            <a:ext cx="87868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существующие проблемы, повысить эффективность работы педагогов с обучающимися по изучению правил безопасности в ходе выездных мероприятий помогут следующие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систематичность организации внеурочной деятельности;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активных методов обучения при проведении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внеурочных занятий;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сотрудничества с другими образовательными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организациями дополнительного образования при организации внеклассной деятельности;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при проведении внеклассных занятий личностно-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внеклассной работы с учётом индивидуальных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возрастных особенностей обучающихся;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сочетания педагогического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руководствас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самостоятельностью обучающихся;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межпредметных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связей при организации внеклассной работы;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родителей для участия во внеклассных занятиях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793" cy="683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285728"/>
            <a:ext cx="8928992" cy="76502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92789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sdenby-001-site2.gtempurl.com/Media/Default/journal/2013/12/13_way_to_school/1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55965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ПОСТРАДАВШИХ ВО ВРЕМЯ ВЫЕЗДНЫХ МЕРОПРИЯТИЙ В РОССИИ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2010 - 2016 ГГ.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1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gorodskievesti.ru/wp-content/uploads/2011/10/pervoklas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928100" cy="10096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 возможности работы по усвоению правил безопасности  в образовательном процессе</a:t>
            </a:r>
            <a:endParaRPr lang="ru-RU" sz="2400" b="1" cap="none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785926"/>
            <a:ext cx="864399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безопасного поведения требует организации следующих аспектов работы: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общую теоретическую подготовку к безопасной жизнедеятельности (осмысление общих проблем риска, безопасности, опасности и т.д.),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предметных умений и навыков (видов деятельности, которые осуществляются не только в безопасных условиях, но и в условиях риска),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психологическую подготовку к безопасной жизнедеятельности (формирование смелости, решительности, готовности к разумному риску и т.д.),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необходимых качеств личности для безопасной жизнедеятельности (например: проницательность, дальновидность, гуманность, оптимистичность и т.п.).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4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dou12-ugansk.narod.ru/PDD/pdd_3_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</a:t>
            </a:r>
            <a:b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 углубленным изучением </a:t>
            </a:r>
          </a:p>
          <a:p>
            <a:pPr algn="ctr"/>
            <a: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языка №1095»</a:t>
            </a:r>
            <a:b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(ГБОУ Школа №1095)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</a:t>
            </a:r>
            <a:b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административный округ</a:t>
            </a:r>
            <a:b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 Бабушкинский</a:t>
            </a:r>
            <a:b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 Енисейская, дом 32, корпус 3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28520"/>
              </p:ext>
            </p:extLst>
          </p:nvPr>
        </p:nvGraphicFramePr>
        <p:xfrm>
          <a:off x="107505" y="2204864"/>
          <a:ext cx="8928990" cy="324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3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(КГ)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группа (ЭГ)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 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детей</a:t>
                      </a:r>
                      <a:endParaRPr lang="ru-RU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 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детей</a:t>
                      </a:r>
                      <a:endParaRPr lang="ru-RU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dou12-ugansk.narod.ru/PDD/pdd_3_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br>
              <a:rPr lang="ru-RU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выявить результативность разработанной модели организации работы по усвоению правил безопасности обучающимися в ходе выездных мероприятий.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Провести диагностическое исследование особенностей усвоения правил поведения обучающихся;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Осуществить подбор методов и методик формирующей работы;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Провести сравнительный анализ результатов эффективности применения разработанной модели по усвоению правил безопасности в ходе выездных мероприятий.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решения первой задачи нами были использованы критерии (знания и умения) и показатели усвоения правил безопасности школьниками: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 правилах безопасности на открытых водоемах, проезжей части; иметь представления об оказании первой помощи при обморожении, укусах насекомых, травмах; знания о мерах безопасности при выходе на лед;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правильно переходить нерегулируемый перекресток, умение оказывать первую помощь при ожогах и мелких травмах, умение безопасно разводить костер. </a:t>
            </a:r>
          </a:p>
          <a:p>
            <a:pPr indent="45720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целью проверки знаний обучающихся были проведены 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и тестирование.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8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mr7.ru/photos/2010/08/640x480_nW1ClAC0pEV4rDLBP3p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АПРОБАЦИИ ПРИМЕНЕНИЯ МОДЕЛИ ОРГАНИЗАЦИИ РАБОТЫ ПО УСВОЕНИЮ ПРАВИЛ БЕЗОПАСНОСТИ ОБУЧАЮЩИМИСЯ В ХОДЕ ВЫЕЗДНЫХ МЕРОПРИЯТИЙ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38636"/>
              </p:ext>
            </p:extLst>
          </p:nvPr>
        </p:nvGraphicFramePr>
        <p:xfrm>
          <a:off x="0" y="1340768"/>
          <a:ext cx="9144000" cy="551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набранных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ребенка высокий уровень ценностного отношения к здоровью (личностно ориентированный тип);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осознанно относится к своему здоровью (ресурсно-прагматический тип);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недостаточно осознанно относится к своему здоровью (адаптационно-поддерживающий тип);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ребенка отсутствует сознательное отношение к своему здоровью как к ценности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исследования объема знаний правил безопасности</a:t>
            </a:r>
            <a:endParaRPr lang="ru-RU" sz="2400" b="1" cap="none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30701"/>
              </p:ext>
            </p:extLst>
          </p:nvPr>
        </p:nvGraphicFramePr>
        <p:xfrm>
          <a:off x="59877" y="868340"/>
          <a:ext cx="9084122" cy="598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0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ответ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Отрицательный ответ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ответ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Отрицательный ответ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Ходил ли ты когда-нибудь в лес?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опасности могут быть в лесу?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нельзя есть в лесу, чтобы не отравиться?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 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Ходил ли ты на речку (озеро) летом?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Зимой?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 </a:t>
                      </a: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 </a:t>
                      </a: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 </a:t>
                      </a: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 </a:t>
                      </a: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Умеете ли вы плавать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ли зимой ходить по льду замерзшего водоема?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9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оказать помощь при ожоге, порезе, травме? Какую помощь оказать, если увидели тонущего человека?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vtoshkola-region59.ru/files/uploads/_Drive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СРАВНИТЕЛЬНЫЕ ДАННЫЕ ПОКАЗАТЕЛЕЙ  УРОВНЯ ЗНАНИЙ ОБУЧАЮЩИХСЯ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ЭКСПЕРИМЕНТАЛЬНОЙ И КОНТРОЛЬНОЙ ГРУППАХ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279784"/>
              </p:ext>
            </p:extLst>
          </p:nvPr>
        </p:nvGraphicFramePr>
        <p:xfrm>
          <a:off x="107504" y="1766887"/>
          <a:ext cx="8928992" cy="490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46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smonitor.ru/media/mt/2016_11/22922_anonc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936104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СРАВНИТЕЛЬНЫЕ ДАННЫЕ НАБЛЮДЕНИЯ</a:t>
            </a:r>
            <a:br>
              <a:rPr lang="ru-RU" alt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ЭКСПЕРИМЕНТАЛЬНОЙ И КОНТРОЛЬНОЙ ГРУППАХ</a:t>
            </a:r>
            <a:br>
              <a:rPr lang="ru-RU" altLang="ru-RU" sz="27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/>
            </a:br>
            <a:endParaRPr lang="ru-RU" cap="none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21166"/>
              </p:ext>
            </p:extLst>
          </p:nvPr>
        </p:nvGraphicFramePr>
        <p:xfrm>
          <a:off x="107504" y="908720"/>
          <a:ext cx="9001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5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3155</TotalTime>
  <Words>1123</Words>
  <Application>Microsoft Office PowerPoint</Application>
  <PresentationFormat>Экран (4:3)</PresentationFormat>
  <Paragraphs>210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Candara</vt:lpstr>
      <vt:lpstr>Times New Roman</vt:lpstr>
      <vt:lpstr>Wingdings</vt:lpstr>
      <vt:lpstr>Tradeshow</vt:lpstr>
      <vt:lpstr>Презентация PowerPoint</vt:lpstr>
      <vt:lpstr>Презентация PowerPoint</vt:lpstr>
      <vt:lpstr>Организационно-педагогические возможности работы по усвоению правил безопасности  в образовательном процессе</vt:lpstr>
      <vt:lpstr>БАЗА ИССЛЕДОВАНИЯ </vt:lpstr>
      <vt:lpstr>ЦЕЛЬ И ЗАДАЧИ ИССЛЕДОВАНИЯ </vt:lpstr>
      <vt:lpstr>Презентация PowerPoint</vt:lpstr>
      <vt:lpstr>Результаты исследования объема знаний правил безопасности</vt:lpstr>
      <vt:lpstr>Презентация PowerPoint</vt:lpstr>
      <vt:lpstr>СРАВНИТЕЛЬНЫЕ ДАННЫЕ НАБЛЮДЕНИЯ В ЭКСПЕРИМЕНТАЛЬНОЙ И КОНТРОЛЬНОЙ ГРУППАХ   </vt:lpstr>
      <vt:lpstr>СРАВНИТЕЛЬНЫЕ ДАННЫЕ НАБЛЮДЕНИЯ В ЭКСПЕРИМЕНТАЛЬНОЙ И КОНТРОЛЬНОЙ ГРУППАХ   </vt:lpstr>
      <vt:lpstr>Презентация PowerPoint</vt:lpstr>
      <vt:lpstr>Презентация PowerPoint</vt:lpstr>
      <vt:lpstr>ЗАКЛЮЧЕНИЕ   </vt:lpstr>
      <vt:lpstr>РЕКОМЕНДАЦИИ   </vt:lpstr>
      <vt:lpstr>Спасибо за 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обучающимися по усвоению правил безопасности в ходе выездных мероприятий</dc:title>
  <dc:creator>User</dc:creator>
  <cp:lastModifiedBy>Александрия Курловская</cp:lastModifiedBy>
  <cp:revision>134</cp:revision>
  <dcterms:created xsi:type="dcterms:W3CDTF">2017-04-03T17:29:27Z</dcterms:created>
  <dcterms:modified xsi:type="dcterms:W3CDTF">2019-04-24T23:50:39Z</dcterms:modified>
</cp:coreProperties>
</file>