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BEFDBC-A34C-4A1A-94F4-2A9BA69C0D29}" type="doc">
      <dgm:prSet loTypeId="urn:microsoft.com/office/officeart/2005/8/layout/chevron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1B5E302-3C21-4934-9E36-DCD5A8911390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E5D95F-0C80-4CB0-BF6F-3B7AFF7DDDEF}" type="parTrans" cxnId="{E606B652-B9DA-4914-829A-A9AC9FA21261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CA0190-B4F9-480D-AE2B-EA833A7F0B1C}" type="sibTrans" cxnId="{E606B652-B9DA-4914-829A-A9AC9FA21261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944343-7C94-4EF0-9A69-E334F4246E50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внутренняя проверка документов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97EF2E-822C-43D0-95F9-3024FA68B758}" type="parTrans" cxnId="{F76DA6F8-8A3A-435D-B5B7-93DDB7016B4E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7541D-0C9A-4B58-A703-D392C7E2BBC1}" type="sibTrans" cxnId="{F76DA6F8-8A3A-435D-B5B7-93DDB7016B4E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EC7C7-6F6A-4DA0-9EA5-6216249C7979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97269-9256-46BA-9E47-CBD63AEF3B0F}" type="parTrans" cxnId="{D371E8E0-7185-4CF9-BD00-6D3E4AF5433C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CE7DF-AFD1-47E9-A2F7-AC9275082826}" type="sibTrans" cxnId="{D371E8E0-7185-4CF9-BD00-6D3E4AF5433C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18EFB9-F0D6-4531-9BF7-72B098F5228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 производить анализ состава и структуры дебиторской и кредиторской задолженности по конкретным поставщикам и покупателям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FD2062-B143-4B09-B07B-188379196879}" type="parTrans" cxnId="{62BC0B74-A4A9-435C-8BBD-9FFB4001733C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A6B8A-94DA-4589-950D-844117098A0D}" type="sibTrans" cxnId="{62BC0B74-A4A9-435C-8BBD-9FFB4001733C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19B4BB-B7B1-4643-BB44-669AFEE71759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AD0056-C62F-497C-823F-0DF913167DC9}" type="parTrans" cxnId="{1CE2F189-95D8-4D4F-BF68-7A1CEC410C50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8B478-667D-4938-B308-D0FD0308525D}" type="sibTrans" cxnId="{1CE2F189-95D8-4D4F-BF68-7A1CEC410C50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42979-2135-4243-97B1-0CD034AB451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Контролировать оборачиваемость дебиторской и кредиторской задолженности, а также состояние расчетов по просроченной задолженности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138C06-6F13-4CC6-B1FC-D0E0BA648FDF}" type="parTrans" cxnId="{702893AD-8218-429B-8036-5A3C526875E1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4A219F-2533-443C-9E94-E64428786DA5}" type="sibTrans" cxnId="{702893AD-8218-429B-8036-5A3C526875E1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151D3C-A51D-4B9E-B774-F94EC953D5D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01DA1B-E96F-44AE-93FF-71AC95D56A1E}" type="parTrans" cxnId="{933C3A24-757D-45FA-94CA-82DDE15FB292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BBAEEE-750F-410C-BEA8-800FE203CEE1}" type="sibTrans" cxnId="{933C3A24-757D-45FA-94CA-82DDE15FB292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2CBA2-8B05-48BB-83FD-61DFF782E680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Постоянно следить за соотношением дебиторской и кредиторской задолженности, не допустить преобладание дебиторской задолженности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5B7123-B5A6-427F-AEF2-FF931FBFEDA3}" type="parTrans" cxnId="{01FE3781-C2F6-460B-B95A-2581BC926A64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3F9F49-34EB-4BD2-AF19-F0FE319AA021}" type="sibTrans" cxnId="{01FE3781-C2F6-460B-B95A-2581BC926A64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54D555-8507-4FDA-87A1-C2C0B6755929}" type="pres">
      <dgm:prSet presAssocID="{98BEFDBC-A34C-4A1A-94F4-2A9BA69C0D29}" presName="linearFlow" presStyleCnt="0">
        <dgm:presLayoutVars>
          <dgm:dir/>
          <dgm:animLvl val="lvl"/>
          <dgm:resizeHandles val="exact"/>
        </dgm:presLayoutVars>
      </dgm:prSet>
      <dgm:spPr/>
    </dgm:pt>
    <dgm:pt modelId="{E7E9E9A0-0E9E-4912-9E6B-E3A3FDDF3E8B}" type="pres">
      <dgm:prSet presAssocID="{C1B5E302-3C21-4934-9E36-DCD5A8911390}" presName="composite" presStyleCnt="0"/>
      <dgm:spPr/>
    </dgm:pt>
    <dgm:pt modelId="{E6A78312-D9C3-49D3-B0AA-E84B523115C3}" type="pres">
      <dgm:prSet presAssocID="{C1B5E302-3C21-4934-9E36-DCD5A8911390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D7D912C-A303-42AB-B9D0-1846BDA07A56}" type="pres">
      <dgm:prSet presAssocID="{C1B5E302-3C21-4934-9E36-DCD5A891139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3BFB7-A75B-4D9C-AD7A-14AC5362CD48}" type="pres">
      <dgm:prSet presAssocID="{6FCA0190-B4F9-480D-AE2B-EA833A7F0B1C}" presName="sp" presStyleCnt="0"/>
      <dgm:spPr/>
    </dgm:pt>
    <dgm:pt modelId="{443C0EE1-3EC7-41BE-B0F6-3B38265CF924}" type="pres">
      <dgm:prSet presAssocID="{B83EC7C7-6F6A-4DA0-9EA5-6216249C7979}" presName="composite" presStyleCnt="0"/>
      <dgm:spPr/>
    </dgm:pt>
    <dgm:pt modelId="{07031E55-ACAC-4BBC-AD14-C28783C74BD2}" type="pres">
      <dgm:prSet presAssocID="{B83EC7C7-6F6A-4DA0-9EA5-6216249C797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2A964-76A1-4A7E-8BCE-3E511F050AD5}" type="pres">
      <dgm:prSet presAssocID="{B83EC7C7-6F6A-4DA0-9EA5-6216249C797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595D2-C932-4520-A6CD-5A8DBE372614}" type="pres">
      <dgm:prSet presAssocID="{FBFCE7DF-AFD1-47E9-A2F7-AC9275082826}" presName="sp" presStyleCnt="0"/>
      <dgm:spPr/>
    </dgm:pt>
    <dgm:pt modelId="{3080786A-85AE-4069-9823-8D13A289A82B}" type="pres">
      <dgm:prSet presAssocID="{5C19B4BB-B7B1-4643-BB44-669AFEE71759}" presName="composite" presStyleCnt="0"/>
      <dgm:spPr/>
    </dgm:pt>
    <dgm:pt modelId="{CB9A1068-E97E-41ED-A43A-486CF14AEA9F}" type="pres">
      <dgm:prSet presAssocID="{5C19B4BB-B7B1-4643-BB44-669AFEE7175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AE7ACFCA-0177-4AB4-AB86-EED244D72A07}" type="pres">
      <dgm:prSet presAssocID="{5C19B4BB-B7B1-4643-BB44-669AFEE7175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F9D51-58D0-416C-967D-0357DA300042}" type="pres">
      <dgm:prSet presAssocID="{A308B478-667D-4938-B308-D0FD0308525D}" presName="sp" presStyleCnt="0"/>
      <dgm:spPr/>
    </dgm:pt>
    <dgm:pt modelId="{86A08C59-A11F-49B8-886C-F53181B96320}" type="pres">
      <dgm:prSet presAssocID="{F0151D3C-A51D-4B9E-B774-F94EC953D5DE}" presName="composite" presStyleCnt="0"/>
      <dgm:spPr/>
    </dgm:pt>
    <dgm:pt modelId="{1778B4D3-3B1C-4DF8-A0EF-75929FCCCD57}" type="pres">
      <dgm:prSet presAssocID="{F0151D3C-A51D-4B9E-B774-F94EC953D5D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4F04A8C-D5FD-4345-AF77-C67C11701315}" type="pres">
      <dgm:prSet presAssocID="{F0151D3C-A51D-4B9E-B774-F94EC953D5D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2C6498-EA52-40E8-BF9E-66DEDDE401FD}" type="presOf" srcId="{B83EC7C7-6F6A-4DA0-9EA5-6216249C7979}" destId="{07031E55-ACAC-4BBC-AD14-C28783C74BD2}" srcOrd="0" destOrd="0" presId="urn:microsoft.com/office/officeart/2005/8/layout/chevron2"/>
    <dgm:cxn modelId="{933C3A24-757D-45FA-94CA-82DDE15FB292}" srcId="{98BEFDBC-A34C-4A1A-94F4-2A9BA69C0D29}" destId="{F0151D3C-A51D-4B9E-B774-F94EC953D5DE}" srcOrd="3" destOrd="0" parTransId="{BA01DA1B-E96F-44AE-93FF-71AC95D56A1E}" sibTransId="{B7BBAEEE-750F-410C-BEA8-800FE203CEE1}"/>
    <dgm:cxn modelId="{62BC0B74-A4A9-435C-8BBD-9FFB4001733C}" srcId="{B83EC7C7-6F6A-4DA0-9EA5-6216249C7979}" destId="{5D18EFB9-F0D6-4531-9BF7-72B098F5228B}" srcOrd="0" destOrd="0" parTransId="{57FD2062-B143-4B09-B07B-188379196879}" sibTransId="{C0BA6B8A-94DA-4589-950D-844117098A0D}"/>
    <dgm:cxn modelId="{8AFDDA83-4CE4-4E5B-BE6B-02B6264888F1}" type="presOf" srcId="{D572CBA2-8B05-48BB-83FD-61DFF782E680}" destId="{AE7ACFCA-0177-4AB4-AB86-EED244D72A07}" srcOrd="0" destOrd="0" presId="urn:microsoft.com/office/officeart/2005/8/layout/chevron2"/>
    <dgm:cxn modelId="{A87ECAF1-223D-4307-82ED-B2140D345408}" type="presOf" srcId="{98BEFDBC-A34C-4A1A-94F4-2A9BA69C0D29}" destId="{4F54D555-8507-4FDA-87A1-C2C0B6755929}" srcOrd="0" destOrd="0" presId="urn:microsoft.com/office/officeart/2005/8/layout/chevron2"/>
    <dgm:cxn modelId="{1CE2F189-95D8-4D4F-BF68-7A1CEC410C50}" srcId="{98BEFDBC-A34C-4A1A-94F4-2A9BA69C0D29}" destId="{5C19B4BB-B7B1-4643-BB44-669AFEE71759}" srcOrd="2" destOrd="0" parTransId="{FAAD0056-C62F-497C-823F-0DF913167DC9}" sibTransId="{A308B478-667D-4938-B308-D0FD0308525D}"/>
    <dgm:cxn modelId="{EA14E2AF-39AA-4F49-9BED-F75D9F21A492}" type="presOf" srcId="{F0151D3C-A51D-4B9E-B774-F94EC953D5DE}" destId="{1778B4D3-3B1C-4DF8-A0EF-75929FCCCD57}" srcOrd="0" destOrd="0" presId="urn:microsoft.com/office/officeart/2005/8/layout/chevron2"/>
    <dgm:cxn modelId="{F76DA6F8-8A3A-435D-B5B7-93DDB7016B4E}" srcId="{C1B5E302-3C21-4934-9E36-DCD5A8911390}" destId="{3A944343-7C94-4EF0-9A69-E334F4246E50}" srcOrd="0" destOrd="0" parTransId="{3797EF2E-822C-43D0-95F9-3024FA68B758}" sibTransId="{AB17541D-0C9A-4B58-A703-D392C7E2BBC1}"/>
    <dgm:cxn modelId="{FC648393-2F31-44B2-966A-9F8DC5BBEDAB}" type="presOf" srcId="{7A542979-2135-4243-97B1-0CD034AB4511}" destId="{34F04A8C-D5FD-4345-AF77-C67C11701315}" srcOrd="0" destOrd="0" presId="urn:microsoft.com/office/officeart/2005/8/layout/chevron2"/>
    <dgm:cxn modelId="{E606B652-B9DA-4914-829A-A9AC9FA21261}" srcId="{98BEFDBC-A34C-4A1A-94F4-2A9BA69C0D29}" destId="{C1B5E302-3C21-4934-9E36-DCD5A8911390}" srcOrd="0" destOrd="0" parTransId="{81E5D95F-0C80-4CB0-BF6F-3B7AFF7DDDEF}" sibTransId="{6FCA0190-B4F9-480D-AE2B-EA833A7F0B1C}"/>
    <dgm:cxn modelId="{87B5DE10-1893-4B17-B03D-0227010DE6BC}" type="presOf" srcId="{3A944343-7C94-4EF0-9A69-E334F4246E50}" destId="{5D7D912C-A303-42AB-B9D0-1846BDA07A56}" srcOrd="0" destOrd="0" presId="urn:microsoft.com/office/officeart/2005/8/layout/chevron2"/>
    <dgm:cxn modelId="{702893AD-8218-429B-8036-5A3C526875E1}" srcId="{F0151D3C-A51D-4B9E-B774-F94EC953D5DE}" destId="{7A542979-2135-4243-97B1-0CD034AB4511}" srcOrd="0" destOrd="0" parTransId="{4F138C06-6F13-4CC6-B1FC-D0E0BA648FDF}" sibTransId="{254A219F-2533-443C-9E94-E64428786DA5}"/>
    <dgm:cxn modelId="{01FE3781-C2F6-460B-B95A-2581BC926A64}" srcId="{5C19B4BB-B7B1-4643-BB44-669AFEE71759}" destId="{D572CBA2-8B05-48BB-83FD-61DFF782E680}" srcOrd="0" destOrd="0" parTransId="{315B7123-B5A6-427F-AEF2-FF931FBFEDA3}" sibTransId="{7D3F9F49-34EB-4BD2-AF19-F0FE319AA021}"/>
    <dgm:cxn modelId="{BE4AB22B-CCB3-4986-AE3A-E1AE296ED04E}" type="presOf" srcId="{5D18EFB9-F0D6-4531-9BF7-72B098F5228B}" destId="{F372A964-76A1-4A7E-8BCE-3E511F050AD5}" srcOrd="0" destOrd="0" presId="urn:microsoft.com/office/officeart/2005/8/layout/chevron2"/>
    <dgm:cxn modelId="{8980AE91-C57A-4982-A744-8E84802CC2A7}" type="presOf" srcId="{C1B5E302-3C21-4934-9E36-DCD5A8911390}" destId="{E6A78312-D9C3-49D3-B0AA-E84B523115C3}" srcOrd="0" destOrd="0" presId="urn:microsoft.com/office/officeart/2005/8/layout/chevron2"/>
    <dgm:cxn modelId="{D371E8E0-7185-4CF9-BD00-6D3E4AF5433C}" srcId="{98BEFDBC-A34C-4A1A-94F4-2A9BA69C0D29}" destId="{B83EC7C7-6F6A-4DA0-9EA5-6216249C7979}" srcOrd="1" destOrd="0" parTransId="{8BC97269-9256-46BA-9E47-CBD63AEF3B0F}" sibTransId="{FBFCE7DF-AFD1-47E9-A2F7-AC9275082826}"/>
    <dgm:cxn modelId="{DDDCFAC1-3947-49E1-9CF8-5DDB15B96608}" type="presOf" srcId="{5C19B4BB-B7B1-4643-BB44-669AFEE71759}" destId="{CB9A1068-E97E-41ED-A43A-486CF14AEA9F}" srcOrd="0" destOrd="0" presId="urn:microsoft.com/office/officeart/2005/8/layout/chevron2"/>
    <dgm:cxn modelId="{593A7371-65BD-42CD-93F7-F79D8147DCC4}" type="presParOf" srcId="{4F54D555-8507-4FDA-87A1-C2C0B6755929}" destId="{E7E9E9A0-0E9E-4912-9E6B-E3A3FDDF3E8B}" srcOrd="0" destOrd="0" presId="urn:microsoft.com/office/officeart/2005/8/layout/chevron2"/>
    <dgm:cxn modelId="{503900E8-EA7A-4ADD-B4A4-446CE1726560}" type="presParOf" srcId="{E7E9E9A0-0E9E-4912-9E6B-E3A3FDDF3E8B}" destId="{E6A78312-D9C3-49D3-B0AA-E84B523115C3}" srcOrd="0" destOrd="0" presId="urn:microsoft.com/office/officeart/2005/8/layout/chevron2"/>
    <dgm:cxn modelId="{010FBE7C-F36A-45ED-B4C8-CE29056A3B64}" type="presParOf" srcId="{E7E9E9A0-0E9E-4912-9E6B-E3A3FDDF3E8B}" destId="{5D7D912C-A303-42AB-B9D0-1846BDA07A56}" srcOrd="1" destOrd="0" presId="urn:microsoft.com/office/officeart/2005/8/layout/chevron2"/>
    <dgm:cxn modelId="{F466C235-2BA1-44EA-8299-E1DD8BE96501}" type="presParOf" srcId="{4F54D555-8507-4FDA-87A1-C2C0B6755929}" destId="{D3D3BFB7-A75B-4D9C-AD7A-14AC5362CD48}" srcOrd="1" destOrd="0" presId="urn:microsoft.com/office/officeart/2005/8/layout/chevron2"/>
    <dgm:cxn modelId="{DEF85656-6987-44B4-9631-2CCF7D43BB98}" type="presParOf" srcId="{4F54D555-8507-4FDA-87A1-C2C0B6755929}" destId="{443C0EE1-3EC7-41BE-B0F6-3B38265CF924}" srcOrd="2" destOrd="0" presId="urn:microsoft.com/office/officeart/2005/8/layout/chevron2"/>
    <dgm:cxn modelId="{72F4DDAC-93C5-4F36-833E-53F4EEB44C6A}" type="presParOf" srcId="{443C0EE1-3EC7-41BE-B0F6-3B38265CF924}" destId="{07031E55-ACAC-4BBC-AD14-C28783C74BD2}" srcOrd="0" destOrd="0" presId="urn:microsoft.com/office/officeart/2005/8/layout/chevron2"/>
    <dgm:cxn modelId="{7E55A1B2-9484-48D8-ABF6-4E73183B737D}" type="presParOf" srcId="{443C0EE1-3EC7-41BE-B0F6-3B38265CF924}" destId="{F372A964-76A1-4A7E-8BCE-3E511F050AD5}" srcOrd="1" destOrd="0" presId="urn:microsoft.com/office/officeart/2005/8/layout/chevron2"/>
    <dgm:cxn modelId="{23474191-13CE-4966-B8E5-FB16261ED458}" type="presParOf" srcId="{4F54D555-8507-4FDA-87A1-C2C0B6755929}" destId="{F19595D2-C932-4520-A6CD-5A8DBE372614}" srcOrd="3" destOrd="0" presId="urn:microsoft.com/office/officeart/2005/8/layout/chevron2"/>
    <dgm:cxn modelId="{2840AE8F-9769-4D97-9B02-25ECBB5B0FF8}" type="presParOf" srcId="{4F54D555-8507-4FDA-87A1-C2C0B6755929}" destId="{3080786A-85AE-4069-9823-8D13A289A82B}" srcOrd="4" destOrd="0" presId="urn:microsoft.com/office/officeart/2005/8/layout/chevron2"/>
    <dgm:cxn modelId="{1CE7DDE6-CF14-4D83-900A-CDC2F90232F1}" type="presParOf" srcId="{3080786A-85AE-4069-9823-8D13A289A82B}" destId="{CB9A1068-E97E-41ED-A43A-486CF14AEA9F}" srcOrd="0" destOrd="0" presId="urn:microsoft.com/office/officeart/2005/8/layout/chevron2"/>
    <dgm:cxn modelId="{5A49F5B0-907B-44BA-A6AC-682F7B1CF210}" type="presParOf" srcId="{3080786A-85AE-4069-9823-8D13A289A82B}" destId="{AE7ACFCA-0177-4AB4-AB86-EED244D72A07}" srcOrd="1" destOrd="0" presId="urn:microsoft.com/office/officeart/2005/8/layout/chevron2"/>
    <dgm:cxn modelId="{5E27EF75-777F-4224-BFBA-5C397F949EF9}" type="presParOf" srcId="{4F54D555-8507-4FDA-87A1-C2C0B6755929}" destId="{44EF9D51-58D0-416C-967D-0357DA300042}" srcOrd="5" destOrd="0" presId="urn:microsoft.com/office/officeart/2005/8/layout/chevron2"/>
    <dgm:cxn modelId="{A75C0458-CB8A-4416-BEF3-ADF7F9CCD745}" type="presParOf" srcId="{4F54D555-8507-4FDA-87A1-C2C0B6755929}" destId="{86A08C59-A11F-49B8-886C-F53181B96320}" srcOrd="6" destOrd="0" presId="urn:microsoft.com/office/officeart/2005/8/layout/chevron2"/>
    <dgm:cxn modelId="{9CDE55F1-9951-4C76-9304-63C3EC4100E3}" type="presParOf" srcId="{86A08C59-A11F-49B8-886C-F53181B96320}" destId="{1778B4D3-3B1C-4DF8-A0EF-75929FCCCD57}" srcOrd="0" destOrd="0" presId="urn:microsoft.com/office/officeart/2005/8/layout/chevron2"/>
    <dgm:cxn modelId="{9EE39922-0FE3-45BC-84FA-AC75273798C9}" type="presParOf" srcId="{86A08C59-A11F-49B8-886C-F53181B96320}" destId="{34F04A8C-D5FD-4345-AF77-C67C117013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78312-D9C3-49D3-B0AA-E84B523115C3}">
      <dsp:nvSpPr>
        <dsp:cNvPr id="0" name=""/>
        <dsp:cNvSpPr/>
      </dsp:nvSpPr>
      <dsp:spPr>
        <a:xfrm rot="5400000">
          <a:off x="-197626" y="201480"/>
          <a:ext cx="1317508" cy="92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64982"/>
        <a:ext cx="922255" cy="395253"/>
      </dsp:txXfrm>
    </dsp:sp>
    <dsp:sp modelId="{5D7D912C-A303-42AB-B9D0-1846BDA07A56}">
      <dsp:nvSpPr>
        <dsp:cNvPr id="0" name=""/>
        <dsp:cNvSpPr/>
      </dsp:nvSpPr>
      <dsp:spPr>
        <a:xfrm rot="5400000">
          <a:off x="4281184" y="-3355075"/>
          <a:ext cx="856830" cy="75746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внутренняя проверка документов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2256" y="45680"/>
        <a:ext cx="7532861" cy="773176"/>
      </dsp:txXfrm>
    </dsp:sp>
    <dsp:sp modelId="{07031E55-ACAC-4BBC-AD14-C28783C74BD2}">
      <dsp:nvSpPr>
        <dsp:cNvPr id="0" name=""/>
        <dsp:cNvSpPr/>
      </dsp:nvSpPr>
      <dsp:spPr>
        <a:xfrm rot="5400000">
          <a:off x="-197626" y="1373178"/>
          <a:ext cx="1317508" cy="92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636680"/>
        <a:ext cx="922255" cy="395253"/>
      </dsp:txXfrm>
    </dsp:sp>
    <dsp:sp modelId="{F372A964-76A1-4A7E-8BCE-3E511F050AD5}">
      <dsp:nvSpPr>
        <dsp:cNvPr id="0" name=""/>
        <dsp:cNvSpPr/>
      </dsp:nvSpPr>
      <dsp:spPr>
        <a:xfrm rot="5400000">
          <a:off x="4281409" y="-2183601"/>
          <a:ext cx="856380" cy="75746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 производить анализ состава и структуры дебиторской и кредиторской задолженности по конкретным поставщикам и покупателям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2256" y="1217357"/>
        <a:ext cx="7532883" cy="772770"/>
      </dsp:txXfrm>
    </dsp:sp>
    <dsp:sp modelId="{CB9A1068-E97E-41ED-A43A-486CF14AEA9F}">
      <dsp:nvSpPr>
        <dsp:cNvPr id="0" name=""/>
        <dsp:cNvSpPr/>
      </dsp:nvSpPr>
      <dsp:spPr>
        <a:xfrm rot="5400000">
          <a:off x="-197626" y="2544877"/>
          <a:ext cx="1317508" cy="92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808379"/>
        <a:ext cx="922255" cy="395253"/>
      </dsp:txXfrm>
    </dsp:sp>
    <dsp:sp modelId="{AE7ACFCA-0177-4AB4-AB86-EED244D72A07}">
      <dsp:nvSpPr>
        <dsp:cNvPr id="0" name=""/>
        <dsp:cNvSpPr/>
      </dsp:nvSpPr>
      <dsp:spPr>
        <a:xfrm rot="5400000">
          <a:off x="4281409" y="-1011902"/>
          <a:ext cx="856380" cy="75746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Постоянно следить за соотношением дебиторской и кредиторской задолженности, не допустить преобладание дебиторской задолженности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2256" y="2389056"/>
        <a:ext cx="7532883" cy="772770"/>
      </dsp:txXfrm>
    </dsp:sp>
    <dsp:sp modelId="{1778B4D3-3B1C-4DF8-A0EF-75929FCCCD57}">
      <dsp:nvSpPr>
        <dsp:cNvPr id="0" name=""/>
        <dsp:cNvSpPr/>
      </dsp:nvSpPr>
      <dsp:spPr>
        <a:xfrm rot="5400000">
          <a:off x="-197626" y="3716576"/>
          <a:ext cx="1317508" cy="92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980078"/>
        <a:ext cx="922255" cy="395253"/>
      </dsp:txXfrm>
    </dsp:sp>
    <dsp:sp modelId="{34F04A8C-D5FD-4345-AF77-C67C11701315}">
      <dsp:nvSpPr>
        <dsp:cNvPr id="0" name=""/>
        <dsp:cNvSpPr/>
      </dsp:nvSpPr>
      <dsp:spPr>
        <a:xfrm rot="5400000">
          <a:off x="4281409" y="159795"/>
          <a:ext cx="856380" cy="75746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Контролировать оборачиваемость дебиторской и кредиторской задолженности, а также состояние расчетов по просроченной задолженности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2256" y="3560754"/>
        <a:ext cx="7532883" cy="772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chemeClr val="accent6">
                <a:lumMod val="20000"/>
                <a:lumOff val="8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1631" y="1700808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УЧЕТА И КОНТРОЛЬ РАСЧЕТОВ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ПОКУПАТЕЛЯМИ И ЗАКАЗЧИКАМИ ОРГАНИЗАЦИИ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558924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8E40"/>
                </a:solidFill>
                <a:latin typeface="Times New Roman"/>
                <a:ea typeface="Calibri"/>
              </a:rPr>
              <a:t>АКТУАЛЬНОСТЬ ТЕМЫ …</a:t>
            </a:r>
          </a:p>
          <a:p>
            <a:pPr algn="r"/>
            <a:r>
              <a:rPr lang="ru-RU" sz="2000" dirty="0" smtClean="0">
                <a:latin typeface="Times New Roman"/>
                <a:ea typeface="Calibri"/>
              </a:rPr>
              <a:t>… заключается </a:t>
            </a:r>
            <a:r>
              <a:rPr lang="ru-RU" sz="2000" dirty="0">
                <a:latin typeface="Times New Roman"/>
                <a:ea typeface="Calibri"/>
              </a:rPr>
              <a:t>в том, что возможность предприятия осуществлять расчеты с покупателями </a:t>
            </a:r>
            <a:r>
              <a:rPr lang="ru-RU" sz="2000" dirty="0" smtClean="0">
                <a:latin typeface="Times New Roman"/>
                <a:ea typeface="Calibri"/>
              </a:rPr>
              <a:t>и заказчиками </a:t>
            </a:r>
            <a:r>
              <a:rPr lang="ru-RU" sz="2000" dirty="0">
                <a:latin typeface="Times New Roman"/>
                <a:ea typeface="Calibri"/>
              </a:rPr>
              <a:t>в результате хозяйственной деятельности является возможным показателем оценки его финансовой устойчивости.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42857"/>
            <a:ext cx="84969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8E40"/>
                </a:solidFill>
                <a:latin typeface="Times New Roman"/>
                <a:ea typeface="Times New Roman"/>
              </a:rPr>
              <a:t>ЦЕЛЬ – </a:t>
            </a:r>
          </a:p>
          <a:p>
            <a:pPr indent="450215" algn="r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-  </a:t>
            </a:r>
            <a:r>
              <a:rPr lang="ru-RU" sz="2400" dirty="0">
                <a:latin typeface="Times New Roman"/>
                <a:ea typeface="Times New Roman"/>
              </a:rPr>
              <a:t>учет и анализ расчетов с покупателями и заказчиками.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278092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E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800" b="1" dirty="0">
              <a:solidFill>
                <a:srgbClr val="008E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345373"/>
            <a:ext cx="8928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Рассмотреть нормативное регулирование учета и контроля	 и определить основные понятия, используемые в учете расчетов с покупателями и заказчиками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Изучить вопросы документального оформления учета и контроль расчетов </a:t>
            </a:r>
            <a:endParaRPr lang="ru-RU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 </a:t>
            </a:r>
            <a:r>
              <a:rPr lang="ru-RU" dirty="0">
                <a:latin typeface="Times New Roman"/>
                <a:ea typeface="Times New Roman"/>
              </a:rPr>
              <a:t>покупателями и заказчиками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3. Представить краткую экономическую характеристику организации – объекта исследования и результаты анализа учета расчетов с покупателями и заказчиками на предприятии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4. Определить направления совершенствования в учете и контроле с покупателями и заказчиками на предприятии.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49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8E40"/>
                </a:solidFill>
                <a:latin typeface="Times New Roman"/>
                <a:ea typeface="Calibri"/>
                <a:cs typeface="Times New Roman"/>
              </a:rPr>
              <a:t>ОБЪЕКТ ИССЛЕДОВАНИЯ  - </a:t>
            </a:r>
          </a:p>
          <a:p>
            <a:pPr indent="450215" algn="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ИП </a:t>
            </a:r>
            <a:r>
              <a:rPr lang="ru-RU" sz="2400" b="1" dirty="0" err="1">
                <a:latin typeface="Times New Roman"/>
                <a:ea typeface="Calibri"/>
                <a:cs typeface="Times New Roman"/>
              </a:rPr>
              <a:t>Симакович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 Ю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. О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. </a:t>
            </a:r>
            <a:endParaRPr lang="ru-RU" sz="2400" b="1" dirty="0" smtClean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992" y="1700808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8E40"/>
                </a:solidFill>
                <a:latin typeface="Times New Roman"/>
                <a:ea typeface="Calibri"/>
                <a:cs typeface="Times New Roman"/>
              </a:rPr>
              <a:t>ВИД ДЕЯТЕЛЬНОСТИ – </a:t>
            </a:r>
          </a:p>
          <a:p>
            <a:pPr algn="r"/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прочая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оптовая торговля, прочая деятельность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 разработке программного обеспечения и консультацией в этой области, и прочими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услугами.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4704" y="3717032"/>
            <a:ext cx="856550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Организация бухгалтерского учета в ИП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Симакович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Ю.О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 описывается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Приказе № 34 от 31.12.2016 г.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«Об учетной политике в ИП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Симакович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Ю.О.»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2017 год в соответствии с Федеральным законом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«О бухгалтерском учете»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«Об утверждении положения по ведению бухгалтерского учета и бухгалтерской отчетности в РФ»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и другим нормативным актам, а также принципом последовательности применения учетной политики от одного отчетного года к другому. 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6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E40"/>
                </a:solidFill>
                <a:latin typeface="Times New Roman"/>
                <a:ea typeface="Calibri"/>
              </a:rPr>
              <a:t>Оценка основных показателей деятельности ИП </a:t>
            </a:r>
            <a:r>
              <a:rPr lang="ru-RU" sz="2800" b="1" dirty="0" err="1">
                <a:solidFill>
                  <a:srgbClr val="008E40"/>
                </a:solidFill>
                <a:latin typeface="Times New Roman"/>
                <a:ea typeface="Calibri"/>
              </a:rPr>
              <a:t>Симакович</a:t>
            </a:r>
            <a:r>
              <a:rPr lang="ru-RU" sz="2800" b="1" dirty="0">
                <a:solidFill>
                  <a:srgbClr val="008E40"/>
                </a:solidFill>
                <a:latin typeface="Times New Roman"/>
                <a:ea typeface="Calibri"/>
              </a:rPr>
              <a:t> Ю. О.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987417"/>
              </p:ext>
            </p:extLst>
          </p:nvPr>
        </p:nvGraphicFramePr>
        <p:xfrm>
          <a:off x="611561" y="1201961"/>
          <a:ext cx="8136902" cy="5323383"/>
        </p:xfrm>
        <a:graphic>
          <a:graphicData uri="http://schemas.openxmlformats.org/drawingml/2006/table">
            <a:tbl>
              <a:tblPr firstRow="1" firstCol="1" bandRow="1"/>
              <a:tblGrid>
                <a:gridCol w="1683497"/>
                <a:gridCol w="909359"/>
                <a:gridCol w="912739"/>
                <a:gridCol w="915275"/>
                <a:gridCol w="956686"/>
                <a:gridCol w="956686"/>
                <a:gridCol w="911894"/>
                <a:gridCol w="890766"/>
              </a:tblGrid>
              <a:tr h="2003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Абсолютное 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Темпы роста,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2016г.-2015г.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2017г.-2016г.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2016г.-2015г.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2017г.-2016г.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Выручка от реализации, т.р.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13 429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104 421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59 290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+90 992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-45 131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777,6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Численность работников,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Среднегодовая стоимость основных средств, т.р.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1 133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+469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170,6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Среднегодовые остатки оборотных средств, т.р.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+328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-357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Фондоотдача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65,73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+71,94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-26,43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455,8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Коэффициент оборачиваемости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279,77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277,72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3120,53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+2842,81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Себестоимость продукции, т.р.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12 286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102 653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51 899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+90 367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-50 387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Прибыль,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т.р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1 768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7 397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+625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+5 629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418,4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9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5783" y="188640"/>
            <a:ext cx="580190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8E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Бухгалтерские записи </a:t>
            </a:r>
            <a:endParaRPr lang="ru-RU" sz="2800" b="1" dirty="0" smtClean="0">
              <a:solidFill>
                <a:srgbClr val="008E4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8E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ИП </a:t>
            </a:r>
            <a:r>
              <a:rPr lang="ru-RU" sz="2800" b="1" dirty="0" err="1">
                <a:solidFill>
                  <a:srgbClr val="008E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Симакович</a:t>
            </a:r>
            <a:r>
              <a:rPr lang="ru-RU" sz="2800" b="1" dirty="0">
                <a:solidFill>
                  <a:srgbClr val="008E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Ю.О</a:t>
            </a:r>
            <a:r>
              <a:rPr lang="ru-RU" sz="2800" b="1" dirty="0" smtClean="0">
                <a:solidFill>
                  <a:srgbClr val="008E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по расчетам </a:t>
            </a:r>
          </a:p>
          <a:p>
            <a:pPr algn="ctr"/>
            <a:r>
              <a:rPr lang="ru-RU" sz="2800" b="1" dirty="0" smtClean="0">
                <a:solidFill>
                  <a:srgbClr val="008E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покупателями и заказчиками </a:t>
            </a:r>
            <a:endParaRPr lang="ru-RU" sz="2800" b="1" dirty="0">
              <a:solidFill>
                <a:srgbClr val="008E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18036"/>
              </p:ext>
            </p:extLst>
          </p:nvPr>
        </p:nvGraphicFramePr>
        <p:xfrm>
          <a:off x="262261" y="1772816"/>
          <a:ext cx="8568952" cy="4680519"/>
        </p:xfrm>
        <a:graphic>
          <a:graphicData uri="http://schemas.openxmlformats.org/drawingml/2006/table">
            <a:tbl>
              <a:tblPr firstRow="1" firstCol="1" bandRow="1"/>
              <a:tblGrid>
                <a:gridCol w="3888432"/>
                <a:gridCol w="1512168"/>
                <a:gridCol w="1440160"/>
                <a:gridCol w="1728192"/>
              </a:tblGrid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Хозяйственная операция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Дебет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Кредит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Получен аванс от покупателя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6422306,89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Начислен НДС с аванса, полученного от покупателя, к уплате в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979673,93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Учтена выручка по выполненным работам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13353465,87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Начислен НДС по выполненным работам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2036969,37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Произведен зачет ранее полученного аванса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6422306,89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Восстановлен НДС с суммы аванса, полученного от покупателя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979673,93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Поступила на расчетный счет оставшаяся сумма задолженности покупателя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6751552,77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Списывается курсовая разница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169192,01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9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0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E40"/>
                </a:solidFill>
                <a:latin typeface="Times New Roman"/>
                <a:ea typeface="Calibri"/>
              </a:rPr>
              <a:t>Анализ выполнения договорных обязательств ИП </a:t>
            </a:r>
            <a:r>
              <a:rPr lang="ru-RU" sz="2800" b="1" dirty="0" err="1">
                <a:solidFill>
                  <a:srgbClr val="008E40"/>
                </a:solidFill>
                <a:latin typeface="Times New Roman"/>
                <a:ea typeface="Calibri"/>
              </a:rPr>
              <a:t>Симакович</a:t>
            </a:r>
            <a:r>
              <a:rPr lang="ru-RU" sz="2800" b="1" dirty="0">
                <a:solidFill>
                  <a:srgbClr val="008E40"/>
                </a:solidFill>
                <a:latin typeface="Times New Roman"/>
                <a:ea typeface="Calibri"/>
              </a:rPr>
              <a:t> Ю.О</a:t>
            </a:r>
            <a:r>
              <a:rPr lang="ru-RU" sz="2800" b="1" dirty="0" smtClean="0">
                <a:solidFill>
                  <a:srgbClr val="008E40"/>
                </a:solidFill>
                <a:latin typeface="Times New Roman"/>
                <a:ea typeface="Calibri"/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rgbClr val="008E40"/>
                </a:solidFill>
                <a:latin typeface="Times New Roman"/>
                <a:ea typeface="Calibri"/>
              </a:rPr>
              <a:t>за </a:t>
            </a:r>
            <a:r>
              <a:rPr lang="ru-RU" sz="2800" b="1" dirty="0">
                <a:solidFill>
                  <a:srgbClr val="008E40"/>
                </a:solidFill>
                <a:latin typeface="Times New Roman"/>
                <a:ea typeface="Calibri"/>
              </a:rPr>
              <a:t>2017 год</a:t>
            </a:r>
            <a:endParaRPr lang="ru-RU" sz="2800" b="1" dirty="0">
              <a:solidFill>
                <a:srgbClr val="008E4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786423"/>
              </p:ext>
            </p:extLst>
          </p:nvPr>
        </p:nvGraphicFramePr>
        <p:xfrm>
          <a:off x="323528" y="1645643"/>
          <a:ext cx="8424937" cy="4663676"/>
        </p:xfrm>
        <a:graphic>
          <a:graphicData uri="http://schemas.openxmlformats.org/drawingml/2006/table">
            <a:tbl>
              <a:tblPr firstRow="1" firstCol="1" bandRow="1"/>
              <a:tblGrid>
                <a:gridCol w="2840588"/>
                <a:gridCol w="1871426"/>
                <a:gridCol w="1871426"/>
                <a:gridCol w="1841497"/>
              </a:tblGrid>
              <a:tr h="7857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Предприятия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Задолженность  на начало года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Задолженность на конец года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Отклонение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АО «Чепецкий механический завод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2 447 945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(2 447 945)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ИЖЕВСКИЙ МОТОЗАВОД АКСИОН-ХОЛДИНГ АО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23 630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23630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КОНЦЕРН КАЛАШНИКОВ АО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249 726,54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(249 726,54)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МЕДЛАБ ЭКСПРЕСС ООО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100 091,99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160 631,99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60 540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НПЦ ВТ Ижмаш ДОАО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65 000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(65 000)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ООО «ПРО Текнолоджиз»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1 186 452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486 452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(700 000)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ФГБУН Институт механики Уральского отделения Российской академии наук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(12 100)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6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E40"/>
                </a:solidFill>
                <a:latin typeface="Times New Roman"/>
                <a:ea typeface="Calibri"/>
              </a:rPr>
              <a:t>Цель инвентаризации в  </a:t>
            </a:r>
            <a:r>
              <a:rPr lang="ru-RU" sz="2800" b="1" dirty="0">
                <a:solidFill>
                  <a:srgbClr val="008E40"/>
                </a:solidFill>
                <a:latin typeface="Times New Roman"/>
                <a:ea typeface="Calibri"/>
              </a:rPr>
              <a:t>ИП </a:t>
            </a:r>
            <a:r>
              <a:rPr lang="ru-RU" sz="2800" b="1" dirty="0" err="1">
                <a:solidFill>
                  <a:srgbClr val="008E40"/>
                </a:solidFill>
                <a:latin typeface="Times New Roman"/>
                <a:ea typeface="Calibri"/>
              </a:rPr>
              <a:t>Симакович</a:t>
            </a:r>
            <a:r>
              <a:rPr lang="ru-RU" sz="2800" b="1" dirty="0">
                <a:solidFill>
                  <a:srgbClr val="008E40"/>
                </a:solidFill>
                <a:latin typeface="Times New Roman"/>
                <a:ea typeface="Calibri"/>
              </a:rPr>
              <a:t> Ю. О. </a:t>
            </a:r>
            <a:r>
              <a:rPr lang="ru-RU" sz="2800" b="1" dirty="0" smtClean="0">
                <a:solidFill>
                  <a:srgbClr val="008E40"/>
                </a:solidFill>
                <a:latin typeface="Times New Roman"/>
                <a:ea typeface="Calibri"/>
              </a:rPr>
              <a:t>– </a:t>
            </a:r>
          </a:p>
          <a:p>
            <a:pPr algn="r"/>
            <a:r>
              <a:rPr lang="ru-RU" sz="2400" dirty="0" smtClean="0">
                <a:latin typeface="Times New Roman"/>
                <a:ea typeface="Calibri"/>
              </a:rPr>
              <a:t>документальное подтверждение </a:t>
            </a:r>
            <a:r>
              <a:rPr lang="ru-RU" sz="2400" dirty="0">
                <a:latin typeface="Times New Roman"/>
                <a:ea typeface="Calibri"/>
              </a:rPr>
              <a:t>наличия дебиторской задолженности и обязательств, установления сроков их возникновения и погашения, уточнения оценки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2094617"/>
            <a:ext cx="41044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Выявленные результаты инвентаризации расчетов</a:t>
            </a:r>
            <a:r>
              <a:rPr lang="ru-RU" sz="2800" dirty="0">
                <a:latin typeface="Times New Roman"/>
                <a:ea typeface="Times New Roman"/>
              </a:rPr>
              <a:t> отражаются в </a:t>
            </a:r>
            <a:r>
              <a:rPr lang="ru-RU" sz="2800" b="1" dirty="0">
                <a:solidFill>
                  <a:srgbClr val="008E40"/>
                </a:solidFill>
                <a:latin typeface="Times New Roman"/>
                <a:ea typeface="Times New Roman"/>
              </a:rPr>
              <a:t>Акте инвентаризации расчетов с покупателями, поставщиками и прочими дебиторами и кредиторами </a:t>
            </a:r>
            <a:r>
              <a:rPr lang="ru-RU" sz="2800" dirty="0">
                <a:latin typeface="Times New Roman"/>
                <a:ea typeface="Times New Roman"/>
              </a:rPr>
              <a:t>форма </a:t>
            </a:r>
            <a:r>
              <a:rPr lang="ru-RU" sz="2800" b="1" dirty="0">
                <a:latin typeface="Times New Roman"/>
                <a:ea typeface="Times New Roman"/>
              </a:rPr>
              <a:t>№ИНВ-17. </a:t>
            </a:r>
            <a:endParaRPr lang="ru-RU" sz="2800" b="1" dirty="0"/>
          </a:p>
        </p:txBody>
      </p:sp>
      <p:pic>
        <p:nvPicPr>
          <p:cNvPr id="2052" name="Picture 4" descr="http://dokipedia.ru/sites/default/files/doc_files/534/268/4/files/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39" y="2351003"/>
            <a:ext cx="3759533" cy="3888432"/>
          </a:xfrm>
          <a:prstGeom prst="rect">
            <a:avLst/>
          </a:prstGeom>
          <a:noFill/>
          <a:ln>
            <a:solidFill>
              <a:srgbClr val="008E4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4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E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РЕКОМЕНДАЦИИ ПО СОВЕРШЕНСТВОВАНИЮ УЧЕТА РАСЧЕТОВ С ПОКУПАТЕЛЯМИ И ЗАКАЗЧИКАМИ</a:t>
            </a:r>
            <a:endParaRPr lang="ru-RU" sz="2400" b="1" dirty="0">
              <a:solidFill>
                <a:srgbClr val="008E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56369967"/>
              </p:ext>
            </p:extLst>
          </p:nvPr>
        </p:nvGraphicFramePr>
        <p:xfrm>
          <a:off x="395536" y="1556792"/>
          <a:ext cx="849694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2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548" y="206084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620</Words>
  <Application>Microsoft Office PowerPoint</Application>
  <PresentationFormat>Экран (4:3)</PresentationFormat>
  <Paragraphs>188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9</cp:revision>
  <dcterms:created xsi:type="dcterms:W3CDTF">2018-02-20T17:34:14Z</dcterms:created>
  <dcterms:modified xsi:type="dcterms:W3CDTF">2018-02-20T19:16:50Z</dcterms:modified>
</cp:coreProperties>
</file>