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28" autoAdjust="0"/>
    <p:restoredTop sz="94660"/>
  </p:normalViewPr>
  <p:slideViewPr>
    <p:cSldViewPr>
      <p:cViewPr>
        <p:scale>
          <a:sx n="60" d="100"/>
          <a:sy n="60" d="100"/>
        </p:scale>
        <p:origin x="2467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DFD9A0-2FAF-4F30-B38F-5135A0097890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FB6AF4-6178-43DF-A96C-EEE94C85D33A}">
      <dgm:prSet phldrT="[Текст]"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замена потребительских кредитов другими видами кредитов в кредитных портфелях банков</a:t>
          </a:r>
        </a:p>
      </dgm:t>
    </dgm:pt>
    <dgm:pt modelId="{523CFFFF-A840-447C-99D6-9C1299233260}" type="parTrans" cxnId="{E2AC0F5F-E7F6-4474-B0FF-3B15A783942F}">
      <dgm:prSet/>
      <dgm:spPr/>
      <dgm:t>
        <a:bodyPr/>
        <a:lstStyle/>
        <a:p>
          <a:endParaRPr lang="ru-RU" sz="4800">
            <a:latin typeface="Times New Roman" pitchFamily="18" charset="0"/>
            <a:cs typeface="Times New Roman" pitchFamily="18" charset="0"/>
          </a:endParaRPr>
        </a:p>
      </dgm:t>
    </dgm:pt>
    <dgm:pt modelId="{370DF915-51C8-4F5A-9AFF-DA28643C2004}" type="sibTrans" cxnId="{E2AC0F5F-E7F6-4474-B0FF-3B15A783942F}">
      <dgm:prSet/>
      <dgm:spPr/>
      <dgm:t>
        <a:bodyPr/>
        <a:lstStyle/>
        <a:p>
          <a:endParaRPr lang="ru-RU" sz="4800">
            <a:latin typeface="Times New Roman" pitchFamily="18" charset="0"/>
            <a:cs typeface="Times New Roman" pitchFamily="18" charset="0"/>
          </a:endParaRPr>
        </a:p>
      </dgm:t>
    </dgm:pt>
    <dgm:pt modelId="{6D857A35-1C2B-4ED8-B232-AB26BE751B97}">
      <dgm:prSet phldrT="[Текст]"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увеличение портфеля микрозаймов</a:t>
          </a:r>
        </a:p>
      </dgm:t>
    </dgm:pt>
    <dgm:pt modelId="{61B0EADB-9BE5-4B9A-A8D0-A6ED472FAE79}" type="parTrans" cxnId="{30006A66-8656-4436-8F60-F7E25FED7059}">
      <dgm:prSet/>
      <dgm:spPr/>
      <dgm:t>
        <a:bodyPr/>
        <a:lstStyle/>
        <a:p>
          <a:endParaRPr lang="ru-RU" sz="4800">
            <a:latin typeface="Times New Roman" pitchFamily="18" charset="0"/>
            <a:cs typeface="Times New Roman" pitchFamily="18" charset="0"/>
          </a:endParaRPr>
        </a:p>
      </dgm:t>
    </dgm:pt>
    <dgm:pt modelId="{75F5BE57-7556-43A2-9B5C-6A39E22EE78B}" type="sibTrans" cxnId="{30006A66-8656-4436-8F60-F7E25FED7059}">
      <dgm:prSet/>
      <dgm:spPr/>
      <dgm:t>
        <a:bodyPr/>
        <a:lstStyle/>
        <a:p>
          <a:endParaRPr lang="ru-RU" sz="4800">
            <a:latin typeface="Times New Roman" pitchFamily="18" charset="0"/>
            <a:cs typeface="Times New Roman" pitchFamily="18" charset="0"/>
          </a:endParaRPr>
        </a:p>
      </dgm:t>
    </dgm:pt>
    <dgm:pt modelId="{7F147F26-B518-40ED-90D3-9250177ABE0F}">
      <dgm:prSet phldrT="[Текст]"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подорожание потребительского кредита</a:t>
          </a:r>
        </a:p>
      </dgm:t>
    </dgm:pt>
    <dgm:pt modelId="{FD6103E7-55C2-4FEA-9AAE-3AB6AA9FFA51}" type="parTrans" cxnId="{1A4A91E5-2749-4AB3-AC12-A343D9DBFA96}">
      <dgm:prSet/>
      <dgm:spPr/>
      <dgm:t>
        <a:bodyPr/>
        <a:lstStyle/>
        <a:p>
          <a:endParaRPr lang="ru-RU" sz="4800">
            <a:latin typeface="Times New Roman" pitchFamily="18" charset="0"/>
            <a:cs typeface="Times New Roman" pitchFamily="18" charset="0"/>
          </a:endParaRPr>
        </a:p>
      </dgm:t>
    </dgm:pt>
    <dgm:pt modelId="{CBA1D4DB-5678-4FC3-95DA-6C2D932D95F0}" type="sibTrans" cxnId="{1A4A91E5-2749-4AB3-AC12-A343D9DBFA96}">
      <dgm:prSet/>
      <dgm:spPr/>
      <dgm:t>
        <a:bodyPr/>
        <a:lstStyle/>
        <a:p>
          <a:endParaRPr lang="ru-RU" sz="4800">
            <a:latin typeface="Times New Roman" pitchFamily="18" charset="0"/>
            <a:cs typeface="Times New Roman" pitchFamily="18" charset="0"/>
          </a:endParaRPr>
        </a:p>
      </dgm:t>
    </dgm:pt>
    <dgm:pt modelId="{2545D758-8E0E-4300-ABEB-B7176A0A0279}">
      <dgm:prSet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опасное снижение темпов роста объемов потребительского кредитования</a:t>
          </a:r>
        </a:p>
      </dgm:t>
    </dgm:pt>
    <dgm:pt modelId="{FDA47939-A16F-43DA-BE6D-EAB92B6B3998}" type="parTrans" cxnId="{91AAB3E9-D23C-4204-BF8E-BCA9348A706D}">
      <dgm:prSet/>
      <dgm:spPr/>
      <dgm:t>
        <a:bodyPr/>
        <a:lstStyle/>
        <a:p>
          <a:endParaRPr lang="ru-RU" sz="4800">
            <a:latin typeface="Times New Roman" pitchFamily="18" charset="0"/>
            <a:cs typeface="Times New Roman" pitchFamily="18" charset="0"/>
          </a:endParaRPr>
        </a:p>
      </dgm:t>
    </dgm:pt>
    <dgm:pt modelId="{63B6FB15-78FE-462F-96A3-2DC10B9FC3BA}" type="sibTrans" cxnId="{91AAB3E9-D23C-4204-BF8E-BCA9348A706D}">
      <dgm:prSet/>
      <dgm:spPr/>
      <dgm:t>
        <a:bodyPr/>
        <a:lstStyle/>
        <a:p>
          <a:endParaRPr lang="ru-RU" sz="4800">
            <a:latin typeface="Times New Roman" pitchFamily="18" charset="0"/>
            <a:cs typeface="Times New Roman" pitchFamily="18" charset="0"/>
          </a:endParaRPr>
        </a:p>
      </dgm:t>
    </dgm:pt>
    <dgm:pt modelId="{2CF9233E-7048-4012-9DC1-7A6F48C967EA}" type="pres">
      <dgm:prSet presAssocID="{7CDFD9A0-2FAF-4F30-B38F-5135A0097890}" presName="linear" presStyleCnt="0">
        <dgm:presLayoutVars>
          <dgm:dir/>
          <dgm:animLvl val="lvl"/>
          <dgm:resizeHandles val="exact"/>
        </dgm:presLayoutVars>
      </dgm:prSet>
      <dgm:spPr/>
    </dgm:pt>
    <dgm:pt modelId="{7F531333-FF50-4DCD-9524-69D86D4FA8D0}" type="pres">
      <dgm:prSet presAssocID="{E9FB6AF4-6178-43DF-A96C-EEE94C85D33A}" presName="parentLin" presStyleCnt="0"/>
      <dgm:spPr/>
    </dgm:pt>
    <dgm:pt modelId="{1E3CCD63-ADBC-4F0A-99AF-D362644EF44B}" type="pres">
      <dgm:prSet presAssocID="{E9FB6AF4-6178-43DF-A96C-EEE94C85D33A}" presName="parentLeftMargin" presStyleLbl="node1" presStyleIdx="0" presStyleCnt="4"/>
      <dgm:spPr/>
    </dgm:pt>
    <dgm:pt modelId="{8273C168-C745-487E-BDDF-AA9C6A2AC5BC}" type="pres">
      <dgm:prSet presAssocID="{E9FB6AF4-6178-43DF-A96C-EEE94C85D33A}" presName="parentText" presStyleLbl="node1" presStyleIdx="0" presStyleCnt="4" custScaleX="122508">
        <dgm:presLayoutVars>
          <dgm:chMax val="0"/>
          <dgm:bulletEnabled val="1"/>
        </dgm:presLayoutVars>
      </dgm:prSet>
      <dgm:spPr/>
    </dgm:pt>
    <dgm:pt modelId="{08C3199B-9574-4359-B0A2-3B369DA77FF0}" type="pres">
      <dgm:prSet presAssocID="{E9FB6AF4-6178-43DF-A96C-EEE94C85D33A}" presName="negativeSpace" presStyleCnt="0"/>
      <dgm:spPr/>
    </dgm:pt>
    <dgm:pt modelId="{A963D873-A5E5-43BC-8B13-31364E6DB01F}" type="pres">
      <dgm:prSet presAssocID="{E9FB6AF4-6178-43DF-A96C-EEE94C85D33A}" presName="childText" presStyleLbl="conFgAcc1" presStyleIdx="0" presStyleCnt="4">
        <dgm:presLayoutVars>
          <dgm:bulletEnabled val="1"/>
        </dgm:presLayoutVars>
      </dgm:prSet>
      <dgm:spPr/>
    </dgm:pt>
    <dgm:pt modelId="{9D10D9CB-5A87-42B9-9B51-D2B05AF23514}" type="pres">
      <dgm:prSet presAssocID="{370DF915-51C8-4F5A-9AFF-DA28643C2004}" presName="spaceBetweenRectangles" presStyleCnt="0"/>
      <dgm:spPr/>
    </dgm:pt>
    <dgm:pt modelId="{85E250EB-3042-458B-9A6D-21D712E2C981}" type="pres">
      <dgm:prSet presAssocID="{2545D758-8E0E-4300-ABEB-B7176A0A0279}" presName="parentLin" presStyleCnt="0"/>
      <dgm:spPr/>
    </dgm:pt>
    <dgm:pt modelId="{49AA89E6-714F-4747-8BBC-F59ECBBD6C6A}" type="pres">
      <dgm:prSet presAssocID="{2545D758-8E0E-4300-ABEB-B7176A0A0279}" presName="parentLeftMargin" presStyleLbl="node1" presStyleIdx="0" presStyleCnt="4"/>
      <dgm:spPr/>
    </dgm:pt>
    <dgm:pt modelId="{0BE42720-75D7-4B96-B704-8731C4A0F980}" type="pres">
      <dgm:prSet presAssocID="{2545D758-8E0E-4300-ABEB-B7176A0A0279}" presName="parentText" presStyleLbl="node1" presStyleIdx="1" presStyleCnt="4" custScaleX="122508">
        <dgm:presLayoutVars>
          <dgm:chMax val="0"/>
          <dgm:bulletEnabled val="1"/>
        </dgm:presLayoutVars>
      </dgm:prSet>
      <dgm:spPr/>
    </dgm:pt>
    <dgm:pt modelId="{0C1164C0-A1A8-4A19-8360-9981C3A1AA5E}" type="pres">
      <dgm:prSet presAssocID="{2545D758-8E0E-4300-ABEB-B7176A0A0279}" presName="negativeSpace" presStyleCnt="0"/>
      <dgm:spPr/>
    </dgm:pt>
    <dgm:pt modelId="{2CBD3DD9-0772-472B-8650-95FAD1E8322E}" type="pres">
      <dgm:prSet presAssocID="{2545D758-8E0E-4300-ABEB-B7176A0A0279}" presName="childText" presStyleLbl="conFgAcc1" presStyleIdx="1" presStyleCnt="4">
        <dgm:presLayoutVars>
          <dgm:bulletEnabled val="1"/>
        </dgm:presLayoutVars>
      </dgm:prSet>
      <dgm:spPr/>
    </dgm:pt>
    <dgm:pt modelId="{78390E42-45FF-439A-9010-7DEAC195CF25}" type="pres">
      <dgm:prSet presAssocID="{63B6FB15-78FE-462F-96A3-2DC10B9FC3BA}" presName="spaceBetweenRectangles" presStyleCnt="0"/>
      <dgm:spPr/>
    </dgm:pt>
    <dgm:pt modelId="{653B0033-06B7-4307-971D-FF7EA946EEFD}" type="pres">
      <dgm:prSet presAssocID="{6D857A35-1C2B-4ED8-B232-AB26BE751B97}" presName="parentLin" presStyleCnt="0"/>
      <dgm:spPr/>
    </dgm:pt>
    <dgm:pt modelId="{8C1B48C8-F53D-466D-8A73-F6390BF7869B}" type="pres">
      <dgm:prSet presAssocID="{6D857A35-1C2B-4ED8-B232-AB26BE751B97}" presName="parentLeftMargin" presStyleLbl="node1" presStyleIdx="1" presStyleCnt="4"/>
      <dgm:spPr/>
    </dgm:pt>
    <dgm:pt modelId="{B1BA3892-F685-49B8-9A8B-34E83ED87C66}" type="pres">
      <dgm:prSet presAssocID="{6D857A35-1C2B-4ED8-B232-AB26BE751B97}" presName="parentText" presStyleLbl="node1" presStyleIdx="2" presStyleCnt="4" custScaleX="122508">
        <dgm:presLayoutVars>
          <dgm:chMax val="0"/>
          <dgm:bulletEnabled val="1"/>
        </dgm:presLayoutVars>
      </dgm:prSet>
      <dgm:spPr/>
    </dgm:pt>
    <dgm:pt modelId="{038D98F4-A84E-4EC1-99C8-6634E9378658}" type="pres">
      <dgm:prSet presAssocID="{6D857A35-1C2B-4ED8-B232-AB26BE751B97}" presName="negativeSpace" presStyleCnt="0"/>
      <dgm:spPr/>
    </dgm:pt>
    <dgm:pt modelId="{91B11DC7-5D40-406F-967A-2DECEE04C66D}" type="pres">
      <dgm:prSet presAssocID="{6D857A35-1C2B-4ED8-B232-AB26BE751B97}" presName="childText" presStyleLbl="conFgAcc1" presStyleIdx="2" presStyleCnt="4">
        <dgm:presLayoutVars>
          <dgm:bulletEnabled val="1"/>
        </dgm:presLayoutVars>
      </dgm:prSet>
      <dgm:spPr/>
    </dgm:pt>
    <dgm:pt modelId="{DA04B52C-82B3-4E45-80FA-634CA8E3B7DA}" type="pres">
      <dgm:prSet presAssocID="{75F5BE57-7556-43A2-9B5C-6A39E22EE78B}" presName="spaceBetweenRectangles" presStyleCnt="0"/>
      <dgm:spPr/>
    </dgm:pt>
    <dgm:pt modelId="{05A338CA-CDAC-4F79-A8AC-387F954C5112}" type="pres">
      <dgm:prSet presAssocID="{7F147F26-B518-40ED-90D3-9250177ABE0F}" presName="parentLin" presStyleCnt="0"/>
      <dgm:spPr/>
    </dgm:pt>
    <dgm:pt modelId="{0540D52D-8CD7-4254-B6E8-11BECF8F0933}" type="pres">
      <dgm:prSet presAssocID="{7F147F26-B518-40ED-90D3-9250177ABE0F}" presName="parentLeftMargin" presStyleLbl="node1" presStyleIdx="2" presStyleCnt="4"/>
      <dgm:spPr/>
    </dgm:pt>
    <dgm:pt modelId="{81FF6C48-2784-4012-88B2-7C939DA3CABF}" type="pres">
      <dgm:prSet presAssocID="{7F147F26-B518-40ED-90D3-9250177ABE0F}" presName="parentText" presStyleLbl="node1" presStyleIdx="3" presStyleCnt="4" custScaleX="122508">
        <dgm:presLayoutVars>
          <dgm:chMax val="0"/>
          <dgm:bulletEnabled val="1"/>
        </dgm:presLayoutVars>
      </dgm:prSet>
      <dgm:spPr/>
    </dgm:pt>
    <dgm:pt modelId="{053612FC-2C96-4D2D-924F-A2EE42F0F9F1}" type="pres">
      <dgm:prSet presAssocID="{7F147F26-B518-40ED-90D3-9250177ABE0F}" presName="negativeSpace" presStyleCnt="0"/>
      <dgm:spPr/>
    </dgm:pt>
    <dgm:pt modelId="{E7CEDC51-0B50-454E-915A-D3DA2B36B383}" type="pres">
      <dgm:prSet presAssocID="{7F147F26-B518-40ED-90D3-9250177ABE0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07DF725-5DBC-4084-8C32-0A14E0335515}" type="presOf" srcId="{7F147F26-B518-40ED-90D3-9250177ABE0F}" destId="{81FF6C48-2784-4012-88B2-7C939DA3CABF}" srcOrd="1" destOrd="0" presId="urn:microsoft.com/office/officeart/2005/8/layout/list1"/>
    <dgm:cxn modelId="{109C1C40-6181-40AC-8DDC-A0F9A854C3FE}" type="presOf" srcId="{7CDFD9A0-2FAF-4F30-B38F-5135A0097890}" destId="{2CF9233E-7048-4012-9DC1-7A6F48C967EA}" srcOrd="0" destOrd="0" presId="urn:microsoft.com/office/officeart/2005/8/layout/list1"/>
    <dgm:cxn modelId="{E2AC0F5F-E7F6-4474-B0FF-3B15A783942F}" srcId="{7CDFD9A0-2FAF-4F30-B38F-5135A0097890}" destId="{E9FB6AF4-6178-43DF-A96C-EEE94C85D33A}" srcOrd="0" destOrd="0" parTransId="{523CFFFF-A840-447C-99D6-9C1299233260}" sibTransId="{370DF915-51C8-4F5A-9AFF-DA28643C2004}"/>
    <dgm:cxn modelId="{30006A66-8656-4436-8F60-F7E25FED7059}" srcId="{7CDFD9A0-2FAF-4F30-B38F-5135A0097890}" destId="{6D857A35-1C2B-4ED8-B232-AB26BE751B97}" srcOrd="2" destOrd="0" parTransId="{61B0EADB-9BE5-4B9A-A8D0-A6ED472FAE79}" sibTransId="{75F5BE57-7556-43A2-9B5C-6A39E22EE78B}"/>
    <dgm:cxn modelId="{A8DDCA4C-59B5-4FD1-8721-D3C71D66FC58}" type="presOf" srcId="{7F147F26-B518-40ED-90D3-9250177ABE0F}" destId="{0540D52D-8CD7-4254-B6E8-11BECF8F0933}" srcOrd="0" destOrd="0" presId="urn:microsoft.com/office/officeart/2005/8/layout/list1"/>
    <dgm:cxn modelId="{D7B4D64C-F16C-4384-AF3B-1CED6EE47518}" type="presOf" srcId="{2545D758-8E0E-4300-ABEB-B7176A0A0279}" destId="{0BE42720-75D7-4B96-B704-8731C4A0F980}" srcOrd="1" destOrd="0" presId="urn:microsoft.com/office/officeart/2005/8/layout/list1"/>
    <dgm:cxn modelId="{F96B9D52-C642-4C0A-9CCF-975867B5BBC9}" type="presOf" srcId="{E9FB6AF4-6178-43DF-A96C-EEE94C85D33A}" destId="{8273C168-C745-487E-BDDF-AA9C6A2AC5BC}" srcOrd="1" destOrd="0" presId="urn:microsoft.com/office/officeart/2005/8/layout/list1"/>
    <dgm:cxn modelId="{A0D7CC94-4471-494A-B3DC-D41807DB93DD}" type="presOf" srcId="{6D857A35-1C2B-4ED8-B232-AB26BE751B97}" destId="{8C1B48C8-F53D-466D-8A73-F6390BF7869B}" srcOrd="0" destOrd="0" presId="urn:microsoft.com/office/officeart/2005/8/layout/list1"/>
    <dgm:cxn modelId="{48FC46A3-EA53-4252-B60C-554A6C78B3F6}" type="presOf" srcId="{E9FB6AF4-6178-43DF-A96C-EEE94C85D33A}" destId="{1E3CCD63-ADBC-4F0A-99AF-D362644EF44B}" srcOrd="0" destOrd="0" presId="urn:microsoft.com/office/officeart/2005/8/layout/list1"/>
    <dgm:cxn modelId="{0BE86FBD-9A76-49A9-8154-21EB4FE65598}" type="presOf" srcId="{2545D758-8E0E-4300-ABEB-B7176A0A0279}" destId="{49AA89E6-714F-4747-8BBC-F59ECBBD6C6A}" srcOrd="0" destOrd="0" presId="urn:microsoft.com/office/officeart/2005/8/layout/list1"/>
    <dgm:cxn modelId="{1A4A91E5-2749-4AB3-AC12-A343D9DBFA96}" srcId="{7CDFD9A0-2FAF-4F30-B38F-5135A0097890}" destId="{7F147F26-B518-40ED-90D3-9250177ABE0F}" srcOrd="3" destOrd="0" parTransId="{FD6103E7-55C2-4FEA-9AAE-3AB6AA9FFA51}" sibTransId="{CBA1D4DB-5678-4FC3-95DA-6C2D932D95F0}"/>
    <dgm:cxn modelId="{91AAB3E9-D23C-4204-BF8E-BCA9348A706D}" srcId="{7CDFD9A0-2FAF-4F30-B38F-5135A0097890}" destId="{2545D758-8E0E-4300-ABEB-B7176A0A0279}" srcOrd="1" destOrd="0" parTransId="{FDA47939-A16F-43DA-BE6D-EAB92B6B3998}" sibTransId="{63B6FB15-78FE-462F-96A3-2DC10B9FC3BA}"/>
    <dgm:cxn modelId="{083C58F3-93AE-49E9-9541-C921C162AB3A}" type="presOf" srcId="{6D857A35-1C2B-4ED8-B232-AB26BE751B97}" destId="{B1BA3892-F685-49B8-9A8B-34E83ED87C66}" srcOrd="1" destOrd="0" presId="urn:microsoft.com/office/officeart/2005/8/layout/list1"/>
    <dgm:cxn modelId="{FCBB4531-3113-4A86-9AEA-6E9DE40E9EEC}" type="presParOf" srcId="{2CF9233E-7048-4012-9DC1-7A6F48C967EA}" destId="{7F531333-FF50-4DCD-9524-69D86D4FA8D0}" srcOrd="0" destOrd="0" presId="urn:microsoft.com/office/officeart/2005/8/layout/list1"/>
    <dgm:cxn modelId="{53509C14-0B5F-4E66-8A66-B04D6C61F6BB}" type="presParOf" srcId="{7F531333-FF50-4DCD-9524-69D86D4FA8D0}" destId="{1E3CCD63-ADBC-4F0A-99AF-D362644EF44B}" srcOrd="0" destOrd="0" presId="urn:microsoft.com/office/officeart/2005/8/layout/list1"/>
    <dgm:cxn modelId="{7DD9C019-F49F-4A61-8325-69019BCF6201}" type="presParOf" srcId="{7F531333-FF50-4DCD-9524-69D86D4FA8D0}" destId="{8273C168-C745-487E-BDDF-AA9C6A2AC5BC}" srcOrd="1" destOrd="0" presId="urn:microsoft.com/office/officeart/2005/8/layout/list1"/>
    <dgm:cxn modelId="{16D709B3-83E4-474B-B436-1B72CB8037C5}" type="presParOf" srcId="{2CF9233E-7048-4012-9DC1-7A6F48C967EA}" destId="{08C3199B-9574-4359-B0A2-3B369DA77FF0}" srcOrd="1" destOrd="0" presId="urn:microsoft.com/office/officeart/2005/8/layout/list1"/>
    <dgm:cxn modelId="{2F6CF454-7A4C-4524-8DF1-8943FE65C9EF}" type="presParOf" srcId="{2CF9233E-7048-4012-9DC1-7A6F48C967EA}" destId="{A963D873-A5E5-43BC-8B13-31364E6DB01F}" srcOrd="2" destOrd="0" presId="urn:microsoft.com/office/officeart/2005/8/layout/list1"/>
    <dgm:cxn modelId="{3A74D866-7224-4AC3-912D-71D9B94F3E5B}" type="presParOf" srcId="{2CF9233E-7048-4012-9DC1-7A6F48C967EA}" destId="{9D10D9CB-5A87-42B9-9B51-D2B05AF23514}" srcOrd="3" destOrd="0" presId="urn:microsoft.com/office/officeart/2005/8/layout/list1"/>
    <dgm:cxn modelId="{CFA5A972-F19B-4C7C-8094-4C813B2B811A}" type="presParOf" srcId="{2CF9233E-7048-4012-9DC1-7A6F48C967EA}" destId="{85E250EB-3042-458B-9A6D-21D712E2C981}" srcOrd="4" destOrd="0" presId="urn:microsoft.com/office/officeart/2005/8/layout/list1"/>
    <dgm:cxn modelId="{AFA68DA9-2EE2-4A1B-808E-E95DECC226F0}" type="presParOf" srcId="{85E250EB-3042-458B-9A6D-21D712E2C981}" destId="{49AA89E6-714F-4747-8BBC-F59ECBBD6C6A}" srcOrd="0" destOrd="0" presId="urn:microsoft.com/office/officeart/2005/8/layout/list1"/>
    <dgm:cxn modelId="{A0370210-C184-426D-81F4-08CC9F51923A}" type="presParOf" srcId="{85E250EB-3042-458B-9A6D-21D712E2C981}" destId="{0BE42720-75D7-4B96-B704-8731C4A0F980}" srcOrd="1" destOrd="0" presId="urn:microsoft.com/office/officeart/2005/8/layout/list1"/>
    <dgm:cxn modelId="{BBE641A7-5163-46AC-85DF-485B0F3D71A1}" type="presParOf" srcId="{2CF9233E-7048-4012-9DC1-7A6F48C967EA}" destId="{0C1164C0-A1A8-4A19-8360-9981C3A1AA5E}" srcOrd="5" destOrd="0" presId="urn:microsoft.com/office/officeart/2005/8/layout/list1"/>
    <dgm:cxn modelId="{D602187D-9D0A-42D4-9CFF-F1C6E66F3793}" type="presParOf" srcId="{2CF9233E-7048-4012-9DC1-7A6F48C967EA}" destId="{2CBD3DD9-0772-472B-8650-95FAD1E8322E}" srcOrd="6" destOrd="0" presId="urn:microsoft.com/office/officeart/2005/8/layout/list1"/>
    <dgm:cxn modelId="{8776A954-9531-4897-A256-79BFDE76C850}" type="presParOf" srcId="{2CF9233E-7048-4012-9DC1-7A6F48C967EA}" destId="{78390E42-45FF-439A-9010-7DEAC195CF25}" srcOrd="7" destOrd="0" presId="urn:microsoft.com/office/officeart/2005/8/layout/list1"/>
    <dgm:cxn modelId="{EF9DDFCA-7DBA-42F1-B740-4305804E35E7}" type="presParOf" srcId="{2CF9233E-7048-4012-9DC1-7A6F48C967EA}" destId="{653B0033-06B7-4307-971D-FF7EA946EEFD}" srcOrd="8" destOrd="0" presId="urn:microsoft.com/office/officeart/2005/8/layout/list1"/>
    <dgm:cxn modelId="{84A33D19-C51E-47A0-9CC0-3446681EC17D}" type="presParOf" srcId="{653B0033-06B7-4307-971D-FF7EA946EEFD}" destId="{8C1B48C8-F53D-466D-8A73-F6390BF7869B}" srcOrd="0" destOrd="0" presId="urn:microsoft.com/office/officeart/2005/8/layout/list1"/>
    <dgm:cxn modelId="{452EA589-D936-42DD-9C3C-10D5E7E17A04}" type="presParOf" srcId="{653B0033-06B7-4307-971D-FF7EA946EEFD}" destId="{B1BA3892-F685-49B8-9A8B-34E83ED87C66}" srcOrd="1" destOrd="0" presId="urn:microsoft.com/office/officeart/2005/8/layout/list1"/>
    <dgm:cxn modelId="{8C38A6DF-88A8-4AD6-ABFA-C7D42602FA74}" type="presParOf" srcId="{2CF9233E-7048-4012-9DC1-7A6F48C967EA}" destId="{038D98F4-A84E-4EC1-99C8-6634E9378658}" srcOrd="9" destOrd="0" presId="urn:microsoft.com/office/officeart/2005/8/layout/list1"/>
    <dgm:cxn modelId="{84E8F577-9AD3-487F-A021-4FCF29A196BA}" type="presParOf" srcId="{2CF9233E-7048-4012-9DC1-7A6F48C967EA}" destId="{91B11DC7-5D40-406F-967A-2DECEE04C66D}" srcOrd="10" destOrd="0" presId="urn:microsoft.com/office/officeart/2005/8/layout/list1"/>
    <dgm:cxn modelId="{CFAE36DA-D0DA-4798-87E9-8DDAEFD83B7F}" type="presParOf" srcId="{2CF9233E-7048-4012-9DC1-7A6F48C967EA}" destId="{DA04B52C-82B3-4E45-80FA-634CA8E3B7DA}" srcOrd="11" destOrd="0" presId="urn:microsoft.com/office/officeart/2005/8/layout/list1"/>
    <dgm:cxn modelId="{E85B2484-9014-407D-A523-ED0E7F9A6A51}" type="presParOf" srcId="{2CF9233E-7048-4012-9DC1-7A6F48C967EA}" destId="{05A338CA-CDAC-4F79-A8AC-387F954C5112}" srcOrd="12" destOrd="0" presId="urn:microsoft.com/office/officeart/2005/8/layout/list1"/>
    <dgm:cxn modelId="{E05C3DBC-9CB0-42BD-AB06-2C1DEC7CFF4D}" type="presParOf" srcId="{05A338CA-CDAC-4F79-A8AC-387F954C5112}" destId="{0540D52D-8CD7-4254-B6E8-11BECF8F0933}" srcOrd="0" destOrd="0" presId="urn:microsoft.com/office/officeart/2005/8/layout/list1"/>
    <dgm:cxn modelId="{6817C364-7AC0-4886-8B4F-9AEF3A38A18B}" type="presParOf" srcId="{05A338CA-CDAC-4F79-A8AC-387F954C5112}" destId="{81FF6C48-2784-4012-88B2-7C939DA3CABF}" srcOrd="1" destOrd="0" presId="urn:microsoft.com/office/officeart/2005/8/layout/list1"/>
    <dgm:cxn modelId="{23FAB8EB-96A0-49F2-A918-A573C29D541D}" type="presParOf" srcId="{2CF9233E-7048-4012-9DC1-7A6F48C967EA}" destId="{053612FC-2C96-4D2D-924F-A2EE42F0F9F1}" srcOrd="13" destOrd="0" presId="urn:microsoft.com/office/officeart/2005/8/layout/list1"/>
    <dgm:cxn modelId="{484890AB-864C-4072-A1D0-20ACC2B6D990}" type="presParOf" srcId="{2CF9233E-7048-4012-9DC1-7A6F48C967EA}" destId="{E7CEDC51-0B50-454E-915A-D3DA2B36B38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75D8F9-452F-4634-BB3B-4D293B32F38C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8D62AB-8806-48E3-BDE7-6BEF2F017AA1}">
      <dgm:prSet phldrT="[Текст]"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•управление совокупным риском кредитного портфеля</a:t>
          </a:r>
        </a:p>
      </dgm:t>
    </dgm:pt>
    <dgm:pt modelId="{EF851A01-FD25-4D2C-97D6-ED84DC0D81C2}" type="parTrans" cxnId="{A73E2F3D-EDF2-4BD8-8E77-2BD5C7E8ABF2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55131339-F964-4813-8B88-43534B500A0C}" type="sibTrans" cxnId="{A73E2F3D-EDF2-4BD8-8E77-2BD5C7E8ABF2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098192EF-8CD8-4747-B1F3-08E15EFE00FE}">
      <dgm:prSet phldrT="[Текст]"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•управление организацией кредитного процесса и операциями</a:t>
          </a:r>
        </a:p>
      </dgm:t>
    </dgm:pt>
    <dgm:pt modelId="{660AB1E6-7D1A-4628-A85C-6A48F239EB1A}" type="parTrans" cxnId="{09100C5E-6B5C-40A5-8585-44ECB7674FA4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F5059CD9-70DC-4085-BCA1-22FB7D7A5EBC}" type="sibTrans" cxnId="{09100C5E-6B5C-40A5-8585-44ECB7674FA4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8740FD6E-0FF3-450C-B7D8-C7F5A5B40527}">
      <dgm:prSet phldrT="[Текст]"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•оценка политики управления кредитными рисками</a:t>
          </a:r>
        </a:p>
      </dgm:t>
    </dgm:pt>
    <dgm:pt modelId="{B52E0695-83FF-4E14-B1DA-6C17895B8B9E}" type="parTrans" cxnId="{85BBF62B-3A40-47BA-81AA-FE7E501F3848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78ED570C-FBAC-4685-A8C7-542D4D1B7F7E}" type="sibTrans" cxnId="{85BBF62B-3A40-47BA-81AA-FE7E501F3848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C8D1BFF5-4426-41D9-8FBC-E5E3AAE9B34F}">
      <dgm:prSet phldrT="[Текст]"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•управление неработающим кредитным портфелем</a:t>
          </a:r>
        </a:p>
      </dgm:t>
    </dgm:pt>
    <dgm:pt modelId="{E3ACE44A-10EB-425E-8FFD-CAAE2109EB39}" type="parTrans" cxnId="{E5916A94-84A9-4C98-A9C6-103C9388CF8D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89E1C728-9DB6-4CFE-AE20-D5718758ED06}" type="sibTrans" cxnId="{E5916A94-84A9-4C98-A9C6-103C9388CF8D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D141976C-0889-4A3E-BED6-559EDA6A2B23}">
      <dgm:prSet phldrT="[Текст]"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•оценка политики по ограничению кредитных рисков и лимитам</a:t>
          </a:r>
        </a:p>
      </dgm:t>
    </dgm:pt>
    <dgm:pt modelId="{355C291D-54D0-4E39-B64A-AE49E8094F29}" type="parTrans" cxnId="{30B1DCFD-0F9C-47C0-831C-5285B26DC54C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67FAFEAC-B05D-4A3F-B5F7-18C3851D82EB}" type="sibTrans" cxnId="{30B1DCFD-0F9C-47C0-831C-5285B26DC54C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3311C9CA-5161-4171-8BB1-B21F4B01F1C4}">
      <dgm:prSet phldrT="[Текст]"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•оценка классификации и реклассификации активов</a:t>
          </a:r>
        </a:p>
      </dgm:t>
    </dgm:pt>
    <dgm:pt modelId="{44D97A30-15EB-4CFC-9688-5AF0D26148A8}" type="parTrans" cxnId="{16593DFA-8CC9-408A-8E1D-C67AE585FEDD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83937626-F198-4C9D-8F9F-241C00EBA0BA}" type="sibTrans" cxnId="{16593DFA-8CC9-408A-8E1D-C67AE585FEDD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804434E9-4E39-4E62-8239-8C03378430E0}">
      <dgm:prSet phldrT="[Текст]"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•оценка политики по резервированию возможных потерь по кредитным рискам</a:t>
          </a:r>
        </a:p>
      </dgm:t>
    </dgm:pt>
    <dgm:pt modelId="{29E1CC56-71E6-4E53-B869-4CE1DFD6D9A5}" type="parTrans" cxnId="{57586A00-0CCD-4CD3-80CD-2441B2E4BE90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1E301401-146C-4599-A874-C75E9A43831C}" type="sibTrans" cxnId="{57586A00-0CCD-4CD3-80CD-2441B2E4BE90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CD2ED325-1C5C-4A8C-B3AE-B6D4DD28A697}" type="pres">
      <dgm:prSet presAssocID="{E275D8F9-452F-4634-BB3B-4D293B32F38C}" presName="linear" presStyleCnt="0">
        <dgm:presLayoutVars>
          <dgm:dir/>
          <dgm:animLvl val="lvl"/>
          <dgm:resizeHandles val="exact"/>
        </dgm:presLayoutVars>
      </dgm:prSet>
      <dgm:spPr/>
    </dgm:pt>
    <dgm:pt modelId="{A8CAA293-A9B6-4B47-9275-6DCA78C55CA7}" type="pres">
      <dgm:prSet presAssocID="{988D62AB-8806-48E3-BDE7-6BEF2F017AA1}" presName="parentLin" presStyleCnt="0"/>
      <dgm:spPr/>
    </dgm:pt>
    <dgm:pt modelId="{EB0ABA14-934F-47A8-B23A-731448357CED}" type="pres">
      <dgm:prSet presAssocID="{988D62AB-8806-48E3-BDE7-6BEF2F017AA1}" presName="parentLeftMargin" presStyleLbl="node1" presStyleIdx="0" presStyleCnt="7"/>
      <dgm:spPr/>
    </dgm:pt>
    <dgm:pt modelId="{94EAB774-EB36-41C8-84C2-3D44FF5A7C65}" type="pres">
      <dgm:prSet presAssocID="{988D62AB-8806-48E3-BDE7-6BEF2F017AA1}" presName="parentText" presStyleLbl="node1" presStyleIdx="0" presStyleCnt="7" custScaleX="132020">
        <dgm:presLayoutVars>
          <dgm:chMax val="0"/>
          <dgm:bulletEnabled val="1"/>
        </dgm:presLayoutVars>
      </dgm:prSet>
      <dgm:spPr/>
    </dgm:pt>
    <dgm:pt modelId="{415DF792-6CCC-468E-9C83-B91DBC65069D}" type="pres">
      <dgm:prSet presAssocID="{988D62AB-8806-48E3-BDE7-6BEF2F017AA1}" presName="negativeSpace" presStyleCnt="0"/>
      <dgm:spPr/>
    </dgm:pt>
    <dgm:pt modelId="{EB2C9F3C-0451-4230-AA63-B7CA9FE47C45}" type="pres">
      <dgm:prSet presAssocID="{988D62AB-8806-48E3-BDE7-6BEF2F017AA1}" presName="childText" presStyleLbl="conFgAcc1" presStyleIdx="0" presStyleCnt="7">
        <dgm:presLayoutVars>
          <dgm:bulletEnabled val="1"/>
        </dgm:presLayoutVars>
      </dgm:prSet>
      <dgm:spPr/>
    </dgm:pt>
    <dgm:pt modelId="{CBD8C18B-A42E-4C62-9556-BF4B98CB35D5}" type="pres">
      <dgm:prSet presAssocID="{55131339-F964-4813-8B88-43534B500A0C}" presName="spaceBetweenRectangles" presStyleCnt="0"/>
      <dgm:spPr/>
    </dgm:pt>
    <dgm:pt modelId="{D54C5AEC-0F0E-47AF-800A-B906DFE08175}" type="pres">
      <dgm:prSet presAssocID="{098192EF-8CD8-4747-B1F3-08E15EFE00FE}" presName="parentLin" presStyleCnt="0"/>
      <dgm:spPr/>
    </dgm:pt>
    <dgm:pt modelId="{12171AAD-A945-4562-A37E-697A19706306}" type="pres">
      <dgm:prSet presAssocID="{098192EF-8CD8-4747-B1F3-08E15EFE00FE}" presName="parentLeftMargin" presStyleLbl="node1" presStyleIdx="0" presStyleCnt="7"/>
      <dgm:spPr/>
    </dgm:pt>
    <dgm:pt modelId="{01458BEA-5C9C-45BD-8569-8CF2CB2B77B0}" type="pres">
      <dgm:prSet presAssocID="{098192EF-8CD8-4747-B1F3-08E15EFE00FE}" presName="parentText" presStyleLbl="node1" presStyleIdx="1" presStyleCnt="7" custScaleX="132020">
        <dgm:presLayoutVars>
          <dgm:chMax val="0"/>
          <dgm:bulletEnabled val="1"/>
        </dgm:presLayoutVars>
      </dgm:prSet>
      <dgm:spPr/>
    </dgm:pt>
    <dgm:pt modelId="{90E8185D-9AF6-4E3B-BC3D-B31DF6EDB72E}" type="pres">
      <dgm:prSet presAssocID="{098192EF-8CD8-4747-B1F3-08E15EFE00FE}" presName="negativeSpace" presStyleCnt="0"/>
      <dgm:spPr/>
    </dgm:pt>
    <dgm:pt modelId="{E0B30E7B-E343-4548-AF40-CBFE57D13D47}" type="pres">
      <dgm:prSet presAssocID="{098192EF-8CD8-4747-B1F3-08E15EFE00FE}" presName="childText" presStyleLbl="conFgAcc1" presStyleIdx="1" presStyleCnt="7">
        <dgm:presLayoutVars>
          <dgm:bulletEnabled val="1"/>
        </dgm:presLayoutVars>
      </dgm:prSet>
      <dgm:spPr/>
    </dgm:pt>
    <dgm:pt modelId="{54727DDD-703B-4268-968C-D7E329D28990}" type="pres">
      <dgm:prSet presAssocID="{F5059CD9-70DC-4085-BCA1-22FB7D7A5EBC}" presName="spaceBetweenRectangles" presStyleCnt="0"/>
      <dgm:spPr/>
    </dgm:pt>
    <dgm:pt modelId="{E556CD7C-350B-46B1-B448-068F07850EE5}" type="pres">
      <dgm:prSet presAssocID="{C8D1BFF5-4426-41D9-8FBC-E5E3AAE9B34F}" presName="parentLin" presStyleCnt="0"/>
      <dgm:spPr/>
    </dgm:pt>
    <dgm:pt modelId="{E531F8C1-BF67-40A9-8949-7526AF32B364}" type="pres">
      <dgm:prSet presAssocID="{C8D1BFF5-4426-41D9-8FBC-E5E3AAE9B34F}" presName="parentLeftMargin" presStyleLbl="node1" presStyleIdx="1" presStyleCnt="7"/>
      <dgm:spPr/>
    </dgm:pt>
    <dgm:pt modelId="{F751358F-AA44-4ACE-A6D0-D555B9EA2270}" type="pres">
      <dgm:prSet presAssocID="{C8D1BFF5-4426-41D9-8FBC-E5E3AAE9B34F}" presName="parentText" presStyleLbl="node1" presStyleIdx="2" presStyleCnt="7" custScaleX="132020">
        <dgm:presLayoutVars>
          <dgm:chMax val="0"/>
          <dgm:bulletEnabled val="1"/>
        </dgm:presLayoutVars>
      </dgm:prSet>
      <dgm:spPr/>
    </dgm:pt>
    <dgm:pt modelId="{493F1FC9-53C9-4FE0-A0D0-BBE4921C8CCE}" type="pres">
      <dgm:prSet presAssocID="{C8D1BFF5-4426-41D9-8FBC-E5E3AAE9B34F}" presName="negativeSpace" presStyleCnt="0"/>
      <dgm:spPr/>
    </dgm:pt>
    <dgm:pt modelId="{E1007C6E-CB2E-484F-ACD1-0B75ECB2B313}" type="pres">
      <dgm:prSet presAssocID="{C8D1BFF5-4426-41D9-8FBC-E5E3AAE9B34F}" presName="childText" presStyleLbl="conFgAcc1" presStyleIdx="2" presStyleCnt="7">
        <dgm:presLayoutVars>
          <dgm:bulletEnabled val="1"/>
        </dgm:presLayoutVars>
      </dgm:prSet>
      <dgm:spPr/>
    </dgm:pt>
    <dgm:pt modelId="{BDC70D28-4324-4EFE-B7CB-47557DB8C51A}" type="pres">
      <dgm:prSet presAssocID="{89E1C728-9DB6-4CFE-AE20-D5718758ED06}" presName="spaceBetweenRectangles" presStyleCnt="0"/>
      <dgm:spPr/>
    </dgm:pt>
    <dgm:pt modelId="{B4F9EA41-4F21-4ABA-BFB9-7E94A30C84FD}" type="pres">
      <dgm:prSet presAssocID="{8740FD6E-0FF3-450C-B7D8-C7F5A5B40527}" presName="parentLin" presStyleCnt="0"/>
      <dgm:spPr/>
    </dgm:pt>
    <dgm:pt modelId="{2AD6F001-3792-49CC-B3DC-D579AF4B10BF}" type="pres">
      <dgm:prSet presAssocID="{8740FD6E-0FF3-450C-B7D8-C7F5A5B40527}" presName="parentLeftMargin" presStyleLbl="node1" presStyleIdx="2" presStyleCnt="7"/>
      <dgm:spPr/>
    </dgm:pt>
    <dgm:pt modelId="{72E003FD-1312-4FF6-924C-E1C2B2A78CF3}" type="pres">
      <dgm:prSet presAssocID="{8740FD6E-0FF3-450C-B7D8-C7F5A5B40527}" presName="parentText" presStyleLbl="node1" presStyleIdx="3" presStyleCnt="7" custScaleX="132020">
        <dgm:presLayoutVars>
          <dgm:chMax val="0"/>
          <dgm:bulletEnabled val="1"/>
        </dgm:presLayoutVars>
      </dgm:prSet>
      <dgm:spPr/>
    </dgm:pt>
    <dgm:pt modelId="{161B5489-493E-48F8-AA9D-F6A921DC37A6}" type="pres">
      <dgm:prSet presAssocID="{8740FD6E-0FF3-450C-B7D8-C7F5A5B40527}" presName="negativeSpace" presStyleCnt="0"/>
      <dgm:spPr/>
    </dgm:pt>
    <dgm:pt modelId="{B514D3A5-9B41-4C91-B750-8AD5C4F563A8}" type="pres">
      <dgm:prSet presAssocID="{8740FD6E-0FF3-450C-B7D8-C7F5A5B40527}" presName="childText" presStyleLbl="conFgAcc1" presStyleIdx="3" presStyleCnt="7">
        <dgm:presLayoutVars>
          <dgm:bulletEnabled val="1"/>
        </dgm:presLayoutVars>
      </dgm:prSet>
      <dgm:spPr/>
    </dgm:pt>
    <dgm:pt modelId="{5F0C3894-8E01-4EDA-AE49-6C7C4F6DCE9B}" type="pres">
      <dgm:prSet presAssocID="{78ED570C-FBAC-4685-A8C7-542D4D1B7F7E}" presName="spaceBetweenRectangles" presStyleCnt="0"/>
      <dgm:spPr/>
    </dgm:pt>
    <dgm:pt modelId="{953F1FFA-BB9D-4FE7-B431-5E5A6152A0A5}" type="pres">
      <dgm:prSet presAssocID="{D141976C-0889-4A3E-BED6-559EDA6A2B23}" presName="parentLin" presStyleCnt="0"/>
      <dgm:spPr/>
    </dgm:pt>
    <dgm:pt modelId="{0C96ED98-5013-4741-9B1C-B47507CDCE4C}" type="pres">
      <dgm:prSet presAssocID="{D141976C-0889-4A3E-BED6-559EDA6A2B23}" presName="parentLeftMargin" presStyleLbl="node1" presStyleIdx="3" presStyleCnt="7"/>
      <dgm:spPr/>
    </dgm:pt>
    <dgm:pt modelId="{6090CDCB-F96C-4F46-BAC3-838ECDB372C4}" type="pres">
      <dgm:prSet presAssocID="{D141976C-0889-4A3E-BED6-559EDA6A2B23}" presName="parentText" presStyleLbl="node1" presStyleIdx="4" presStyleCnt="7" custScaleX="132020">
        <dgm:presLayoutVars>
          <dgm:chMax val="0"/>
          <dgm:bulletEnabled val="1"/>
        </dgm:presLayoutVars>
      </dgm:prSet>
      <dgm:spPr/>
    </dgm:pt>
    <dgm:pt modelId="{2B9C411B-C0DA-48A0-945D-ACFA2CD78ADB}" type="pres">
      <dgm:prSet presAssocID="{D141976C-0889-4A3E-BED6-559EDA6A2B23}" presName="negativeSpace" presStyleCnt="0"/>
      <dgm:spPr/>
    </dgm:pt>
    <dgm:pt modelId="{044271C5-5637-4896-97E4-F4C48C7FCD0F}" type="pres">
      <dgm:prSet presAssocID="{D141976C-0889-4A3E-BED6-559EDA6A2B23}" presName="childText" presStyleLbl="conFgAcc1" presStyleIdx="4" presStyleCnt="7">
        <dgm:presLayoutVars>
          <dgm:bulletEnabled val="1"/>
        </dgm:presLayoutVars>
      </dgm:prSet>
      <dgm:spPr/>
    </dgm:pt>
    <dgm:pt modelId="{CB5EAACE-F0A8-4844-8A25-391884364D66}" type="pres">
      <dgm:prSet presAssocID="{67FAFEAC-B05D-4A3F-B5F7-18C3851D82EB}" presName="spaceBetweenRectangles" presStyleCnt="0"/>
      <dgm:spPr/>
    </dgm:pt>
    <dgm:pt modelId="{DBAF74FC-7997-4459-AAAC-5CAD176497C2}" type="pres">
      <dgm:prSet presAssocID="{3311C9CA-5161-4171-8BB1-B21F4B01F1C4}" presName="parentLin" presStyleCnt="0"/>
      <dgm:spPr/>
    </dgm:pt>
    <dgm:pt modelId="{9CEEFB70-0F7D-4B2B-BF85-7CBE4C7A6286}" type="pres">
      <dgm:prSet presAssocID="{3311C9CA-5161-4171-8BB1-B21F4B01F1C4}" presName="parentLeftMargin" presStyleLbl="node1" presStyleIdx="4" presStyleCnt="7"/>
      <dgm:spPr/>
    </dgm:pt>
    <dgm:pt modelId="{0732BD06-3BD6-4088-812A-48CBB90E615E}" type="pres">
      <dgm:prSet presAssocID="{3311C9CA-5161-4171-8BB1-B21F4B01F1C4}" presName="parentText" presStyleLbl="node1" presStyleIdx="5" presStyleCnt="7" custScaleX="132020">
        <dgm:presLayoutVars>
          <dgm:chMax val="0"/>
          <dgm:bulletEnabled val="1"/>
        </dgm:presLayoutVars>
      </dgm:prSet>
      <dgm:spPr/>
    </dgm:pt>
    <dgm:pt modelId="{491A416E-37D1-43F1-92A8-A3B39B1435E8}" type="pres">
      <dgm:prSet presAssocID="{3311C9CA-5161-4171-8BB1-B21F4B01F1C4}" presName="negativeSpace" presStyleCnt="0"/>
      <dgm:spPr/>
    </dgm:pt>
    <dgm:pt modelId="{0EFED89D-E714-4CA5-B83F-CEDE4D72B50E}" type="pres">
      <dgm:prSet presAssocID="{3311C9CA-5161-4171-8BB1-B21F4B01F1C4}" presName="childText" presStyleLbl="conFgAcc1" presStyleIdx="5" presStyleCnt="7">
        <dgm:presLayoutVars>
          <dgm:bulletEnabled val="1"/>
        </dgm:presLayoutVars>
      </dgm:prSet>
      <dgm:spPr/>
    </dgm:pt>
    <dgm:pt modelId="{A22FEE1D-C496-43CE-9B0B-580CE285D236}" type="pres">
      <dgm:prSet presAssocID="{83937626-F198-4C9D-8F9F-241C00EBA0BA}" presName="spaceBetweenRectangles" presStyleCnt="0"/>
      <dgm:spPr/>
    </dgm:pt>
    <dgm:pt modelId="{6378D91F-42B1-4495-B429-FA409EDB578B}" type="pres">
      <dgm:prSet presAssocID="{804434E9-4E39-4E62-8239-8C03378430E0}" presName="parentLin" presStyleCnt="0"/>
      <dgm:spPr/>
    </dgm:pt>
    <dgm:pt modelId="{B2AD37D7-453F-4BAB-BDB7-C78B819CCA6E}" type="pres">
      <dgm:prSet presAssocID="{804434E9-4E39-4E62-8239-8C03378430E0}" presName="parentLeftMargin" presStyleLbl="node1" presStyleIdx="5" presStyleCnt="7"/>
      <dgm:spPr/>
    </dgm:pt>
    <dgm:pt modelId="{D6E8A0DF-0740-4193-9A6D-317EB169CEAA}" type="pres">
      <dgm:prSet presAssocID="{804434E9-4E39-4E62-8239-8C03378430E0}" presName="parentText" presStyleLbl="node1" presStyleIdx="6" presStyleCnt="7" custScaleX="132020">
        <dgm:presLayoutVars>
          <dgm:chMax val="0"/>
          <dgm:bulletEnabled val="1"/>
        </dgm:presLayoutVars>
      </dgm:prSet>
      <dgm:spPr/>
    </dgm:pt>
    <dgm:pt modelId="{79286B52-18CC-4FB3-BC97-69316187C29A}" type="pres">
      <dgm:prSet presAssocID="{804434E9-4E39-4E62-8239-8C03378430E0}" presName="negativeSpace" presStyleCnt="0"/>
      <dgm:spPr/>
    </dgm:pt>
    <dgm:pt modelId="{78AD7CAB-1A59-40CC-84AF-E74FFD70CD3B}" type="pres">
      <dgm:prSet presAssocID="{804434E9-4E39-4E62-8239-8C03378430E0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57586A00-0CCD-4CD3-80CD-2441B2E4BE90}" srcId="{E275D8F9-452F-4634-BB3B-4D293B32F38C}" destId="{804434E9-4E39-4E62-8239-8C03378430E0}" srcOrd="6" destOrd="0" parTransId="{29E1CC56-71E6-4E53-B869-4CE1DFD6D9A5}" sibTransId="{1E301401-146C-4599-A874-C75E9A43831C}"/>
    <dgm:cxn modelId="{2561B80C-4DB2-4F9B-9312-73C7E465084B}" type="presOf" srcId="{988D62AB-8806-48E3-BDE7-6BEF2F017AA1}" destId="{EB0ABA14-934F-47A8-B23A-731448357CED}" srcOrd="0" destOrd="0" presId="urn:microsoft.com/office/officeart/2005/8/layout/list1"/>
    <dgm:cxn modelId="{B14D1E29-D7B6-4874-88BB-DF79E0FC7EE9}" type="presOf" srcId="{098192EF-8CD8-4747-B1F3-08E15EFE00FE}" destId="{01458BEA-5C9C-45BD-8569-8CF2CB2B77B0}" srcOrd="1" destOrd="0" presId="urn:microsoft.com/office/officeart/2005/8/layout/list1"/>
    <dgm:cxn modelId="{85BBF62B-3A40-47BA-81AA-FE7E501F3848}" srcId="{E275D8F9-452F-4634-BB3B-4D293B32F38C}" destId="{8740FD6E-0FF3-450C-B7D8-C7F5A5B40527}" srcOrd="3" destOrd="0" parTransId="{B52E0695-83FF-4E14-B1DA-6C17895B8B9E}" sibTransId="{78ED570C-FBAC-4685-A8C7-542D4D1B7F7E}"/>
    <dgm:cxn modelId="{2EF90D2E-296C-41D0-8EF6-810AA1374787}" type="presOf" srcId="{D141976C-0889-4A3E-BED6-559EDA6A2B23}" destId="{6090CDCB-F96C-4F46-BAC3-838ECDB372C4}" srcOrd="1" destOrd="0" presId="urn:microsoft.com/office/officeart/2005/8/layout/list1"/>
    <dgm:cxn modelId="{E652F731-CCDF-4BB3-B526-65674FB3DFD7}" type="presOf" srcId="{C8D1BFF5-4426-41D9-8FBC-E5E3AAE9B34F}" destId="{F751358F-AA44-4ACE-A6D0-D555B9EA2270}" srcOrd="1" destOrd="0" presId="urn:microsoft.com/office/officeart/2005/8/layout/list1"/>
    <dgm:cxn modelId="{36F5CA39-C86C-4720-801E-B81C492FC01D}" type="presOf" srcId="{8740FD6E-0FF3-450C-B7D8-C7F5A5B40527}" destId="{2AD6F001-3792-49CC-B3DC-D579AF4B10BF}" srcOrd="0" destOrd="0" presId="urn:microsoft.com/office/officeart/2005/8/layout/list1"/>
    <dgm:cxn modelId="{A73E2F3D-EDF2-4BD8-8E77-2BD5C7E8ABF2}" srcId="{E275D8F9-452F-4634-BB3B-4D293B32F38C}" destId="{988D62AB-8806-48E3-BDE7-6BEF2F017AA1}" srcOrd="0" destOrd="0" parTransId="{EF851A01-FD25-4D2C-97D6-ED84DC0D81C2}" sibTransId="{55131339-F964-4813-8B88-43534B500A0C}"/>
    <dgm:cxn modelId="{2F1A7840-5374-4B16-949C-0E72E8ECF23F}" type="presOf" srcId="{988D62AB-8806-48E3-BDE7-6BEF2F017AA1}" destId="{94EAB774-EB36-41C8-84C2-3D44FF5A7C65}" srcOrd="1" destOrd="0" presId="urn:microsoft.com/office/officeart/2005/8/layout/list1"/>
    <dgm:cxn modelId="{09100C5E-6B5C-40A5-8585-44ECB7674FA4}" srcId="{E275D8F9-452F-4634-BB3B-4D293B32F38C}" destId="{098192EF-8CD8-4747-B1F3-08E15EFE00FE}" srcOrd="1" destOrd="0" parTransId="{660AB1E6-7D1A-4628-A85C-6A48F239EB1A}" sibTransId="{F5059CD9-70DC-4085-BCA1-22FB7D7A5EBC}"/>
    <dgm:cxn modelId="{E0737F6A-FC96-4577-B2FD-36331D2A3BBB}" type="presOf" srcId="{3311C9CA-5161-4171-8BB1-B21F4B01F1C4}" destId="{0732BD06-3BD6-4088-812A-48CBB90E615E}" srcOrd="1" destOrd="0" presId="urn:microsoft.com/office/officeart/2005/8/layout/list1"/>
    <dgm:cxn modelId="{FE36CC6E-6DD3-42E7-A9CA-5F54CB3E0A1C}" type="presOf" srcId="{804434E9-4E39-4E62-8239-8C03378430E0}" destId="{B2AD37D7-453F-4BAB-BDB7-C78B819CCA6E}" srcOrd="0" destOrd="0" presId="urn:microsoft.com/office/officeart/2005/8/layout/list1"/>
    <dgm:cxn modelId="{532D6984-EA03-44E9-9FA6-7F2DA768060C}" type="presOf" srcId="{098192EF-8CD8-4747-B1F3-08E15EFE00FE}" destId="{12171AAD-A945-4562-A37E-697A19706306}" srcOrd="0" destOrd="0" presId="urn:microsoft.com/office/officeart/2005/8/layout/list1"/>
    <dgm:cxn modelId="{DB6BFA84-192F-4D0E-B8C5-D8757CBFE9C0}" type="presOf" srcId="{8740FD6E-0FF3-450C-B7D8-C7F5A5B40527}" destId="{72E003FD-1312-4FF6-924C-E1C2B2A78CF3}" srcOrd="1" destOrd="0" presId="urn:microsoft.com/office/officeart/2005/8/layout/list1"/>
    <dgm:cxn modelId="{E5916A94-84A9-4C98-A9C6-103C9388CF8D}" srcId="{E275D8F9-452F-4634-BB3B-4D293B32F38C}" destId="{C8D1BFF5-4426-41D9-8FBC-E5E3AAE9B34F}" srcOrd="2" destOrd="0" parTransId="{E3ACE44A-10EB-425E-8FFD-CAAE2109EB39}" sibTransId="{89E1C728-9DB6-4CFE-AE20-D5718758ED06}"/>
    <dgm:cxn modelId="{13B1AEA7-4F9B-4FC1-84B1-F30AF67F251D}" type="presOf" srcId="{3311C9CA-5161-4171-8BB1-B21F4B01F1C4}" destId="{9CEEFB70-0F7D-4B2B-BF85-7CBE4C7A6286}" srcOrd="0" destOrd="0" presId="urn:microsoft.com/office/officeart/2005/8/layout/list1"/>
    <dgm:cxn modelId="{D539D8AF-E4AA-4D38-B561-DA13215A2113}" type="presOf" srcId="{D141976C-0889-4A3E-BED6-559EDA6A2B23}" destId="{0C96ED98-5013-4741-9B1C-B47507CDCE4C}" srcOrd="0" destOrd="0" presId="urn:microsoft.com/office/officeart/2005/8/layout/list1"/>
    <dgm:cxn modelId="{BA70D8B4-9E00-4CE7-8A20-1B6505F2A9AA}" type="presOf" srcId="{C8D1BFF5-4426-41D9-8FBC-E5E3AAE9B34F}" destId="{E531F8C1-BF67-40A9-8949-7526AF32B364}" srcOrd="0" destOrd="0" presId="urn:microsoft.com/office/officeart/2005/8/layout/list1"/>
    <dgm:cxn modelId="{A456C3CB-886A-4C0E-A8CA-8C2D1FF28F38}" type="presOf" srcId="{804434E9-4E39-4E62-8239-8C03378430E0}" destId="{D6E8A0DF-0740-4193-9A6D-317EB169CEAA}" srcOrd="1" destOrd="0" presId="urn:microsoft.com/office/officeart/2005/8/layout/list1"/>
    <dgm:cxn modelId="{C955CAD6-BF37-49AC-A1B4-9DE29662D3B3}" type="presOf" srcId="{E275D8F9-452F-4634-BB3B-4D293B32F38C}" destId="{CD2ED325-1C5C-4A8C-B3AE-B6D4DD28A697}" srcOrd="0" destOrd="0" presId="urn:microsoft.com/office/officeart/2005/8/layout/list1"/>
    <dgm:cxn modelId="{16593DFA-8CC9-408A-8E1D-C67AE585FEDD}" srcId="{E275D8F9-452F-4634-BB3B-4D293B32F38C}" destId="{3311C9CA-5161-4171-8BB1-B21F4B01F1C4}" srcOrd="5" destOrd="0" parTransId="{44D97A30-15EB-4CFC-9688-5AF0D26148A8}" sibTransId="{83937626-F198-4C9D-8F9F-241C00EBA0BA}"/>
    <dgm:cxn modelId="{30B1DCFD-0F9C-47C0-831C-5285B26DC54C}" srcId="{E275D8F9-452F-4634-BB3B-4D293B32F38C}" destId="{D141976C-0889-4A3E-BED6-559EDA6A2B23}" srcOrd="4" destOrd="0" parTransId="{355C291D-54D0-4E39-B64A-AE49E8094F29}" sibTransId="{67FAFEAC-B05D-4A3F-B5F7-18C3851D82EB}"/>
    <dgm:cxn modelId="{6C76535A-C9AD-4597-A72C-6E76F9B7C53F}" type="presParOf" srcId="{CD2ED325-1C5C-4A8C-B3AE-B6D4DD28A697}" destId="{A8CAA293-A9B6-4B47-9275-6DCA78C55CA7}" srcOrd="0" destOrd="0" presId="urn:microsoft.com/office/officeart/2005/8/layout/list1"/>
    <dgm:cxn modelId="{2F079037-B798-48A0-8B55-D88264CF6DC2}" type="presParOf" srcId="{A8CAA293-A9B6-4B47-9275-6DCA78C55CA7}" destId="{EB0ABA14-934F-47A8-B23A-731448357CED}" srcOrd="0" destOrd="0" presId="urn:microsoft.com/office/officeart/2005/8/layout/list1"/>
    <dgm:cxn modelId="{83E74867-8D8D-4091-A757-40CA508817A4}" type="presParOf" srcId="{A8CAA293-A9B6-4B47-9275-6DCA78C55CA7}" destId="{94EAB774-EB36-41C8-84C2-3D44FF5A7C65}" srcOrd="1" destOrd="0" presId="urn:microsoft.com/office/officeart/2005/8/layout/list1"/>
    <dgm:cxn modelId="{78809998-0C02-45FB-86B3-B65F8D34192C}" type="presParOf" srcId="{CD2ED325-1C5C-4A8C-B3AE-B6D4DD28A697}" destId="{415DF792-6CCC-468E-9C83-B91DBC65069D}" srcOrd="1" destOrd="0" presId="urn:microsoft.com/office/officeart/2005/8/layout/list1"/>
    <dgm:cxn modelId="{55DF9316-637C-4E06-8C4F-156DD3FCB57E}" type="presParOf" srcId="{CD2ED325-1C5C-4A8C-B3AE-B6D4DD28A697}" destId="{EB2C9F3C-0451-4230-AA63-B7CA9FE47C45}" srcOrd="2" destOrd="0" presId="urn:microsoft.com/office/officeart/2005/8/layout/list1"/>
    <dgm:cxn modelId="{01306AB0-4571-418B-A70A-1B0B83B6B28F}" type="presParOf" srcId="{CD2ED325-1C5C-4A8C-B3AE-B6D4DD28A697}" destId="{CBD8C18B-A42E-4C62-9556-BF4B98CB35D5}" srcOrd="3" destOrd="0" presId="urn:microsoft.com/office/officeart/2005/8/layout/list1"/>
    <dgm:cxn modelId="{14623D5C-543B-436D-85F3-F77F597BA2E5}" type="presParOf" srcId="{CD2ED325-1C5C-4A8C-B3AE-B6D4DD28A697}" destId="{D54C5AEC-0F0E-47AF-800A-B906DFE08175}" srcOrd="4" destOrd="0" presId="urn:microsoft.com/office/officeart/2005/8/layout/list1"/>
    <dgm:cxn modelId="{353E9DE8-612F-42B5-853A-CABE822CDE2E}" type="presParOf" srcId="{D54C5AEC-0F0E-47AF-800A-B906DFE08175}" destId="{12171AAD-A945-4562-A37E-697A19706306}" srcOrd="0" destOrd="0" presId="urn:microsoft.com/office/officeart/2005/8/layout/list1"/>
    <dgm:cxn modelId="{17D30BCD-AEBA-403C-9631-E973661FA6A1}" type="presParOf" srcId="{D54C5AEC-0F0E-47AF-800A-B906DFE08175}" destId="{01458BEA-5C9C-45BD-8569-8CF2CB2B77B0}" srcOrd="1" destOrd="0" presId="urn:microsoft.com/office/officeart/2005/8/layout/list1"/>
    <dgm:cxn modelId="{A2C46AEA-D1EB-42E1-A36F-EF9B3B6F58EA}" type="presParOf" srcId="{CD2ED325-1C5C-4A8C-B3AE-B6D4DD28A697}" destId="{90E8185D-9AF6-4E3B-BC3D-B31DF6EDB72E}" srcOrd="5" destOrd="0" presId="urn:microsoft.com/office/officeart/2005/8/layout/list1"/>
    <dgm:cxn modelId="{09EE7426-A276-4D6B-A5E4-C99FA3DCE54E}" type="presParOf" srcId="{CD2ED325-1C5C-4A8C-B3AE-B6D4DD28A697}" destId="{E0B30E7B-E343-4548-AF40-CBFE57D13D47}" srcOrd="6" destOrd="0" presId="urn:microsoft.com/office/officeart/2005/8/layout/list1"/>
    <dgm:cxn modelId="{0688E42A-785F-4EBB-897B-AAEB1B01C0C1}" type="presParOf" srcId="{CD2ED325-1C5C-4A8C-B3AE-B6D4DD28A697}" destId="{54727DDD-703B-4268-968C-D7E329D28990}" srcOrd="7" destOrd="0" presId="urn:microsoft.com/office/officeart/2005/8/layout/list1"/>
    <dgm:cxn modelId="{530D9E4A-3BF4-4355-B7B2-7511FAE53DEF}" type="presParOf" srcId="{CD2ED325-1C5C-4A8C-B3AE-B6D4DD28A697}" destId="{E556CD7C-350B-46B1-B448-068F07850EE5}" srcOrd="8" destOrd="0" presId="urn:microsoft.com/office/officeart/2005/8/layout/list1"/>
    <dgm:cxn modelId="{621775BA-628F-44BE-8D21-BFFE42198647}" type="presParOf" srcId="{E556CD7C-350B-46B1-B448-068F07850EE5}" destId="{E531F8C1-BF67-40A9-8949-7526AF32B364}" srcOrd="0" destOrd="0" presId="urn:microsoft.com/office/officeart/2005/8/layout/list1"/>
    <dgm:cxn modelId="{24F211E9-AE77-4DC1-A480-68713F94DE55}" type="presParOf" srcId="{E556CD7C-350B-46B1-B448-068F07850EE5}" destId="{F751358F-AA44-4ACE-A6D0-D555B9EA2270}" srcOrd="1" destOrd="0" presId="urn:microsoft.com/office/officeart/2005/8/layout/list1"/>
    <dgm:cxn modelId="{8A2A620C-D022-4C1E-85FC-E3A886583542}" type="presParOf" srcId="{CD2ED325-1C5C-4A8C-B3AE-B6D4DD28A697}" destId="{493F1FC9-53C9-4FE0-A0D0-BBE4921C8CCE}" srcOrd="9" destOrd="0" presId="urn:microsoft.com/office/officeart/2005/8/layout/list1"/>
    <dgm:cxn modelId="{9A2CB76E-8A9E-4DBE-AF92-5D0891C5E9C0}" type="presParOf" srcId="{CD2ED325-1C5C-4A8C-B3AE-B6D4DD28A697}" destId="{E1007C6E-CB2E-484F-ACD1-0B75ECB2B313}" srcOrd="10" destOrd="0" presId="urn:microsoft.com/office/officeart/2005/8/layout/list1"/>
    <dgm:cxn modelId="{074E1888-B183-471F-A882-D207566D0BD1}" type="presParOf" srcId="{CD2ED325-1C5C-4A8C-B3AE-B6D4DD28A697}" destId="{BDC70D28-4324-4EFE-B7CB-47557DB8C51A}" srcOrd="11" destOrd="0" presId="urn:microsoft.com/office/officeart/2005/8/layout/list1"/>
    <dgm:cxn modelId="{07C2011A-9C6E-4703-A4F0-2D35403EF68E}" type="presParOf" srcId="{CD2ED325-1C5C-4A8C-B3AE-B6D4DD28A697}" destId="{B4F9EA41-4F21-4ABA-BFB9-7E94A30C84FD}" srcOrd="12" destOrd="0" presId="urn:microsoft.com/office/officeart/2005/8/layout/list1"/>
    <dgm:cxn modelId="{339170BC-6E1E-41E2-8616-03C0D86EDBE7}" type="presParOf" srcId="{B4F9EA41-4F21-4ABA-BFB9-7E94A30C84FD}" destId="{2AD6F001-3792-49CC-B3DC-D579AF4B10BF}" srcOrd="0" destOrd="0" presId="urn:microsoft.com/office/officeart/2005/8/layout/list1"/>
    <dgm:cxn modelId="{722EDDF8-08BF-42F8-AE94-8E7A81D861CE}" type="presParOf" srcId="{B4F9EA41-4F21-4ABA-BFB9-7E94A30C84FD}" destId="{72E003FD-1312-4FF6-924C-E1C2B2A78CF3}" srcOrd="1" destOrd="0" presId="urn:microsoft.com/office/officeart/2005/8/layout/list1"/>
    <dgm:cxn modelId="{14BC4771-E54F-49B0-AD0C-5EBB8EE073A5}" type="presParOf" srcId="{CD2ED325-1C5C-4A8C-B3AE-B6D4DD28A697}" destId="{161B5489-493E-48F8-AA9D-F6A921DC37A6}" srcOrd="13" destOrd="0" presId="urn:microsoft.com/office/officeart/2005/8/layout/list1"/>
    <dgm:cxn modelId="{2A9C157C-2FE3-4454-86BB-3A9BF2673FDA}" type="presParOf" srcId="{CD2ED325-1C5C-4A8C-B3AE-B6D4DD28A697}" destId="{B514D3A5-9B41-4C91-B750-8AD5C4F563A8}" srcOrd="14" destOrd="0" presId="urn:microsoft.com/office/officeart/2005/8/layout/list1"/>
    <dgm:cxn modelId="{C59F4041-32E4-4B90-8DA2-86C04A45ACA1}" type="presParOf" srcId="{CD2ED325-1C5C-4A8C-B3AE-B6D4DD28A697}" destId="{5F0C3894-8E01-4EDA-AE49-6C7C4F6DCE9B}" srcOrd="15" destOrd="0" presId="urn:microsoft.com/office/officeart/2005/8/layout/list1"/>
    <dgm:cxn modelId="{EDA727F3-9C57-4B18-BED7-E8C23EDB3024}" type="presParOf" srcId="{CD2ED325-1C5C-4A8C-B3AE-B6D4DD28A697}" destId="{953F1FFA-BB9D-4FE7-B431-5E5A6152A0A5}" srcOrd="16" destOrd="0" presId="urn:microsoft.com/office/officeart/2005/8/layout/list1"/>
    <dgm:cxn modelId="{368E7114-2BFC-48AE-940C-DE939396A6FE}" type="presParOf" srcId="{953F1FFA-BB9D-4FE7-B431-5E5A6152A0A5}" destId="{0C96ED98-5013-4741-9B1C-B47507CDCE4C}" srcOrd="0" destOrd="0" presId="urn:microsoft.com/office/officeart/2005/8/layout/list1"/>
    <dgm:cxn modelId="{6C218CC2-5CE5-4307-85AA-A614B0FF2260}" type="presParOf" srcId="{953F1FFA-BB9D-4FE7-B431-5E5A6152A0A5}" destId="{6090CDCB-F96C-4F46-BAC3-838ECDB372C4}" srcOrd="1" destOrd="0" presId="urn:microsoft.com/office/officeart/2005/8/layout/list1"/>
    <dgm:cxn modelId="{01E1B675-BE85-4B04-9C27-67CDFE3B1506}" type="presParOf" srcId="{CD2ED325-1C5C-4A8C-B3AE-B6D4DD28A697}" destId="{2B9C411B-C0DA-48A0-945D-ACFA2CD78ADB}" srcOrd="17" destOrd="0" presId="urn:microsoft.com/office/officeart/2005/8/layout/list1"/>
    <dgm:cxn modelId="{0D4320DF-398A-4BFD-BECF-D5FDC9155389}" type="presParOf" srcId="{CD2ED325-1C5C-4A8C-B3AE-B6D4DD28A697}" destId="{044271C5-5637-4896-97E4-F4C48C7FCD0F}" srcOrd="18" destOrd="0" presId="urn:microsoft.com/office/officeart/2005/8/layout/list1"/>
    <dgm:cxn modelId="{EE4F2225-CB5D-4FB0-8ABA-801E62B27630}" type="presParOf" srcId="{CD2ED325-1C5C-4A8C-B3AE-B6D4DD28A697}" destId="{CB5EAACE-F0A8-4844-8A25-391884364D66}" srcOrd="19" destOrd="0" presId="urn:microsoft.com/office/officeart/2005/8/layout/list1"/>
    <dgm:cxn modelId="{D5DF25DA-C499-41B7-BE04-614A65DA00D7}" type="presParOf" srcId="{CD2ED325-1C5C-4A8C-B3AE-B6D4DD28A697}" destId="{DBAF74FC-7997-4459-AAAC-5CAD176497C2}" srcOrd="20" destOrd="0" presId="urn:microsoft.com/office/officeart/2005/8/layout/list1"/>
    <dgm:cxn modelId="{15580E05-58FC-47E6-8B97-2C11D6FDA1AC}" type="presParOf" srcId="{DBAF74FC-7997-4459-AAAC-5CAD176497C2}" destId="{9CEEFB70-0F7D-4B2B-BF85-7CBE4C7A6286}" srcOrd="0" destOrd="0" presId="urn:microsoft.com/office/officeart/2005/8/layout/list1"/>
    <dgm:cxn modelId="{0813D319-CA62-42BB-8ADA-559841D24D31}" type="presParOf" srcId="{DBAF74FC-7997-4459-AAAC-5CAD176497C2}" destId="{0732BD06-3BD6-4088-812A-48CBB90E615E}" srcOrd="1" destOrd="0" presId="urn:microsoft.com/office/officeart/2005/8/layout/list1"/>
    <dgm:cxn modelId="{44589661-1D22-49C6-929F-07030A4A45DC}" type="presParOf" srcId="{CD2ED325-1C5C-4A8C-B3AE-B6D4DD28A697}" destId="{491A416E-37D1-43F1-92A8-A3B39B1435E8}" srcOrd="21" destOrd="0" presId="urn:microsoft.com/office/officeart/2005/8/layout/list1"/>
    <dgm:cxn modelId="{EF9F337D-D49A-41B6-A5D6-C6393CD0B958}" type="presParOf" srcId="{CD2ED325-1C5C-4A8C-B3AE-B6D4DD28A697}" destId="{0EFED89D-E714-4CA5-B83F-CEDE4D72B50E}" srcOrd="22" destOrd="0" presId="urn:microsoft.com/office/officeart/2005/8/layout/list1"/>
    <dgm:cxn modelId="{3EFD1509-20E8-4ED3-9D97-ED038886722E}" type="presParOf" srcId="{CD2ED325-1C5C-4A8C-B3AE-B6D4DD28A697}" destId="{A22FEE1D-C496-43CE-9B0B-580CE285D236}" srcOrd="23" destOrd="0" presId="urn:microsoft.com/office/officeart/2005/8/layout/list1"/>
    <dgm:cxn modelId="{5838FCB7-21E9-45D3-BD82-0B082E8FA5E1}" type="presParOf" srcId="{CD2ED325-1C5C-4A8C-B3AE-B6D4DD28A697}" destId="{6378D91F-42B1-4495-B429-FA409EDB578B}" srcOrd="24" destOrd="0" presId="urn:microsoft.com/office/officeart/2005/8/layout/list1"/>
    <dgm:cxn modelId="{553FB1B3-1A41-4554-8FCE-B744E8BD2770}" type="presParOf" srcId="{6378D91F-42B1-4495-B429-FA409EDB578B}" destId="{B2AD37D7-453F-4BAB-BDB7-C78B819CCA6E}" srcOrd="0" destOrd="0" presId="urn:microsoft.com/office/officeart/2005/8/layout/list1"/>
    <dgm:cxn modelId="{50FF9519-8D42-4F60-AA0D-6A6B1453B55F}" type="presParOf" srcId="{6378D91F-42B1-4495-B429-FA409EDB578B}" destId="{D6E8A0DF-0740-4193-9A6D-317EB169CEAA}" srcOrd="1" destOrd="0" presId="urn:microsoft.com/office/officeart/2005/8/layout/list1"/>
    <dgm:cxn modelId="{CE3D0606-C532-4873-B617-9BABBEBE4F22}" type="presParOf" srcId="{CD2ED325-1C5C-4A8C-B3AE-B6D4DD28A697}" destId="{79286B52-18CC-4FB3-BC97-69316187C29A}" srcOrd="25" destOrd="0" presId="urn:microsoft.com/office/officeart/2005/8/layout/list1"/>
    <dgm:cxn modelId="{8D581015-CD3D-4703-AE1B-833B96A66880}" type="presParOf" srcId="{CD2ED325-1C5C-4A8C-B3AE-B6D4DD28A697}" destId="{78AD7CAB-1A59-40CC-84AF-E74FFD70CD3B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3D873-A5E5-43BC-8B13-31364E6DB01F}">
      <dsp:nvSpPr>
        <dsp:cNvPr id="0" name=""/>
        <dsp:cNvSpPr/>
      </dsp:nvSpPr>
      <dsp:spPr>
        <a:xfrm>
          <a:off x="0" y="453462"/>
          <a:ext cx="816729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73C168-C745-487E-BDDF-AA9C6A2AC5BC}">
      <dsp:nvSpPr>
        <dsp:cNvPr id="0" name=""/>
        <dsp:cNvSpPr/>
      </dsp:nvSpPr>
      <dsp:spPr>
        <a:xfrm>
          <a:off x="408364" y="54942"/>
          <a:ext cx="7003915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6093" tIns="0" rIns="21609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замена потребительских кредитов другими видами кредитов в кредитных портфелях банков</a:t>
          </a:r>
        </a:p>
      </dsp:txBody>
      <dsp:txXfrm>
        <a:off x="447272" y="93850"/>
        <a:ext cx="6926099" cy="719224"/>
      </dsp:txXfrm>
    </dsp:sp>
    <dsp:sp modelId="{2CBD3DD9-0772-472B-8650-95FAD1E8322E}">
      <dsp:nvSpPr>
        <dsp:cNvPr id="0" name=""/>
        <dsp:cNvSpPr/>
      </dsp:nvSpPr>
      <dsp:spPr>
        <a:xfrm>
          <a:off x="0" y="1678182"/>
          <a:ext cx="816729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E42720-75D7-4B96-B704-8731C4A0F980}">
      <dsp:nvSpPr>
        <dsp:cNvPr id="0" name=""/>
        <dsp:cNvSpPr/>
      </dsp:nvSpPr>
      <dsp:spPr>
        <a:xfrm>
          <a:off x="408364" y="1279662"/>
          <a:ext cx="7003915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6093" tIns="0" rIns="21609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опасное снижение темпов роста объемов потребительского кредитования</a:t>
          </a:r>
        </a:p>
      </dsp:txBody>
      <dsp:txXfrm>
        <a:off x="447272" y="1318570"/>
        <a:ext cx="6926099" cy="719224"/>
      </dsp:txXfrm>
    </dsp:sp>
    <dsp:sp modelId="{91B11DC7-5D40-406F-967A-2DECEE04C66D}">
      <dsp:nvSpPr>
        <dsp:cNvPr id="0" name=""/>
        <dsp:cNvSpPr/>
      </dsp:nvSpPr>
      <dsp:spPr>
        <a:xfrm>
          <a:off x="0" y="2902902"/>
          <a:ext cx="816729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BA3892-F685-49B8-9A8B-34E83ED87C66}">
      <dsp:nvSpPr>
        <dsp:cNvPr id="0" name=""/>
        <dsp:cNvSpPr/>
      </dsp:nvSpPr>
      <dsp:spPr>
        <a:xfrm>
          <a:off x="408364" y="2504382"/>
          <a:ext cx="7003915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6093" tIns="0" rIns="21609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увеличение портфеля микрозаймов</a:t>
          </a:r>
        </a:p>
      </dsp:txBody>
      <dsp:txXfrm>
        <a:off x="447272" y="2543290"/>
        <a:ext cx="6926099" cy="719224"/>
      </dsp:txXfrm>
    </dsp:sp>
    <dsp:sp modelId="{E7CEDC51-0B50-454E-915A-D3DA2B36B383}">
      <dsp:nvSpPr>
        <dsp:cNvPr id="0" name=""/>
        <dsp:cNvSpPr/>
      </dsp:nvSpPr>
      <dsp:spPr>
        <a:xfrm>
          <a:off x="0" y="4127622"/>
          <a:ext cx="816729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FF6C48-2784-4012-88B2-7C939DA3CABF}">
      <dsp:nvSpPr>
        <dsp:cNvPr id="0" name=""/>
        <dsp:cNvSpPr/>
      </dsp:nvSpPr>
      <dsp:spPr>
        <a:xfrm>
          <a:off x="408364" y="3729102"/>
          <a:ext cx="7003915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6093" tIns="0" rIns="21609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подорожание потребительского кредита</a:t>
          </a:r>
        </a:p>
      </dsp:txBody>
      <dsp:txXfrm>
        <a:off x="447272" y="3768010"/>
        <a:ext cx="6926099" cy="719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C9F3C-0451-4230-AA63-B7CA9FE47C45}">
      <dsp:nvSpPr>
        <dsp:cNvPr id="0" name=""/>
        <dsp:cNvSpPr/>
      </dsp:nvSpPr>
      <dsp:spPr>
        <a:xfrm>
          <a:off x="0" y="295483"/>
          <a:ext cx="835292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EAB774-EB36-41C8-84C2-3D44FF5A7C65}">
      <dsp:nvSpPr>
        <dsp:cNvPr id="0" name=""/>
        <dsp:cNvSpPr/>
      </dsp:nvSpPr>
      <dsp:spPr>
        <a:xfrm>
          <a:off x="417646" y="59323"/>
          <a:ext cx="7719274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•управление совокупным риском кредитного портфеля</a:t>
          </a:r>
        </a:p>
      </dsp:txBody>
      <dsp:txXfrm>
        <a:off x="440703" y="82380"/>
        <a:ext cx="7673160" cy="426206"/>
      </dsp:txXfrm>
    </dsp:sp>
    <dsp:sp modelId="{E0B30E7B-E343-4548-AF40-CBFE57D13D47}">
      <dsp:nvSpPr>
        <dsp:cNvPr id="0" name=""/>
        <dsp:cNvSpPr/>
      </dsp:nvSpPr>
      <dsp:spPr>
        <a:xfrm>
          <a:off x="0" y="1021243"/>
          <a:ext cx="835292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458BEA-5C9C-45BD-8569-8CF2CB2B77B0}">
      <dsp:nvSpPr>
        <dsp:cNvPr id="0" name=""/>
        <dsp:cNvSpPr/>
      </dsp:nvSpPr>
      <dsp:spPr>
        <a:xfrm>
          <a:off x="417646" y="785084"/>
          <a:ext cx="7719274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•управление организацией кредитного процесса и операциями</a:t>
          </a:r>
        </a:p>
      </dsp:txBody>
      <dsp:txXfrm>
        <a:off x="440703" y="808141"/>
        <a:ext cx="7673160" cy="426206"/>
      </dsp:txXfrm>
    </dsp:sp>
    <dsp:sp modelId="{E1007C6E-CB2E-484F-ACD1-0B75ECB2B313}">
      <dsp:nvSpPr>
        <dsp:cNvPr id="0" name=""/>
        <dsp:cNvSpPr/>
      </dsp:nvSpPr>
      <dsp:spPr>
        <a:xfrm>
          <a:off x="0" y="1747003"/>
          <a:ext cx="835292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51358F-AA44-4ACE-A6D0-D555B9EA2270}">
      <dsp:nvSpPr>
        <dsp:cNvPr id="0" name=""/>
        <dsp:cNvSpPr/>
      </dsp:nvSpPr>
      <dsp:spPr>
        <a:xfrm>
          <a:off x="417646" y="1510844"/>
          <a:ext cx="7719274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•управление неработающим кредитным портфелем</a:t>
          </a:r>
        </a:p>
      </dsp:txBody>
      <dsp:txXfrm>
        <a:off x="440703" y="1533901"/>
        <a:ext cx="7673160" cy="426206"/>
      </dsp:txXfrm>
    </dsp:sp>
    <dsp:sp modelId="{B514D3A5-9B41-4C91-B750-8AD5C4F563A8}">
      <dsp:nvSpPr>
        <dsp:cNvPr id="0" name=""/>
        <dsp:cNvSpPr/>
      </dsp:nvSpPr>
      <dsp:spPr>
        <a:xfrm>
          <a:off x="0" y="2472763"/>
          <a:ext cx="835292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E003FD-1312-4FF6-924C-E1C2B2A78CF3}">
      <dsp:nvSpPr>
        <dsp:cNvPr id="0" name=""/>
        <dsp:cNvSpPr/>
      </dsp:nvSpPr>
      <dsp:spPr>
        <a:xfrm>
          <a:off x="417646" y="2236603"/>
          <a:ext cx="7719274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•оценка политики управления кредитными рисками</a:t>
          </a:r>
        </a:p>
      </dsp:txBody>
      <dsp:txXfrm>
        <a:off x="440703" y="2259660"/>
        <a:ext cx="7673160" cy="426206"/>
      </dsp:txXfrm>
    </dsp:sp>
    <dsp:sp modelId="{044271C5-5637-4896-97E4-F4C48C7FCD0F}">
      <dsp:nvSpPr>
        <dsp:cNvPr id="0" name=""/>
        <dsp:cNvSpPr/>
      </dsp:nvSpPr>
      <dsp:spPr>
        <a:xfrm>
          <a:off x="0" y="3198524"/>
          <a:ext cx="835292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90CDCB-F96C-4F46-BAC3-838ECDB372C4}">
      <dsp:nvSpPr>
        <dsp:cNvPr id="0" name=""/>
        <dsp:cNvSpPr/>
      </dsp:nvSpPr>
      <dsp:spPr>
        <a:xfrm>
          <a:off x="417646" y="2962364"/>
          <a:ext cx="7719274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•оценка политики по ограничению кредитных рисков и лимитам</a:t>
          </a:r>
        </a:p>
      </dsp:txBody>
      <dsp:txXfrm>
        <a:off x="440703" y="2985421"/>
        <a:ext cx="7673160" cy="426206"/>
      </dsp:txXfrm>
    </dsp:sp>
    <dsp:sp modelId="{0EFED89D-E714-4CA5-B83F-CEDE4D72B50E}">
      <dsp:nvSpPr>
        <dsp:cNvPr id="0" name=""/>
        <dsp:cNvSpPr/>
      </dsp:nvSpPr>
      <dsp:spPr>
        <a:xfrm>
          <a:off x="0" y="3924284"/>
          <a:ext cx="835292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32BD06-3BD6-4088-812A-48CBB90E615E}">
      <dsp:nvSpPr>
        <dsp:cNvPr id="0" name=""/>
        <dsp:cNvSpPr/>
      </dsp:nvSpPr>
      <dsp:spPr>
        <a:xfrm>
          <a:off x="417646" y="3688124"/>
          <a:ext cx="7719274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•оценка классификации и реклассификации активов</a:t>
          </a:r>
        </a:p>
      </dsp:txBody>
      <dsp:txXfrm>
        <a:off x="440703" y="3711181"/>
        <a:ext cx="7673160" cy="426206"/>
      </dsp:txXfrm>
    </dsp:sp>
    <dsp:sp modelId="{78AD7CAB-1A59-40CC-84AF-E74FFD70CD3B}">
      <dsp:nvSpPr>
        <dsp:cNvPr id="0" name=""/>
        <dsp:cNvSpPr/>
      </dsp:nvSpPr>
      <dsp:spPr>
        <a:xfrm>
          <a:off x="0" y="4650044"/>
          <a:ext cx="835292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8A0DF-0740-4193-9A6D-317EB169CEAA}">
      <dsp:nvSpPr>
        <dsp:cNvPr id="0" name=""/>
        <dsp:cNvSpPr/>
      </dsp:nvSpPr>
      <dsp:spPr>
        <a:xfrm>
          <a:off x="417646" y="4413884"/>
          <a:ext cx="7719274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•оценка политики по резервированию возможных потерь по кредитным рискам</a:t>
          </a:r>
        </a:p>
      </dsp:txBody>
      <dsp:txXfrm>
        <a:off x="440703" y="4436941"/>
        <a:ext cx="7673160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chemeClr val="accent1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85322"/>
            <a:ext cx="8496944" cy="1790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ЦЕЛЬ – </a:t>
            </a:r>
          </a:p>
          <a:p>
            <a:pPr indent="450215" algn="r">
              <a:spcAft>
                <a:spcPts val="1000"/>
              </a:spcAft>
            </a:pP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- исследование особенностей потребительского кредитования в России на примере анализа кредитования физических лиц в ПАО Банк «ФК Открытие».</a:t>
            </a:r>
            <a:endParaRPr lang="ru-RU" sz="1600" b="1" dirty="0">
              <a:ea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1721" y="2167555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496" y="2636912"/>
            <a:ext cx="880755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Изучить сущность потребительского кредитования;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ru-RU" sz="1600" dirty="0"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Рассмотреть процесс выдачи потребительского кредита;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ru-RU" sz="1600" dirty="0"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Изучить современное состояние рынка потребительского кредитования в России;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ru-RU" sz="1600" dirty="0"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Проанализировать деятельность и предлагаемые продукты ПАО Банк «ФК Открытие» в сфере потребительского кредитования;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ru-RU" sz="1600" dirty="0"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Проанализировать кредитный портфель ПАО Банк «ФК Открытие»;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ru-RU" sz="1600" dirty="0">
              <a:ea typeface="Times New Roman"/>
              <a:cs typeface="Times New Roman"/>
            </a:endParaRPr>
          </a:p>
          <a:p>
            <a:pPr marL="342900" lvl="0" indent="-342900">
              <a:spcAft>
                <a:spcPts val="1000"/>
              </a:spcAft>
              <a:buFont typeface="Symbol"/>
              <a:buChar char=""/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Дать возможные рекомендации по направлениям развития потребительского кредитования в ПАО Банк «ФК Открытие».</a:t>
            </a:r>
            <a:endParaRPr lang="ru-RU" sz="16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64624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</a:rPr>
              <a:t>АНАЛИЗ СТРУКТУРЫ КРЕДИТНОГО ПОРТФЕЛЯ ПО ТИПУ ЗАЕМЩИКОВ 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198493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1000"/>
              </a:spcAft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Таблица 1 - Структура кредитного портфеля по типу заемщиков ПАО Банк «Открытие» 2014 - 2016 гг. млн руб.</a:t>
            </a:r>
            <a:endParaRPr lang="ru-RU" sz="1400" i="1" dirty="0">
              <a:ea typeface="Times New Roman"/>
              <a:cs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183143"/>
              </p:ext>
            </p:extLst>
          </p:nvPr>
        </p:nvGraphicFramePr>
        <p:xfrm>
          <a:off x="323528" y="2132856"/>
          <a:ext cx="8424936" cy="4526280"/>
        </p:xfrm>
        <a:graphic>
          <a:graphicData uri="http://schemas.openxmlformats.org/drawingml/2006/table">
            <a:tbl>
              <a:tblPr/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Статьи кредитного портфеля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2015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2016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Кредиты, выданные банкам и другим кредитным организациям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1010610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3029162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10142350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Кредиты, выданные юридическим лицам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4269256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5025126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9169127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Кредиты, выданные физическим лицам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2217546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11217793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29152413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Кредитный портфель, итого: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7497412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19272081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48463890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773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</a:rPr>
              <a:t>Рекомендации по развитию направлений кредитования в ПАО Банк «ФК Открытие» 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428745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Внедрение потребительского кредита на рефинансирование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988840"/>
            <a:ext cx="835292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Клиенту не нужно тратить время на поиски стороннего банка и самостоятельно проводить оценку выгодности перехода из одного банка в другой; 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endParaRPr lang="ru-RU" sz="1400" dirty="0">
              <a:ea typeface="Times New Roman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Не потребуется заново собирать объемный пакет документов, так как в «Открытии», уже имеется необходимая информация о клиенте, необходимо только подтвердить занятость и текущий доход;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endParaRPr lang="ru-RU" sz="1400" dirty="0">
              <a:ea typeface="Times New Roman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Клиенту не придется снова проходить процедуру оценки финансового состояния, которая займет довольно длительный срок, так как у клиента уже имеются ранее взятые кредиты;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endParaRPr lang="ru-RU" sz="1400" dirty="0">
              <a:ea typeface="Times New Roman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У клиента не будет проблем с залоговым имуществом ( если таковое было), так как это имущество уже имеется на учете в «Открытии»;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Не возникнет проблем со своевременным погашением долга из-за длительности процедуры оформления нового кредита. </a:t>
            </a:r>
            <a:endParaRPr lang="ru-RU" sz="14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0956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</a:rPr>
              <a:t>Рекомендации по развитию направлений кредитования в ПАО Банк «ФК Открытие» 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348676298"/>
              </p:ext>
            </p:extLst>
          </p:nvPr>
        </p:nvGraphicFramePr>
        <p:xfrm>
          <a:off x="395536" y="1340768"/>
          <a:ext cx="835292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4635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2060848"/>
            <a:ext cx="6840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ЗА </a:t>
            </a:r>
          </a:p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72381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8208912" cy="5083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ОБЪЕКТ- </a:t>
            </a:r>
          </a:p>
          <a:p>
            <a:pPr marL="342900" indent="-342900" algn="r">
              <a:lnSpc>
                <a:spcPct val="150000"/>
              </a:lnSpc>
              <a:spcAft>
                <a:spcPts val="1000"/>
              </a:spcAft>
              <a:buFontTx/>
              <a:buChar char="-"/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рынок потребительского кредитования в Российской Федерации, а также политика потребительского кредитования в коммерческом банке.</a:t>
            </a:r>
          </a:p>
          <a:p>
            <a:pPr marL="285750" indent="-285750" algn="r">
              <a:lnSpc>
                <a:spcPct val="150000"/>
              </a:lnSpc>
              <a:spcAft>
                <a:spcPts val="1000"/>
              </a:spcAft>
              <a:buFontTx/>
              <a:buChar char="-"/>
            </a:pPr>
            <a:endParaRPr lang="ru-RU" dirty="0">
              <a:ea typeface="Times New Roman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ПРЕДМЕТ –</a:t>
            </a:r>
          </a:p>
          <a:p>
            <a:pPr indent="450215" algn="r">
              <a:lnSpc>
                <a:spcPct val="150000"/>
              </a:lnSpc>
              <a:spcAft>
                <a:spcPts val="100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-  потребительское кредитование в ПАО Банк «ФК Открытие».</a:t>
            </a:r>
            <a:endParaRPr lang="ru-RU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60185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568952" cy="2498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КРЕДИТ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– </a:t>
            </a:r>
          </a:p>
          <a:p>
            <a:pPr indent="450215" algn="r">
              <a:spcAft>
                <a:spcPts val="100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- экономические отношения, при которых банк или иная кредитная организация (кредитор) обязуются предоставить денежные средства (кредит) заемщику в размере и на условиях, предусмотренных договором, а заемщик обязуется возвратить полученную денежную сумму и уплатить проценты на нее.</a:t>
            </a:r>
            <a:endParaRPr lang="ru-RU" dirty="0">
              <a:ea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861048"/>
            <a:ext cx="855769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</a:rPr>
              <a:t>ПОТРЕБИТЕЛЬСКИЙ КРЕДИТ (ЗАЕМ) – </a:t>
            </a:r>
          </a:p>
          <a:p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r"/>
            <a:r>
              <a:rPr lang="ru-RU" sz="2400" dirty="0">
                <a:latin typeface="Times New Roman"/>
                <a:ea typeface="Times New Roman"/>
              </a:rPr>
              <a:t>- денежные средства, выданные кредитором заемщику в соответствии с заключенным кредитным договором, договором займа, включая электронные средства платежей.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02072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</a:rPr>
              <a:t>СОВРЕМЕННОЕ СОСТОЯНИЕ РЫНКА ПОТРЕБИТЕЛЬСКОГО КРЕДИТОВАНИЯ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600" y="1340768"/>
            <a:ext cx="7344816" cy="4176464"/>
          </a:xfrm>
          <a:prstGeom prst="rect">
            <a:avLst/>
          </a:prstGeom>
          <a:noFill/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827584" y="5733256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1000"/>
              </a:spcAft>
              <a:tabLst>
                <a:tab pos="1762125" algn="l"/>
              </a:tabLst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Рисунок 1 – Объемы потребительского кредитования в России 2010-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2016гг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., млрд. руб. </a:t>
            </a:r>
            <a:endParaRPr lang="ru-RU" sz="1400" i="1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52292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</a:rPr>
              <a:t>СОВРЕМЕННОЕ СОСТОЯНИЕ РЫНКА ПОТРЕБИТЕЛЬСКОГО КРЕДИТОВАНИЯ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5733256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1000"/>
              </a:spcAft>
              <a:tabLst>
                <a:tab pos="1762125" algn="l"/>
              </a:tabLst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Рисунок 1 – Структура потребительского кредитования в России 2010-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2015гг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. в разрезе видов валют, %</a:t>
            </a:r>
            <a:endParaRPr lang="ru-RU" sz="1400" i="1" dirty="0">
              <a:ea typeface="Times New Roman"/>
              <a:cs typeface="Times New Roma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7157984" cy="4320480"/>
          </a:xfrm>
          <a:prstGeom prst="rect">
            <a:avLst/>
          </a:prstGeom>
          <a:noFill/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0971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</a:rPr>
              <a:t>ОСНОВНЫЕ ТЕНДЕНЦИИ РАЗВИТИЯ ПОТРЕБИТЕЛЬСКОГО КРЕДИТОВАНИЯ В РОССИИ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471507093"/>
              </p:ext>
            </p:extLst>
          </p:nvPr>
        </p:nvGraphicFramePr>
        <p:xfrm>
          <a:off x="437150" y="1484784"/>
          <a:ext cx="8167298" cy="4862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0461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152" y="476672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/>
                <a:ea typeface="Times New Roman"/>
              </a:rPr>
              <a:t>ПАО  Банк «Финансовая корпорация Открытие» осуществляет свою деятельность в Российской Федерации </a:t>
            </a:r>
            <a:r>
              <a:rPr lang="ru-RU" sz="2400" b="1" dirty="0">
                <a:latin typeface="Times New Roman"/>
                <a:ea typeface="Times New Roman"/>
              </a:rPr>
              <a:t>с 1992 года. 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5905" y="1556792"/>
            <a:ext cx="6596096" cy="3226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Сеть обслуживания «ФК Открытие» насчитывает:</a:t>
            </a:r>
          </a:p>
          <a:p>
            <a:pPr marL="285750" indent="-285750">
              <a:lnSpc>
                <a:spcPct val="150000"/>
              </a:lnSpc>
              <a:spcAft>
                <a:spcPts val="1000"/>
              </a:spcAft>
              <a:buFontTx/>
              <a:buChar char="-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24 филиала в крупнейших городах России;</a:t>
            </a:r>
          </a:p>
          <a:p>
            <a:pPr marL="285750" indent="-285750">
              <a:lnSpc>
                <a:spcPct val="150000"/>
              </a:lnSpc>
              <a:spcAft>
                <a:spcPts val="1000"/>
              </a:spcAft>
              <a:buFontTx/>
              <a:buChar char="-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1 представительство за рубежом;</a:t>
            </a:r>
          </a:p>
          <a:p>
            <a:pPr marL="285750" indent="-285750">
              <a:lnSpc>
                <a:spcPct val="150000"/>
              </a:lnSpc>
              <a:spcAft>
                <a:spcPts val="1000"/>
              </a:spcAft>
              <a:buFontTx/>
              <a:buChar char="-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258 дополнительных и 104 операционных офиса;</a:t>
            </a:r>
          </a:p>
          <a:p>
            <a:pPr marL="285750" indent="-285750">
              <a:lnSpc>
                <a:spcPct val="150000"/>
              </a:lnSpc>
              <a:spcAft>
                <a:spcPts val="1000"/>
              </a:spcAft>
              <a:buFontTx/>
              <a:buChar char="-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6 операционных касс вне кассового узла;</a:t>
            </a:r>
          </a:p>
          <a:p>
            <a:pPr marL="285750" indent="-285750">
              <a:lnSpc>
                <a:spcPct val="150000"/>
              </a:lnSpc>
              <a:spcAft>
                <a:spcPts val="1000"/>
              </a:spcAft>
              <a:buFontTx/>
              <a:buChar char="-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1 кредитно-кассовый офис. </a:t>
            </a:r>
            <a:endParaRPr lang="ru-RU" sz="1400" dirty="0">
              <a:ea typeface="Times New Roman"/>
              <a:cs typeface="Times New Roman"/>
            </a:endParaRPr>
          </a:p>
        </p:txBody>
      </p:sp>
      <p:pic>
        <p:nvPicPr>
          <p:cNvPr id="3076" name="Picture 4" descr="https://xn----8sbkdqibmrdgt3a.xn--p1ai/images/logo/news/%D0%BE%D0%BA%D1%82%D0%BE%D1%8B%D0%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315598"/>
            <a:ext cx="4175326" cy="2348622"/>
          </a:xfrm>
          <a:prstGeom prst="rect">
            <a:avLst/>
          </a:prstGeom>
          <a:noFill/>
          <a:ln w="15875">
            <a:solidFill>
              <a:schemeClr val="accent5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508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</a:rPr>
              <a:t>КЛАССИФИКАЦИЯ КРЕДИТНОГО ПОРТФЕЛЯ ПО СТЕПЕНИ СРОЧНОСТИ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787068"/>
              </p:ext>
            </p:extLst>
          </p:nvPr>
        </p:nvGraphicFramePr>
        <p:xfrm>
          <a:off x="467543" y="2348880"/>
          <a:ext cx="8352930" cy="3456384"/>
        </p:xfrm>
        <a:graphic>
          <a:graphicData uri="http://schemas.openxmlformats.org/drawingml/2006/table">
            <a:tbl>
              <a:tblPr/>
              <a:tblGrid>
                <a:gridCol w="1673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1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35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35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1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630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Группа кредита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2015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2016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3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уд. вес,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уд. вес,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уд. вес,%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3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Краткосрочная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78 641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118 923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1 755 655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0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Среднесрочная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24 485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399 642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641 752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65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Долгосрочная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2 114 420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10 646 977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26 755 006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147319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1000"/>
              </a:spcAft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Таблица 1 - Классификация кредитного портфеля по степени срочности банка ПАО «Открытие» 2014 - 2016 гг. млн руб.</a:t>
            </a:r>
            <a:endParaRPr lang="ru-RU" sz="1400" i="1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6886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</a:rPr>
              <a:t>АНАЛИЗ СОСТАВА И СТРУКТУРЫ КРЕДИТНОГО ПОРТФЕЛЯ ФИЗИЧЕСКИХ ЛИЦ 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128747"/>
              </p:ext>
            </p:extLst>
          </p:nvPr>
        </p:nvGraphicFramePr>
        <p:xfrm>
          <a:off x="359532" y="1988840"/>
          <a:ext cx="8568952" cy="4613670"/>
        </p:xfrm>
        <a:graphic>
          <a:graphicData uri="http://schemas.openxmlformats.org/drawingml/2006/table">
            <a:tbl>
              <a:tblPr firstRow="1" firstCol="1" bandRow="1"/>
              <a:tblGrid>
                <a:gridCol w="2539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4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8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82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60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6298">
                <a:tc rowSpan="2"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 г.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2015 г.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2016 г.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5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8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Кредиты предоставленные физическим лицам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2217546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11217793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29152413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срок до 30 дней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52251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0,46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срок от 31 до 90 дней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1720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0,08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118581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0,05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157858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0,54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срок от 91 до 180 дней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661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0,03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8368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0,08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31880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0,11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срок от 181 дня до 1 года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22104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272693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0,44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452014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0,55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срок от 1 года до 3 лет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110760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1323769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2548826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срок свыше 3 лет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2003660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9323208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3,1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24206180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востребования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1237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0,05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754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0,006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149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0,0005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6298"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Овердрфт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77404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118169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1,05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1755506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6,02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1198493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1000"/>
              </a:spcAft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Таблица 1 - Состав и структура кредитного портфеля физических лиц по срокам в ПАО Банк «ФК Открытие» за 2014 - 2016 гг.</a:t>
            </a:r>
            <a:endParaRPr lang="ru-RU" sz="1400" i="1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54025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856</Words>
  <Application>Microsoft Office PowerPoint</Application>
  <PresentationFormat>Экран (4:3)</PresentationFormat>
  <Paragraphs>204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Александрия Курловская</cp:lastModifiedBy>
  <cp:revision>21</cp:revision>
  <dcterms:created xsi:type="dcterms:W3CDTF">2017-12-22T14:07:52Z</dcterms:created>
  <dcterms:modified xsi:type="dcterms:W3CDTF">2019-04-09T00:37:57Z</dcterms:modified>
</cp:coreProperties>
</file>