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57" r:id="rId5"/>
    <p:sldId id="263" r:id="rId6"/>
    <p:sldId id="262" r:id="rId7"/>
    <p:sldId id="265" r:id="rId8"/>
    <p:sldId id="266" r:id="rId9"/>
    <p:sldId id="261" r:id="rId10"/>
    <p:sldId id="267" r:id="rId11"/>
    <p:sldId id="264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Лист1!$G$5:$I$6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Лист1!$G$11:$I$11</c:f>
              <c:numCache>
                <c:formatCode>General</c:formatCode>
                <c:ptCount val="3"/>
                <c:pt idx="0">
                  <c:v>2065</c:v>
                </c:pt>
                <c:pt idx="1">
                  <c:v>2199</c:v>
                </c:pt>
                <c:pt idx="2">
                  <c:v>1986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879552"/>
        <c:axId val="35880960"/>
        <c:axId val="0"/>
      </c:bar3DChart>
      <c:catAx>
        <c:axId val="35879552"/>
        <c:scaling>
          <c:orientation val="minMax"/>
        </c:scaling>
        <c:delete val="0"/>
        <c:axPos val="b"/>
        <c:majorTickMark val="out"/>
        <c:minorTickMark val="none"/>
        <c:tickLblPos val="nextTo"/>
        <c:crossAx val="35880960"/>
        <c:crosses val="autoZero"/>
        <c:auto val="1"/>
        <c:lblAlgn val="ctr"/>
        <c:lblOffset val="100"/>
        <c:noMultiLvlLbl val="0"/>
      </c:catAx>
      <c:valAx>
        <c:axId val="35880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879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Лист1!$G$5:$H$6</c:f>
              <c:strCache>
                <c:ptCount val="2"/>
                <c:pt idx="0">
                  <c:v>Факт</c:v>
                </c:pt>
                <c:pt idx="1">
                  <c:v>План</c:v>
                </c:pt>
              </c:strCache>
            </c:strRef>
          </c:cat>
          <c:val>
            <c:numRef>
              <c:f>Лист1!$G$11:$H$11</c:f>
              <c:numCache>
                <c:formatCode>0</c:formatCode>
                <c:ptCount val="2"/>
                <c:pt idx="0" formatCode="General">
                  <c:v>1986</c:v>
                </c:pt>
                <c:pt idx="1">
                  <c:v>2391.1799999999998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70752"/>
        <c:axId val="94646272"/>
        <c:axId val="0"/>
      </c:bar3DChart>
      <c:catAx>
        <c:axId val="94570752"/>
        <c:scaling>
          <c:orientation val="minMax"/>
        </c:scaling>
        <c:delete val="0"/>
        <c:axPos val="b"/>
        <c:majorTickMark val="out"/>
        <c:minorTickMark val="none"/>
        <c:tickLblPos val="nextTo"/>
        <c:crossAx val="94646272"/>
        <c:crosses val="autoZero"/>
        <c:auto val="1"/>
        <c:lblAlgn val="ctr"/>
        <c:lblOffset val="100"/>
        <c:noMultiLvlLbl val="0"/>
      </c:catAx>
      <c:valAx>
        <c:axId val="94646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570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06111-085C-45E1-9BB6-A9399965790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162EA-1DB6-48D3-86BF-098D9BC8E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48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162EA-1DB6-48D3-86BF-098D9BC8EF1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94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chemeClr val="bg2"/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g-travels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26243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КОРПОРАТИВНОГО ИНФОРМАЦИОННОГО САЙТА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СОВЕРШЕНСТВОВАНИЯ РАБОТЫ ТУРИСТСКОГО ПРЕДПРИЯТИЯ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545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82" y="1412776"/>
            <a:ext cx="4165476" cy="4464496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404664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/>
                <a:ea typeface="Calibri"/>
              </a:rPr>
              <a:t>Внедрение электронного туризма как направления совершенствования корпоративного сайта турфирмы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592125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/>
                <a:ea typeface="Calibri"/>
              </a:rPr>
              <a:t>Рисунок - Форма </a:t>
            </a:r>
            <a:r>
              <a:rPr lang="ru-RU" b="1" i="1" dirty="0">
                <a:latin typeface="Times New Roman"/>
                <a:ea typeface="Calibri"/>
              </a:rPr>
              <a:t>для заполнения данных лица, осуществляющего бронирование и оплату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028610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46657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Динамика финансовых результатов турфирмы «На чемоданах»</a:t>
            </a:r>
            <a:endParaRPr lang="ru-RU" b="1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886054"/>
              </p:ext>
            </p:extLst>
          </p:nvPr>
        </p:nvGraphicFramePr>
        <p:xfrm>
          <a:off x="395536" y="1268760"/>
          <a:ext cx="6480720" cy="2243328"/>
        </p:xfrm>
        <a:graphic>
          <a:graphicData uri="http://schemas.openxmlformats.org/drawingml/2006/table">
            <a:tbl>
              <a:tblPr firstRow="1" firstCol="1" bandRow="1"/>
              <a:tblGrid>
                <a:gridCol w="2604955"/>
                <a:gridCol w="789630"/>
                <a:gridCol w="1213927"/>
                <a:gridCol w="187220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Эффективность, 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клиентов, чел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114,29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Выручка, тыс.  руб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15470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17680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114,29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Себестоимость, тыс. руб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9332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10434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111,81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Прибыль от реализации, тыс. руб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6138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7246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118,05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Чистая прибыль, тыс. руб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1986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2391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120,40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Рентабельность продаж, 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12,84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13,52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99479535"/>
              </p:ext>
            </p:extLst>
          </p:nvPr>
        </p:nvGraphicFramePr>
        <p:xfrm>
          <a:off x="3923928" y="3501008"/>
          <a:ext cx="4740399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91880" y="5949280"/>
            <a:ext cx="52200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400" b="1" i="1" dirty="0" smtClean="0">
                <a:latin typeface="Times New Roman"/>
                <a:ea typeface="Calibri"/>
                <a:cs typeface="Times New Roman"/>
              </a:rPr>
              <a:t>Рисунок  - Рост </a:t>
            </a:r>
            <a:r>
              <a:rPr lang="ru-RU" sz="1400" b="1" i="1" dirty="0">
                <a:latin typeface="Times New Roman"/>
                <a:ea typeface="Calibri"/>
                <a:cs typeface="Times New Roman"/>
              </a:rPr>
              <a:t>чистой прибыли в результате внедрения электронного туризма на корпоративный сайт турфирмы «На чемоданах», тыс. </a:t>
            </a:r>
            <a:r>
              <a:rPr lang="ru-RU" sz="1400" b="1" i="1" dirty="0" err="1">
                <a:latin typeface="Times New Roman"/>
                <a:ea typeface="Calibri"/>
                <a:cs typeface="Times New Roman"/>
              </a:rPr>
              <a:t>руб</a:t>
            </a:r>
            <a:endParaRPr lang="ru-RU" sz="1100" b="1" i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3394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229" y="1844824"/>
            <a:ext cx="8208912" cy="3017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>
              <a:lnSpc>
                <a:spcPct val="150000"/>
              </a:lnSpc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  <a:p>
            <a:pPr algn="ctr">
              <a:lnSpc>
                <a:spcPct val="150000"/>
              </a:lnSpc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6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2385"/>
            <a:ext cx="8676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ЦЕЛЬ -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</a:t>
            </a:r>
          </a:p>
          <a:p>
            <a:pPr marL="342900" indent="-342900" algn="r">
              <a:spcAft>
                <a:spcPts val="0"/>
              </a:spcAft>
              <a:buFontTx/>
              <a:buChar char="-"/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исследование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процесса развития корпоративного информационного сайта для совершенствования работы туристского предприятия </a:t>
            </a:r>
            <a:endParaRPr lang="ru-RU" sz="2000" b="1" dirty="0" smtClean="0">
              <a:latin typeface="Times New Roman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(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на примере турфирмы в г. Москва).</a:t>
            </a:r>
            <a:endParaRPr lang="ru-RU" sz="1600" b="1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5008" y="213285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272" y="2679788"/>
            <a:ext cx="83884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изучение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понятия и роли информационных систем в деятельности турфирмы;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определение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задач туризма, решаемых с помощью информационных систем турфирм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400" dirty="0">
              <a:ea typeface="Calibri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исследование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информационных технологий поиска и бронирования туров;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анализ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тенденций развития внутреннего и внешнего туризма в России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400" dirty="0">
              <a:ea typeface="Calibri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исследование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современных сайтов турфирм городского округа Москвы;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анализ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функциональных возможностей сайтов российских туристских фирм и их сравнительная характеристика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400" dirty="0">
              <a:ea typeface="Calibri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исследование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процесса внедрения электронного туризма как направления совершенствования корпоративного сайта турфирмы;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оценка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эффективности предложенных мероприятий.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228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2069" y="268069"/>
            <a:ext cx="7922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/>
                <a:ea typeface="Calibri"/>
              </a:rPr>
              <a:t>СТРУКТУРА ИНФОРМАЦИОННЫХ ПОТОКОВ В ТУРИСТИЧЕСКОЙ ДЕЯТЕЛЬНОСТИ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811743" cy="4936000"/>
          </a:xfrm>
          <a:prstGeom prst="rect">
            <a:avLst/>
          </a:prstGeom>
          <a:noFill/>
          <a:ln w="158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00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4303" y="332656"/>
            <a:ext cx="4885761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ТУРФИРМЫ ДЛЯ АНАЛИЗА</a:t>
            </a:r>
            <a:endParaRPr lang="ru-RU" b="1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544467"/>
              </p:ext>
            </p:extLst>
          </p:nvPr>
        </p:nvGraphicFramePr>
        <p:xfrm>
          <a:off x="467544" y="1124744"/>
          <a:ext cx="8280921" cy="5482779"/>
        </p:xfrm>
        <a:graphic>
          <a:graphicData uri="http://schemas.openxmlformats.org/drawingml/2006/table">
            <a:tbl>
              <a:tblPr firstRow="1" firstCol="1" bandRow="1"/>
              <a:tblGrid>
                <a:gridCol w="3253219"/>
                <a:gridCol w="2481457"/>
                <a:gridCol w="2546245"/>
              </a:tblGrid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Адрес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Сайт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6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Турфирма «PEGAS Touristik»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Одинцово, Можайское шоссе, 71,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https://pegast.ru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Туристическая фирма «На чемоданах»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г. Москва, ул. Ольховcкая д. 45, стр. 1, офис 12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http://www.nachemodanax.ru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6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Туристическая компания «Илиан тур»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Подольск, Комсомольская улица, 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http://iliantour.ru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6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Туристическая фирма «Времена года»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г. Орехово-Зуево, бул. Центральный, 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http://www.vg-travels.ru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6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Туристическое агентство «Гео Тур»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г. Мытищи, Новомытищинский просп., 19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http://geo-tur.com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1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С</a:t>
            </a:r>
            <a:r>
              <a:rPr lang="ru-RU" sz="2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равнительная характеристика </a:t>
            </a:r>
          </a:p>
          <a:p>
            <a:pPr indent="450215" algn="ctr">
              <a:spcAft>
                <a:spcPts val="0"/>
              </a:spcAft>
            </a:pPr>
            <a:r>
              <a:rPr lang="ru-RU" sz="2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корпоративных сайтов турфирм</a:t>
            </a:r>
            <a:endParaRPr lang="ru-RU" sz="2000" b="1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748846"/>
              </p:ext>
            </p:extLst>
          </p:nvPr>
        </p:nvGraphicFramePr>
        <p:xfrm>
          <a:off x="611560" y="1369198"/>
          <a:ext cx="7992890" cy="1226820"/>
        </p:xfrm>
        <a:graphic>
          <a:graphicData uri="http://schemas.openxmlformats.org/drawingml/2006/table">
            <a:tbl>
              <a:tblPr firstRow="1" firstCol="1" bandRow="1"/>
              <a:tblGrid>
                <a:gridCol w="1512783"/>
                <a:gridCol w="1295859"/>
                <a:gridCol w="1295859"/>
                <a:gridCol w="1295859"/>
                <a:gridCol w="1295859"/>
                <a:gridCol w="1296671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Характеристика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«На чемоданах»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«PEGAS Touristik»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«Времена года»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«Илиан тур»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«Гео Тур»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Тематическое цветовое оформление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497026"/>
              </p:ext>
            </p:extLst>
          </p:nvPr>
        </p:nvGraphicFramePr>
        <p:xfrm>
          <a:off x="611560" y="2564904"/>
          <a:ext cx="7992888" cy="3992464"/>
        </p:xfrm>
        <a:graphic>
          <a:graphicData uri="http://schemas.openxmlformats.org/drawingml/2006/table">
            <a:tbl>
              <a:tblPr firstRow="1" firstCol="1" bandRow="1"/>
              <a:tblGrid>
                <a:gridCol w="1512168"/>
                <a:gridCol w="1296144"/>
                <a:gridCol w="1296144"/>
                <a:gridCol w="1296144"/>
                <a:gridCol w="1296144"/>
                <a:gridCol w="1296144"/>
              </a:tblGrid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контактной информации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панели поиска тура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формы для обратной связи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Удобная панель меню управления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lash-анимация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тематической фоновой заставки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433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761" y="260647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Анализ функциональных возможностей сайтов российских туристских </a:t>
            </a:r>
            <a:r>
              <a:rPr lang="ru-RU" sz="2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фирм</a:t>
            </a:r>
            <a:endParaRPr lang="ru-RU" b="1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353559"/>
              </p:ext>
            </p:extLst>
          </p:nvPr>
        </p:nvGraphicFramePr>
        <p:xfrm>
          <a:off x="316632" y="1268760"/>
          <a:ext cx="8448065" cy="4917948"/>
        </p:xfrm>
        <a:graphic>
          <a:graphicData uri="http://schemas.openxmlformats.org/drawingml/2006/table">
            <a:tbl>
              <a:tblPr firstRow="1" firstCol="1" bandRow="1"/>
              <a:tblGrid>
                <a:gridCol w="1591072"/>
                <a:gridCol w="1368152"/>
                <a:gridCol w="1338913"/>
                <a:gridCol w="1482117"/>
                <a:gridCol w="1333905"/>
                <a:gridCol w="133390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Характеристика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«На чемоданах»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«PEGAS Touristik»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«Времена года»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«Илиант тур»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«Гео Тур»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Поиск туров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Витрина туров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Собственная база туров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2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Горящие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туры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8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Личный кабинет физического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лица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Личный кабинет агентств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Бронирование туров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983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221" y="271767"/>
            <a:ext cx="8676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ОБЪЕКТ ИССЛЕДОВАНИЯ - 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marL="342900" indent="-342900" algn="r">
              <a:spcAft>
                <a:spcPts val="0"/>
              </a:spcAft>
              <a:buFontTx/>
              <a:buChar char="-"/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т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уристическая фирма «На чемоданах»</a:t>
            </a:r>
            <a:endParaRPr lang="ru-RU" b="1" dirty="0">
              <a:ea typeface="Calibri"/>
              <a:cs typeface="Times New Roman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2848"/>
            <a:ext cx="7848872" cy="439442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259632" y="602128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 smtClean="0">
                <a:latin typeface="Times New Roman"/>
                <a:ea typeface="Calibri"/>
              </a:rPr>
              <a:t>Рисунок - Главная </a:t>
            </a:r>
            <a:r>
              <a:rPr lang="ru-RU" b="1" i="1" dirty="0">
                <a:latin typeface="Times New Roman"/>
                <a:ea typeface="Calibri"/>
              </a:rPr>
              <a:t>страница корпоративного сайта турфирмы «На чемоданах</a:t>
            </a:r>
            <a:r>
              <a:rPr lang="ru-RU" b="1" i="1" dirty="0" smtClean="0">
                <a:latin typeface="Times New Roman"/>
                <a:ea typeface="Calibri"/>
              </a:rPr>
              <a:t>»</a:t>
            </a:r>
            <a:endParaRPr lang="ru-RU" sz="1100" b="1" i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1825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Динамика финансовых результатов турфирмы «На чемоданах»</a:t>
            </a:r>
            <a:endParaRPr lang="ru-RU" b="1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075376"/>
              </p:ext>
            </p:extLst>
          </p:nvPr>
        </p:nvGraphicFramePr>
        <p:xfrm>
          <a:off x="611560" y="1484784"/>
          <a:ext cx="6696744" cy="1962912"/>
        </p:xfrm>
        <a:graphic>
          <a:graphicData uri="http://schemas.openxmlformats.org/drawingml/2006/table">
            <a:tbl>
              <a:tblPr firstRow="1" firstCol="1" bandRow="1"/>
              <a:tblGrid>
                <a:gridCol w="2719591"/>
                <a:gridCol w="709925"/>
                <a:gridCol w="709210"/>
                <a:gridCol w="709210"/>
                <a:gridCol w="924404"/>
                <a:gridCol w="924404"/>
              </a:tblGrid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 год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 год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 год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Темп роста, 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 год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 год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клиентов, чел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107,75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97,22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Выручка, тыс.  руб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13064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15300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15470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117,12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101,11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Себестоимость, тыс. руб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8744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8951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9332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102,37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104,26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Прибыль от реализации, тыс. руб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4320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6349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6138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146,97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96,68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Чистая прибыль, тыс. руб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2065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2199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1986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106,49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90,31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Рентабельность продаж, 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15,81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14,37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12,84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23736552"/>
              </p:ext>
            </p:extLst>
          </p:nvPr>
        </p:nvGraphicFramePr>
        <p:xfrm>
          <a:off x="4283968" y="3481844"/>
          <a:ext cx="4562475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445197" y="621814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i="1" dirty="0" smtClean="0">
                <a:latin typeface="Times New Roman"/>
                <a:ea typeface="Calibri"/>
              </a:rPr>
              <a:t>Рисунок - Динамика </a:t>
            </a:r>
            <a:r>
              <a:rPr lang="ru-RU" sz="1400" b="1" i="1" dirty="0">
                <a:latin typeface="Times New Roman"/>
                <a:ea typeface="Calibri"/>
              </a:rPr>
              <a:t>чистой прибыли турфирмы </a:t>
            </a:r>
            <a:endParaRPr lang="ru-RU" sz="1400" b="1" i="1" dirty="0" smtClean="0">
              <a:latin typeface="Times New Roman"/>
              <a:ea typeface="Calibri"/>
            </a:endParaRPr>
          </a:p>
          <a:p>
            <a:pPr algn="ctr"/>
            <a:r>
              <a:rPr lang="ru-RU" sz="1400" b="1" i="1" dirty="0" smtClean="0">
                <a:latin typeface="Times New Roman"/>
                <a:ea typeface="Calibri"/>
              </a:rPr>
              <a:t>«</a:t>
            </a:r>
            <a:r>
              <a:rPr lang="ru-RU" sz="1400" b="1" i="1" dirty="0">
                <a:latin typeface="Times New Roman"/>
                <a:ea typeface="Calibri"/>
              </a:rPr>
              <a:t>На чемоданах», тыс. </a:t>
            </a:r>
            <a:r>
              <a:rPr lang="ru-RU" sz="1400" b="1" i="1" dirty="0" err="1">
                <a:latin typeface="Times New Roman"/>
                <a:ea typeface="Calibri"/>
              </a:rPr>
              <a:t>руб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1093824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/>
                <a:ea typeface="Calibri"/>
              </a:rPr>
              <a:t>Внедрение электронного туризма как направления совершенствования корпоративного сайта турфирмы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00" y="1533608"/>
            <a:ext cx="7446912" cy="429670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495192" y="5997517"/>
            <a:ext cx="4654929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581400" algn="l"/>
              </a:tabLst>
            </a:pPr>
            <a:r>
              <a:rPr lang="ru-RU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Рисунок  -  </a:t>
            </a: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Внедряемая форма «Заказ тура»</a:t>
            </a:r>
            <a:endParaRPr lang="ru-RU" sz="14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678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617</Words>
  <Application>Microsoft Office PowerPoint</Application>
  <PresentationFormat>Экран (4:3)</PresentationFormat>
  <Paragraphs>228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13</cp:revision>
  <dcterms:created xsi:type="dcterms:W3CDTF">2017-11-22T19:43:44Z</dcterms:created>
  <dcterms:modified xsi:type="dcterms:W3CDTF">2017-11-22T20:39:57Z</dcterms:modified>
</cp:coreProperties>
</file>