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980728"/>
            <a:ext cx="817732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ПОДХОДОВ </a:t>
            </a:r>
          </a:p>
          <a:p>
            <a:pPr algn="ctr"/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К ОРГАНИЗАЦИИ МОТИВАЦИИ И ОПЛАТЫ ТРУДА СОТРУДНИКОВ </a:t>
            </a:r>
          </a:p>
          <a:p>
            <a:pPr algn="ctr"/>
            <a:endParaRPr lang="ru-RU" sz="4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200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примере Московского аэропорта Домодедово)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91980" y="5949279"/>
            <a:ext cx="4500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Выполнил: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522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1128" y="332655"/>
            <a:ext cx="84913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Times New Roman"/>
              </a:rPr>
              <a:t>ЦЕЛЬ ИССЛЕДОВАНИЯ – </a:t>
            </a:r>
          </a:p>
          <a:p>
            <a:pPr marL="342900" indent="-342900" algn="r">
              <a:buFontTx/>
              <a:buChar char="-"/>
            </a:pPr>
            <a:r>
              <a:rPr lang="ru-RU" sz="2000" dirty="0" smtClean="0">
                <a:latin typeface="Times New Roman"/>
                <a:ea typeface="Times New Roman"/>
              </a:rPr>
              <a:t>изучение </a:t>
            </a:r>
            <a:r>
              <a:rPr lang="ru-RU" sz="2000" dirty="0">
                <a:latin typeface="Times New Roman"/>
                <a:ea typeface="Times New Roman"/>
              </a:rPr>
              <a:t>понятия и сущности мотивации сотрудников организации, системы формирования оплаты труда, на основании процессного похода </a:t>
            </a:r>
            <a:endParaRPr lang="ru-RU" sz="2000" dirty="0" smtClean="0">
              <a:latin typeface="Times New Roman"/>
              <a:ea typeface="Times New Roman"/>
            </a:endParaRPr>
          </a:p>
          <a:p>
            <a:pPr algn="r"/>
            <a:r>
              <a:rPr lang="ru-RU" sz="2000" dirty="0" smtClean="0">
                <a:latin typeface="Times New Roman"/>
                <a:ea typeface="Times New Roman"/>
              </a:rPr>
              <a:t>к </a:t>
            </a:r>
            <a:r>
              <a:rPr lang="ru-RU" sz="2000" dirty="0">
                <a:latin typeface="Times New Roman"/>
                <a:ea typeface="Times New Roman"/>
              </a:rPr>
              <a:t>управлению организацией. На основе рассмотренных теорий и практик разработать предложения по совершенствованию данной </a:t>
            </a:r>
            <a:r>
              <a:rPr lang="ru-RU" sz="2000" dirty="0" smtClean="0">
                <a:latin typeface="Times New Roman"/>
                <a:ea typeface="Times New Roman"/>
              </a:rPr>
              <a:t>системы.</a:t>
            </a:r>
            <a:endParaRPr lang="ru-R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2627784" y="2569259"/>
            <a:ext cx="40324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8332" y="3273365"/>
            <a:ext cx="849135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/>
              <a:buChar char=""/>
              <a:tabLst>
                <a:tab pos="-114300" algn="l"/>
              </a:tabLst>
            </a:pPr>
            <a:r>
              <a:rPr lang="ru-RU" sz="2000" dirty="0">
                <a:latin typeface="Times New Roman"/>
                <a:ea typeface="Times New Roman"/>
              </a:rPr>
              <a:t>Проанализировать современные теории и методы мотивации, используемые в процессном </a:t>
            </a:r>
            <a:r>
              <a:rPr lang="ru-RU" sz="2000" dirty="0" smtClean="0">
                <a:latin typeface="Times New Roman"/>
                <a:ea typeface="Times New Roman"/>
              </a:rPr>
              <a:t>управлении;</a:t>
            </a:r>
            <a:endParaRPr lang="ru-RU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/>
              <a:buChar char=""/>
              <a:tabLst>
                <a:tab pos="-114300" algn="l"/>
              </a:tabLst>
            </a:pPr>
            <a:r>
              <a:rPr lang="ru-RU" sz="2000" dirty="0">
                <a:latin typeface="Times New Roman"/>
                <a:ea typeface="Times New Roman"/>
              </a:rPr>
              <a:t>Выявить слабые и сильные стороны современных </a:t>
            </a:r>
            <a:r>
              <a:rPr lang="ru-RU" sz="2000" dirty="0" smtClean="0">
                <a:latin typeface="Times New Roman"/>
                <a:ea typeface="Times New Roman"/>
              </a:rPr>
              <a:t>теорий;</a:t>
            </a:r>
            <a:endParaRPr lang="ru-RU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/>
              <a:buChar char=""/>
              <a:tabLst>
                <a:tab pos="-114300" algn="l"/>
              </a:tabLst>
            </a:pPr>
            <a:r>
              <a:rPr lang="ru-RU" sz="2000" dirty="0">
                <a:latin typeface="Times New Roman"/>
                <a:ea typeface="Times New Roman"/>
              </a:rPr>
              <a:t>Выстроить стратегию и методы применения данных теорий в </a:t>
            </a:r>
            <a:r>
              <a:rPr lang="ru-RU" sz="2000" dirty="0" smtClean="0">
                <a:latin typeface="Times New Roman"/>
                <a:ea typeface="Times New Roman"/>
              </a:rPr>
              <a:t>организации;</a:t>
            </a:r>
            <a:endParaRPr lang="ru-RU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/>
              <a:buChar char=""/>
              <a:tabLst>
                <a:tab pos="-114300" algn="l"/>
              </a:tabLst>
            </a:pPr>
            <a:r>
              <a:rPr lang="ru-RU" sz="2000" dirty="0">
                <a:latin typeface="Times New Roman"/>
                <a:ea typeface="Times New Roman"/>
              </a:rPr>
              <a:t>Разработать и обосновать программу совершенствования системы мотивации в </a:t>
            </a:r>
            <a:r>
              <a:rPr lang="ru-RU" sz="2000" dirty="0" smtClean="0">
                <a:latin typeface="Times New Roman"/>
                <a:ea typeface="Times New Roman"/>
              </a:rPr>
              <a:t>организации;</a:t>
            </a:r>
            <a:endParaRPr lang="ru-RU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43450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92696"/>
            <a:ext cx="828092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Times New Roman"/>
              </a:rPr>
              <a:t>ОБЪЕКТ ИССЛЕДОВАНИЯ </a:t>
            </a:r>
            <a:r>
              <a:rPr lang="ru-RU" sz="2800" dirty="0" smtClean="0">
                <a:latin typeface="Times New Roman"/>
                <a:ea typeface="Times New Roman"/>
              </a:rPr>
              <a:t>-  </a:t>
            </a:r>
          </a:p>
          <a:p>
            <a:pPr indent="450215" algn="r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latin typeface="Times New Roman"/>
                <a:ea typeface="Times New Roman"/>
              </a:rPr>
              <a:t>- </a:t>
            </a:r>
            <a:r>
              <a:rPr lang="ru-RU" sz="2000" dirty="0" smtClean="0">
                <a:latin typeface="Times New Roman"/>
                <a:ea typeface="Times New Roman"/>
              </a:rPr>
              <a:t>Московский </a:t>
            </a:r>
            <a:r>
              <a:rPr lang="ru-RU" sz="2000" dirty="0">
                <a:latin typeface="Times New Roman"/>
                <a:ea typeface="Times New Roman"/>
              </a:rPr>
              <a:t>аэропорт Домодедово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и его деятельность по развитию механизмов мотивации персонала</a:t>
            </a:r>
            <a:r>
              <a:rPr lang="ru-RU" sz="2000" dirty="0">
                <a:latin typeface="Times New Roman"/>
                <a:ea typeface="Times New Roman"/>
              </a:rPr>
              <a:t> в процессном походе к управлению</a:t>
            </a:r>
            <a:r>
              <a:rPr lang="ru-RU" sz="2000" dirty="0" smtClean="0">
                <a:latin typeface="Times New Roman"/>
                <a:ea typeface="Times New Roman"/>
              </a:rPr>
              <a:t>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ru-RU" dirty="0" smtClean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ru-RU" dirty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ea typeface="Times New Roman"/>
              </a:rPr>
              <a:t>ПРЕДМЕТ ИССЛЕДОВАНИЯ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-  </a:t>
            </a:r>
          </a:p>
          <a:p>
            <a:pPr indent="450215" algn="r"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- экономические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Calibri"/>
              </a:rPr>
              <a:t>управленческие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 и социально-трудовые отношения, которые возникают в процессе развития мотивации сотрудников организации, а также</a:t>
            </a:r>
            <a:r>
              <a:rPr lang="ru-RU" sz="2000" dirty="0">
                <a:latin typeface="Times New Roman"/>
                <a:ea typeface="Times New Roman"/>
              </a:rPr>
              <a:t> совершенствование системы мотивации в процессном подходе к управлению.</a:t>
            </a:r>
            <a:endParaRPr lang="ru-RU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47153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84249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>
              <a:spcAft>
                <a:spcPts val="0"/>
              </a:spcAft>
            </a:pPr>
            <a:r>
              <a:rPr lang="ru-RU" sz="2400" b="1" dirty="0">
                <a:solidFill>
                  <a:srgbClr val="0070C0"/>
                </a:solidFill>
                <a:latin typeface="Times New Roman"/>
                <a:ea typeface="Times New Roman"/>
              </a:rPr>
              <a:t>Объем пассажиропотока Московского аэропорта Домодедово</a:t>
            </a:r>
            <a:endParaRPr lang="ru-RU" sz="2000" b="1" dirty="0">
              <a:solidFill>
                <a:srgbClr val="0070C0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6142265"/>
              </p:ext>
            </p:extLst>
          </p:nvPr>
        </p:nvGraphicFramePr>
        <p:xfrm>
          <a:off x="386051" y="1340768"/>
          <a:ext cx="8434420" cy="1080770"/>
        </p:xfrm>
        <a:graphic>
          <a:graphicData uri="http://schemas.openxmlformats.org/drawingml/2006/table">
            <a:tbl>
              <a:tblPr/>
              <a:tblGrid>
                <a:gridCol w="2237704"/>
                <a:gridCol w="860655"/>
                <a:gridCol w="860655"/>
                <a:gridCol w="860655"/>
                <a:gridCol w="860655"/>
                <a:gridCol w="860655"/>
                <a:gridCol w="860655"/>
                <a:gridCol w="1032786"/>
              </a:tblGrid>
              <a:tr h="5403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05840" algn="l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Годы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8640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2009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2010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2011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2012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2013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2014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2015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38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Пассажиропоток, млн. чел.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18,8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20,4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18,7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22,3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25,7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28,2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30,4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5728" y="2780928"/>
            <a:ext cx="6281381" cy="3312368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259632" y="6093296"/>
            <a:ext cx="7056784" cy="478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" marR="107950" indent="450215" algn="ctr">
              <a:lnSpc>
                <a:spcPct val="160000"/>
              </a:lnSpc>
              <a:spcAft>
                <a:spcPts val="0"/>
              </a:spcAft>
            </a:pPr>
            <a:r>
              <a:rPr lang="ru-RU" b="1" i="1" dirty="0">
                <a:solidFill>
                  <a:srgbClr val="0070C0"/>
                </a:solidFill>
                <a:latin typeface="Times New Roman"/>
                <a:ea typeface="Times New Roman"/>
              </a:rPr>
              <a:t>Структура пассажиропотока Восточной Европы, %</a:t>
            </a:r>
            <a:endParaRPr lang="ru-RU" sz="1600" b="1" i="1" dirty="0">
              <a:solidFill>
                <a:srgbClr val="0070C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2190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045359"/>
            <a:ext cx="5760640" cy="5479985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67544" y="188640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70C0"/>
                </a:solidFill>
                <a:latin typeface="Times New Roman"/>
                <a:ea typeface="Times New Roman"/>
              </a:rPr>
              <a:t>Методы мотивации трудовой деятельности сотрудников Московского аэропорта Домодедово</a:t>
            </a:r>
            <a:endParaRPr lang="ru-RU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189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8"/>
            <a:ext cx="82809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70C0"/>
                </a:solidFill>
                <a:latin typeface="Times New Roman"/>
                <a:ea typeface="Times New Roman"/>
              </a:rPr>
              <a:t>Разработка </a:t>
            </a:r>
            <a:r>
              <a:rPr lang="en-US" sz="2000" b="1" dirty="0">
                <a:solidFill>
                  <a:srgbClr val="0070C0"/>
                </a:solidFill>
                <a:latin typeface="Times New Roman"/>
                <a:ea typeface="Times New Roman"/>
              </a:rPr>
              <a:t>KPI</a:t>
            </a:r>
            <a:r>
              <a:rPr lang="ru-RU" sz="2000" b="1" dirty="0">
                <a:solidFill>
                  <a:srgbClr val="0070C0"/>
                </a:solidFill>
                <a:latin typeface="Times New Roman"/>
                <a:ea typeface="Times New Roman"/>
              </a:rPr>
              <a:t> параметра для совершенствования использования ненормируемых параметров в мотивации сотрудников аэропорта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268760"/>
            <a:ext cx="7848872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0000"/>
                </a:solidFill>
                <a:latin typeface="Times New Roman"/>
                <a:ea typeface="Times New Roman"/>
              </a:rPr>
              <a:t>ИИБ = ∑i </a:t>
            </a:r>
            <a:r>
              <a:rPr lang="ru-RU" sz="20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Иi</a:t>
            </a:r>
            <a:r>
              <a:rPr lang="ru-RU" sz="2000" b="1" dirty="0">
                <a:solidFill>
                  <a:srgbClr val="000000"/>
                </a:solidFill>
                <a:latin typeface="Times New Roman"/>
                <a:ea typeface="Times New Roman"/>
              </a:rPr>
              <a:t>  	</a:t>
            </a:r>
            <a:endParaRPr lang="ru-RU" sz="2000" b="1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где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Иi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= C × K</a:t>
            </a:r>
            <a:r>
              <a:rPr lang="ru-RU" baseline="-25000" dirty="0">
                <a:solidFill>
                  <a:srgbClr val="000000"/>
                </a:solidFill>
                <a:latin typeface="Times New Roman"/>
                <a:ea typeface="Times New Roman"/>
              </a:rPr>
              <a:t>РУО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×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к</a:t>
            </a:r>
            <a:r>
              <a:rPr lang="ru-RU" baseline="-25000" dirty="0" err="1">
                <a:solidFill>
                  <a:srgbClr val="000000"/>
                </a:solidFill>
                <a:latin typeface="Times New Roman"/>
                <a:ea typeface="Times New Roman"/>
              </a:rPr>
              <a:t>ЦИТ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×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к</a:t>
            </a:r>
            <a:r>
              <a:rPr lang="ru-RU" baseline="-25000" dirty="0" err="1">
                <a:solidFill>
                  <a:srgbClr val="000000"/>
                </a:solidFill>
                <a:latin typeface="Times New Roman"/>
                <a:ea typeface="Times New Roman"/>
              </a:rPr>
              <a:t>ИЗД</a:t>
            </a:r>
            <a:r>
              <a:rPr lang="ru-RU" baseline="-25000" dirty="0">
                <a:solidFill>
                  <a:srgbClr val="000000"/>
                </a:solidFill>
                <a:latin typeface="Times New Roman"/>
                <a:ea typeface="Times New Roman"/>
              </a:rPr>
              <a:t>	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907214"/>
            <a:ext cx="7416824" cy="458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44958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Lucida Sans Unicode"/>
                <a:cs typeface="Times New Roman"/>
              </a:rPr>
              <a:t>C – коэффициент, учитывающий характер упоминания объекта.</a:t>
            </a:r>
            <a:endParaRPr lang="ru-RU" sz="1600" dirty="0">
              <a:effectLst/>
              <a:latin typeface="Times New Roman"/>
              <a:ea typeface="Lucida Sans Unicode"/>
              <a:cs typeface="Mang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55776" y="2636912"/>
            <a:ext cx="4636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  <a:latin typeface="Times New Roman"/>
                <a:ea typeface="Times New Roman"/>
              </a:rPr>
              <a:t>Аналитика на основе массива публикаций</a:t>
            </a:r>
            <a:endParaRPr lang="ru-RU" b="1" dirty="0">
              <a:solidFill>
                <a:srgbClr val="0070C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1004800"/>
              </p:ext>
            </p:extLst>
          </p:nvPr>
        </p:nvGraphicFramePr>
        <p:xfrm>
          <a:off x="611560" y="3212976"/>
          <a:ext cx="8064898" cy="46228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629517"/>
                <a:gridCol w="605921"/>
                <a:gridCol w="605921"/>
                <a:gridCol w="605921"/>
                <a:gridCol w="605078"/>
                <a:gridCol w="605078"/>
                <a:gridCol w="605078"/>
                <a:gridCol w="605078"/>
                <a:gridCol w="605078"/>
                <a:gridCol w="648057"/>
                <a:gridCol w="648057"/>
                <a:gridCol w="648057"/>
                <a:gridCol w="648057"/>
              </a:tblGrid>
              <a:tr h="4622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ИИБ</a:t>
                      </a:r>
                      <a:endParaRPr lang="ru-RU" sz="1600">
                        <a:effectLst/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7,88</a:t>
                      </a:r>
                      <a:endParaRPr lang="ru-RU" sz="1600">
                        <a:effectLst/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7,68</a:t>
                      </a:r>
                      <a:endParaRPr lang="ru-RU" sz="1600">
                        <a:effectLst/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9,45</a:t>
                      </a:r>
                      <a:endParaRPr lang="ru-RU" sz="1600">
                        <a:effectLst/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7,94</a:t>
                      </a:r>
                      <a:endParaRPr lang="ru-RU" sz="1600">
                        <a:effectLst/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6,00</a:t>
                      </a:r>
                      <a:endParaRPr lang="ru-RU" sz="1600">
                        <a:effectLst/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4,18</a:t>
                      </a:r>
                      <a:endParaRPr lang="ru-RU" sz="1600">
                        <a:effectLst/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6,26</a:t>
                      </a:r>
                      <a:endParaRPr lang="ru-RU" sz="1600">
                        <a:effectLst/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8,81</a:t>
                      </a:r>
                      <a:endParaRPr lang="ru-RU" sz="1600">
                        <a:effectLst/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11,14</a:t>
                      </a:r>
                      <a:endParaRPr lang="ru-RU" sz="1600">
                        <a:effectLst/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13,89</a:t>
                      </a:r>
                      <a:endParaRPr lang="ru-RU" sz="1600">
                        <a:effectLst/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24,11</a:t>
                      </a:r>
                      <a:endParaRPr lang="ru-RU" sz="1600">
                        <a:effectLst/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Lucida Sans Unicode"/>
                          <a:cs typeface="Times New Roman"/>
                        </a:rPr>
                        <a:t>11,67</a:t>
                      </a:r>
                      <a:endParaRPr lang="ru-RU" sz="1600" dirty="0">
                        <a:effectLst/>
                        <a:latin typeface="Times New Roman"/>
                        <a:ea typeface="Lucida Sans Unicode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899592" y="4101152"/>
            <a:ext cx="75608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50000"/>
              </a:lnSpc>
              <a:spcAft>
                <a:spcPts val="0"/>
              </a:spcAft>
              <a:tabLst>
                <a:tab pos="449580" algn="l"/>
              </a:tabLst>
            </a:pPr>
            <a:r>
              <a:rPr lang="ru-RU" b="1" dirty="0" smtClean="0">
                <a:solidFill>
                  <a:srgbClr val="0070C0"/>
                </a:solidFill>
                <a:latin typeface="Times New Roman"/>
                <a:ea typeface="Lucida Sans Unicode"/>
                <a:cs typeface="Times New Roman"/>
              </a:rPr>
              <a:t>Нормативный </a:t>
            </a:r>
            <a:r>
              <a:rPr lang="ru-RU" b="1" dirty="0">
                <a:solidFill>
                  <a:srgbClr val="0070C0"/>
                </a:solidFill>
                <a:latin typeface="Times New Roman"/>
                <a:ea typeface="Lucida Sans Unicode"/>
                <a:cs typeface="Times New Roman"/>
              </a:rPr>
              <a:t>показатель производительности:</a:t>
            </a:r>
            <a:endParaRPr lang="ru-RU" sz="1600" b="1" dirty="0">
              <a:solidFill>
                <a:srgbClr val="0070C0"/>
              </a:solidFill>
              <a:latin typeface="Times New Roman"/>
              <a:ea typeface="Lucida Sans Unicode"/>
              <a:cs typeface="Mangal"/>
            </a:endParaRPr>
          </a:p>
          <a:p>
            <a:pPr indent="450215" algn="ctr">
              <a:lnSpc>
                <a:spcPct val="150000"/>
              </a:lnSpc>
              <a:spcAft>
                <a:spcPts val="0"/>
              </a:spcAft>
              <a:tabLst>
                <a:tab pos="449580" algn="l"/>
              </a:tabLs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Lucida Sans Unicode"/>
                <a:cs typeface="Times New Roman"/>
              </a:rPr>
              <a:t>119,01÷12÷6 = 1.65. </a:t>
            </a:r>
            <a:endParaRPr lang="ru-RU" sz="1600" b="1" dirty="0">
              <a:effectLst/>
              <a:latin typeface="Times New Roman"/>
              <a:ea typeface="Lucida Sans Unicode"/>
              <a:cs typeface="Mangal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5144323"/>
            <a:ext cx="8748464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449580" algn="l"/>
              </a:tabLst>
            </a:pPr>
            <a:r>
              <a:rPr lang="ru-RU" b="1" dirty="0" smtClean="0">
                <a:solidFill>
                  <a:srgbClr val="0070C0"/>
                </a:solidFill>
                <a:latin typeface="Times New Roman"/>
                <a:ea typeface="Lucida Sans Unicode"/>
                <a:cs typeface="Times New Roman"/>
              </a:rPr>
              <a:t>Премиальная </a:t>
            </a:r>
            <a:r>
              <a:rPr lang="ru-RU" b="1" dirty="0">
                <a:solidFill>
                  <a:srgbClr val="0070C0"/>
                </a:solidFill>
                <a:latin typeface="Times New Roman"/>
                <a:ea typeface="Lucida Sans Unicode"/>
                <a:cs typeface="Times New Roman"/>
              </a:rPr>
              <a:t>часть за январь 2016 года, с учетом количества сотрудников, выполняющих функции в рабочие </a:t>
            </a:r>
            <a:r>
              <a:rPr lang="ru-RU" b="1" dirty="0" smtClean="0">
                <a:solidFill>
                  <a:srgbClr val="0070C0"/>
                </a:solidFill>
                <a:latin typeface="Times New Roman"/>
                <a:ea typeface="Lucida Sans Unicode"/>
                <a:cs typeface="Times New Roman"/>
              </a:rPr>
              <a:t>дни:</a:t>
            </a:r>
            <a:endParaRPr lang="ru-RU" sz="1600" b="1" dirty="0">
              <a:solidFill>
                <a:srgbClr val="0070C0"/>
              </a:solidFill>
              <a:latin typeface="Times New Roman"/>
              <a:ea typeface="Lucida Sans Unicode"/>
              <a:cs typeface="Mangal"/>
            </a:endParaRPr>
          </a:p>
          <a:p>
            <a:pPr indent="450215" algn="ctr">
              <a:lnSpc>
                <a:spcPct val="150000"/>
              </a:lnSpc>
              <a:spcAft>
                <a:spcPts val="0"/>
              </a:spcAft>
              <a:tabLst>
                <a:tab pos="449580" algn="l"/>
              </a:tabLs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Lucida Sans Unicode"/>
                <a:cs typeface="Times New Roman"/>
              </a:rPr>
              <a:t>ИИБ = 12,82</a:t>
            </a:r>
            <a:endParaRPr lang="ru-RU" sz="1600" b="1" dirty="0">
              <a:effectLst/>
              <a:latin typeface="Times New Roman"/>
              <a:ea typeface="Lucida Sans Unicode"/>
              <a:cs typeface="Mangal"/>
            </a:endParaRPr>
          </a:p>
        </p:txBody>
      </p:sp>
    </p:spTree>
    <p:extLst>
      <p:ext uri="{BB962C8B-B14F-4D97-AF65-F5344CB8AC3E}">
        <p14:creationId xmlns:p14="http://schemas.microsoft.com/office/powerpoint/2010/main" val="1830535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124744"/>
            <a:ext cx="8280920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449580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Lucida Sans Unicode"/>
                <a:cs typeface="Times New Roman"/>
              </a:rPr>
              <a:t>В результате разработки нами получен показатель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Lucida Sans Unicode"/>
                <a:cs typeface="Times New Roman"/>
              </a:rPr>
              <a:t>качественный, а не количественный. Показатель на который сотрудник не может влиять прямо, а лишь косвенно. С помощью отработки негативных поводов и выдачи позитивных поводов в мир. </a:t>
            </a:r>
            <a:endParaRPr lang="ru-RU" sz="1600" dirty="0">
              <a:latin typeface="Times New Roman"/>
              <a:ea typeface="Lucida Sans Unicode"/>
              <a:cs typeface="Mangal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44958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Lucida Sans Unicode"/>
                <a:cs typeface="Times New Roman"/>
              </a:rPr>
              <a:t>Однако с другой стороны мы получили показатель который отражает и оценивает реальные усилия сотрудников на пути к улучшению имиджа компании. Это повышает внутренний имидж и компании и лояльность сотрудников. </a:t>
            </a:r>
            <a:endParaRPr lang="ru-RU" sz="1600" dirty="0">
              <a:latin typeface="Times New Roman"/>
              <a:ea typeface="Lucida Sans Unicode"/>
              <a:cs typeface="Mangal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44958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Lucida Sans Unicode"/>
                <a:cs typeface="Times New Roman"/>
              </a:rPr>
              <a:t>Вся проделанная работа имеет косвенное влияние на экономическою деятельность компании и на ее положение в бизнесе в целом. Ведь позитивные имидж компании это один из важнейших факторов при привлечении новых клиентов и удержании старых. </a:t>
            </a:r>
            <a:endParaRPr lang="ru-RU" sz="1600" dirty="0">
              <a:latin typeface="Times New Roman"/>
              <a:ea typeface="Lucida Sans Unicode"/>
              <a:cs typeface="Mangal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44958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Lucida Sans Unicode"/>
                <a:cs typeface="Times New Roman"/>
              </a:rPr>
              <a:t>Положительный бизнес-имидж также позволяет привлечь дополнительное финансирование и возможных инвесторов.</a:t>
            </a:r>
            <a:endParaRPr lang="ru-RU" sz="1600" dirty="0">
              <a:effectLst/>
              <a:latin typeface="Times New Roman"/>
              <a:ea typeface="Lucida Sans Unicode"/>
              <a:cs typeface="Mangal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260648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/>
                <a:ea typeface="Times New Roman"/>
              </a:rPr>
              <a:t>ВЫВОДЫ</a:t>
            </a:r>
            <a:endParaRPr lang="ru-RU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631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988840"/>
            <a:ext cx="8177329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</a:t>
            </a:r>
          </a:p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</a:p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ВНИМАНИЕ!</a:t>
            </a:r>
          </a:p>
          <a:p>
            <a:pPr algn="ctr"/>
            <a:endParaRPr lang="ru-RU" sz="4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4000" dirty="0">
              <a:ln w="10541" cmpd="sng">
                <a:solidFill>
                  <a:schemeClr val="tx1"/>
                </a:solidFill>
                <a:prstDash val="solid"/>
              </a:ln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34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382</Words>
  <Application>Microsoft Office PowerPoint</Application>
  <PresentationFormat>Экран (4:3)</PresentationFormat>
  <Paragraphs>68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Наталья</cp:lastModifiedBy>
  <cp:revision>8</cp:revision>
  <dcterms:modified xsi:type="dcterms:W3CDTF">2017-06-28T19:54:58Z</dcterms:modified>
</cp:coreProperties>
</file>