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7" r:id="rId2"/>
    <p:sldId id="258" r:id="rId3"/>
    <p:sldId id="259" r:id="rId4"/>
    <p:sldId id="261" r:id="rId5"/>
    <p:sldId id="271" r:id="rId6"/>
    <p:sldId id="270" r:id="rId7"/>
    <p:sldId id="260" r:id="rId8"/>
    <p:sldId id="262" r:id="rId9"/>
    <p:sldId id="263" r:id="rId10"/>
    <p:sldId id="264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264E-8A4B-4D67-B8B4-E9831F5712B7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7BEB-98EA-436D-A0B9-71241BE7F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264E-8A4B-4D67-B8B4-E9831F5712B7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7BEB-98EA-436D-A0B9-71241BE7F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264E-8A4B-4D67-B8B4-E9831F5712B7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7BEB-98EA-436D-A0B9-71241BE7F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264E-8A4B-4D67-B8B4-E9831F5712B7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7BEB-98EA-436D-A0B9-71241BE7F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264E-8A4B-4D67-B8B4-E9831F5712B7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7BEB-98EA-436D-A0B9-71241BE7F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264E-8A4B-4D67-B8B4-E9831F5712B7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7BEB-98EA-436D-A0B9-71241BE7F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264E-8A4B-4D67-B8B4-E9831F5712B7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7BEB-98EA-436D-A0B9-71241BE7F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264E-8A4B-4D67-B8B4-E9831F5712B7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7BEB-98EA-436D-A0B9-71241BE7F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264E-8A4B-4D67-B8B4-E9831F5712B7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7BEB-98EA-436D-A0B9-71241BE7F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264E-8A4B-4D67-B8B4-E9831F5712B7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7BEB-98EA-436D-A0B9-71241BE7F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264E-8A4B-4D67-B8B4-E9831F5712B7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04B7BEB-98EA-436D-A0B9-71241BE7F1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92264E-8A4B-4D67-B8B4-E9831F5712B7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4B7BEB-98EA-436D-A0B9-71241BE7F18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5072074"/>
            <a:ext cx="85011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smtClean="0"/>
              <a:t>Разработка декларации промышленной безопасности опасного производственного объекта нефтяной промышленности</a:t>
            </a:r>
            <a:endParaRPr lang="ru-RU" sz="3200" dirty="0"/>
          </a:p>
        </p:txBody>
      </p:sp>
      <p:pic>
        <p:nvPicPr>
          <p:cNvPr id="15362" name="Picture 2" descr="Картинки по запросу тема дипл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15074" cy="4857760"/>
          </a:xfrm>
          <a:prstGeom prst="rect">
            <a:avLst/>
          </a:prstGeom>
          <a:noFill/>
        </p:spPr>
      </p:pic>
      <p:pic>
        <p:nvPicPr>
          <p:cNvPr id="15368" name="Picture 8" descr="Картинки по запросу тема диплом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643182"/>
            <a:ext cx="2928926" cy="2214578"/>
          </a:xfrm>
          <a:prstGeom prst="rect">
            <a:avLst/>
          </a:prstGeom>
          <a:noFill/>
        </p:spPr>
      </p:pic>
      <p:pic>
        <p:nvPicPr>
          <p:cNvPr id="15364" name="Picture 4" descr="Картинки по запросу тема диплом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0"/>
            <a:ext cx="4429124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Разрушение ж/б </a:t>
            </a:r>
            <a:r>
              <a:rPr lang="ru-RU" sz="2000" b="1" dirty="0" smtClean="0"/>
              <a:t> кольцевого фундамента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-1" y="928670"/>
          <a:ext cx="9144001" cy="5929330"/>
        </p:xfrm>
        <a:graphic>
          <a:graphicData uri="http://schemas.openxmlformats.org/presentationml/2006/ole">
            <p:oleObj spid="_x0000_s6145" name="AutoCAD Drawing" r:id="rId3" imgW="11382375" imgH="7334250" progId="AutoCAD.Drawing.2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Схема выполнения работ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0" y="785794"/>
          <a:ext cx="9144000" cy="5857892"/>
        </p:xfrm>
        <a:graphic>
          <a:graphicData uri="http://schemas.openxmlformats.org/presentationml/2006/ole">
            <p:oleObj spid="_x0000_s5121" name="AutoCAD Drawing" r:id="rId3" imgW="11382375" imgH="7334250" progId="AutoCAD.Drawing.2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688" y="500042"/>
            <a:ext cx="864403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Calibri" pitchFamily="34" charset="0"/>
                <a:cs typeface="Times New Roman" pitchFamily="18" charset="0"/>
              </a:rPr>
              <a:t>В результате дипломного проектирования выработаны технологии капитального ремонта и реконструкции стального вертикального резервуара для хранения нефти и нефтепродуктов емкостью 5000м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rgbClr val="FFC000"/>
                </a:solidFill>
                <a:effectLst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Calibri" pitchFamily="34" charset="0"/>
                <a:cs typeface="Times New Roman" pitchFamily="18" charset="0"/>
              </a:rPr>
              <a:t>При этом были  решены следующие задачи: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Изучены современные методы ремонта резервуаров, правила и порядок его проведения;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Предложены и рассчитаны мероприятия по реконструкции рассматриваемого резервуара с целью повышения его эксплуатационных характеристик (устройство алюминиевого понтона, монтаж  системы пожаротушения);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составе технологической части разработаны технологические карты на устранение типовых повреждений резервуара (ремонт стенки установкой колец жесткости, ремонт фундамента резервуара, монтаж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дополтельных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площадок для обслуживания);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освещены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вопросы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безопаности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труда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экологичности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проектных решений, дана характеристика противопожарной безопасности на строительной площадке.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7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Спасибо за внимание!</a:t>
            </a:r>
            <a:endParaRPr lang="ru-RU" sz="2000" b="1" dirty="0"/>
          </a:p>
        </p:txBody>
      </p:sp>
      <p:pic>
        <p:nvPicPr>
          <p:cNvPr id="44034" name="Picture 2" descr="Картинки по запросу Спасибо за вним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428604"/>
            <a:ext cx="871543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ru-RU" b="1" dirty="0" smtClean="0">
                <a:solidFill>
                  <a:srgbClr val="FFC000"/>
                </a:solidFill>
              </a:rPr>
              <a:t>Объект исследования </a:t>
            </a:r>
            <a:r>
              <a:rPr lang="ru-RU" dirty="0" smtClean="0"/>
              <a:t>– нефтяная промышленность.</a:t>
            </a:r>
          </a:p>
          <a:p>
            <a:pPr indent="457200" algn="just"/>
            <a:r>
              <a:rPr lang="ru-RU" b="1" dirty="0" smtClean="0">
                <a:solidFill>
                  <a:srgbClr val="FFC000"/>
                </a:solidFill>
              </a:rPr>
              <a:t>Предмет исследования</a:t>
            </a:r>
            <a:r>
              <a:rPr lang="ru-RU" b="1" dirty="0" smtClean="0"/>
              <a:t> </a:t>
            </a:r>
            <a:r>
              <a:rPr lang="ru-RU" dirty="0" smtClean="0"/>
              <a:t>– декларация промышленной безопасности опасного производственного объекта нефтяной промышленности.</a:t>
            </a:r>
          </a:p>
          <a:p>
            <a:pPr indent="457200" algn="just"/>
            <a:r>
              <a:rPr lang="ru-RU" b="1" dirty="0" smtClean="0">
                <a:solidFill>
                  <a:srgbClr val="FFC000"/>
                </a:solidFill>
              </a:rPr>
              <a:t>Целью работы</a:t>
            </a:r>
            <a:r>
              <a:rPr lang="ru-RU" b="1" dirty="0" smtClean="0"/>
              <a:t> </a:t>
            </a:r>
            <a:r>
              <a:rPr lang="ru-RU" dirty="0" smtClean="0"/>
              <a:t>является разработка декларации промышленной безопасности опасного производственного объекта нефтяной промышленности.</a:t>
            </a:r>
          </a:p>
          <a:p>
            <a:pPr indent="457200" algn="just"/>
            <a:r>
              <a:rPr lang="ru-RU" dirty="0" smtClean="0"/>
              <a:t>В данном дипломном проекте рассматривается вопрос капитального ремонта и реконструкции стального вертикального резервуара для хранения нефти и нефтепродуктов емкостью 5000 м</a:t>
            </a:r>
            <a:r>
              <a:rPr lang="ru-RU" baseline="30000" dirty="0" smtClean="0"/>
              <a:t>3</a:t>
            </a:r>
            <a:r>
              <a:rPr lang="ru-RU" dirty="0" smtClean="0"/>
              <a:t>.</a:t>
            </a:r>
          </a:p>
          <a:p>
            <a:pPr indent="457200" algn="just"/>
            <a:r>
              <a:rPr lang="ru-RU" dirty="0" smtClean="0"/>
              <a:t>Для достижения цели в ходе проектирования необходимо решить следующие </a:t>
            </a:r>
            <a:r>
              <a:rPr lang="ru-RU" b="1" dirty="0" smtClean="0">
                <a:solidFill>
                  <a:srgbClr val="FFC000"/>
                </a:solidFill>
              </a:rPr>
              <a:t>задачи:</a:t>
            </a:r>
          </a:p>
          <a:p>
            <a:pPr lvl="0" indent="457200" algn="just">
              <a:buFont typeface="Wingdings" pitchFamily="2" charset="2"/>
              <a:buChar char="Ø"/>
            </a:pPr>
            <a:r>
              <a:rPr lang="ru-RU" dirty="0" smtClean="0"/>
              <a:t>изучить современные методы ремонта резервуаров, правила и порядок его проведения;</a:t>
            </a:r>
          </a:p>
          <a:p>
            <a:pPr lvl="0" indent="457200" algn="just">
              <a:buFont typeface="Wingdings" pitchFamily="2" charset="2"/>
              <a:buChar char="Ø"/>
            </a:pPr>
            <a:r>
              <a:rPr lang="ru-RU" dirty="0" smtClean="0"/>
              <a:t>предложить и рассчитать мероприятия по реконструкции рассматриваемого резервуара с целью повышения его эксплуатационных характеристики;</a:t>
            </a:r>
          </a:p>
          <a:p>
            <a:pPr lvl="0" indent="457200" algn="just">
              <a:buFont typeface="Wingdings" pitchFamily="2" charset="2"/>
              <a:buChar char="Ø"/>
            </a:pPr>
            <a:r>
              <a:rPr lang="ru-RU" dirty="0" smtClean="0"/>
              <a:t>в составе технологической части проекта разработать технологические карты на устранение типовых повреждений резервуара;</a:t>
            </a:r>
          </a:p>
          <a:p>
            <a:pPr lvl="0" indent="457200" algn="just">
              <a:buFont typeface="Wingdings" pitchFamily="2" charset="2"/>
              <a:buChar char="Ø"/>
            </a:pPr>
            <a:r>
              <a:rPr lang="ru-RU" dirty="0" smtClean="0"/>
              <a:t>осветить вопросы безопасности труда и </a:t>
            </a:r>
            <a:r>
              <a:rPr lang="ru-RU" dirty="0" err="1" smtClean="0"/>
              <a:t>экологичности</a:t>
            </a:r>
            <a:r>
              <a:rPr lang="ru-RU" dirty="0" smtClean="0"/>
              <a:t> проектных решений, дать характеристику противопожарной безопасности на строительной </a:t>
            </a:r>
            <a:r>
              <a:rPr lang="ru-RU" dirty="0" smtClean="0"/>
              <a:t>площадке.</a:t>
            </a:r>
          </a:p>
          <a:p>
            <a:pPr lvl="0" indent="457200" algn="just"/>
            <a:r>
              <a:rPr lang="ru-RU" b="1" dirty="0" smtClean="0">
                <a:solidFill>
                  <a:srgbClr val="FFC000"/>
                </a:solidFill>
              </a:rPr>
              <a:t>Практическая </a:t>
            </a:r>
            <a:r>
              <a:rPr lang="ru-RU" b="1" dirty="0" smtClean="0">
                <a:solidFill>
                  <a:srgbClr val="FFC000"/>
                </a:solidFill>
              </a:rPr>
              <a:t>значимость работы </a:t>
            </a:r>
            <a:r>
              <a:rPr lang="ru-RU" dirty="0" smtClean="0"/>
              <a:t>заключается в возможности реализации проработанных в проекте вопросов по реконструкции и капитальному ремонту резервуара вертикального стального емкостью 5000 м</a:t>
            </a:r>
            <a:r>
              <a:rPr lang="ru-RU" baseline="30000" dirty="0" smtClean="0"/>
              <a:t>3</a:t>
            </a:r>
            <a:r>
              <a:rPr lang="ru-RU" dirty="0" smtClean="0"/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Методы ремонта </a:t>
            </a:r>
            <a:r>
              <a:rPr lang="ru-RU" sz="2000" b="1" dirty="0" smtClean="0"/>
              <a:t>резервуаров</a:t>
            </a:r>
            <a:endParaRPr lang="ru-RU" sz="2000" b="1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85720" y="1000108"/>
            <a:ext cx="85725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ru-RU" b="1" dirty="0" smtClean="0">
                <a:solidFill>
                  <a:srgbClr val="FFC000"/>
                </a:solidFill>
              </a:rPr>
              <a:t>Осмотровый </a:t>
            </a:r>
            <a:r>
              <a:rPr lang="ru-RU" b="1" dirty="0" smtClean="0">
                <a:solidFill>
                  <a:srgbClr val="FFC000"/>
                </a:solidFill>
              </a:rPr>
              <a:t>ремонт </a:t>
            </a:r>
            <a:r>
              <a:rPr lang="ru-RU" dirty="0" smtClean="0"/>
              <a:t>резервуаров необходимо проводить </a:t>
            </a:r>
            <a:r>
              <a:rPr lang="ru-RU" dirty="0" smtClean="0"/>
              <a:t>не реже </a:t>
            </a:r>
            <a:r>
              <a:rPr lang="ru-RU" dirty="0" smtClean="0"/>
              <a:t>1 раза </a:t>
            </a:r>
            <a:r>
              <a:rPr lang="ru-RU" dirty="0" smtClean="0"/>
              <a:t>в 6 месяцев. Для осмотрового </a:t>
            </a:r>
            <a:r>
              <a:rPr lang="ru-RU" dirty="0" smtClean="0"/>
              <a:t>ремонта резервуара </a:t>
            </a:r>
            <a:r>
              <a:rPr lang="ru-RU" dirty="0" smtClean="0"/>
              <a:t>не требуется его </a:t>
            </a:r>
            <a:r>
              <a:rPr lang="ru-RU" dirty="0" smtClean="0"/>
              <a:t>освобождение от </a:t>
            </a:r>
            <a:r>
              <a:rPr lang="ru-RU" dirty="0" smtClean="0"/>
              <a:t>хранимого </a:t>
            </a:r>
            <a:r>
              <a:rPr lang="ru-RU" dirty="0" smtClean="0"/>
              <a:t>продукта, </a:t>
            </a:r>
            <a:r>
              <a:rPr lang="ru-RU" dirty="0" smtClean="0"/>
              <a:t>поскольку оценивается </a:t>
            </a:r>
            <a:r>
              <a:rPr lang="ru-RU" dirty="0" smtClean="0"/>
              <a:t>состояние стенки</a:t>
            </a:r>
            <a:r>
              <a:rPr lang="ru-RU" dirty="0" smtClean="0"/>
              <a:t>, крыши и </a:t>
            </a:r>
            <a:r>
              <a:rPr lang="ru-RU" dirty="0" smtClean="0"/>
              <a:t>наружного резервуарного </a:t>
            </a:r>
            <a:r>
              <a:rPr lang="ru-RU" dirty="0" smtClean="0"/>
              <a:t>оборудования по </a:t>
            </a:r>
            <a:r>
              <a:rPr lang="ru-RU" dirty="0" smtClean="0"/>
              <a:t>результатам внешнего осмотра и </a:t>
            </a:r>
            <a:r>
              <a:rPr lang="ru-RU" dirty="0" smtClean="0"/>
              <a:t>измерений.</a:t>
            </a:r>
          </a:p>
          <a:p>
            <a:pPr indent="457200"/>
            <a:r>
              <a:rPr lang="ru-RU" b="1" dirty="0" smtClean="0">
                <a:solidFill>
                  <a:srgbClr val="FFC000"/>
                </a:solidFill>
              </a:rPr>
              <a:t>Текущий </a:t>
            </a:r>
            <a:r>
              <a:rPr lang="ru-RU" b="1" dirty="0" smtClean="0">
                <a:solidFill>
                  <a:srgbClr val="FFC000"/>
                </a:solidFill>
              </a:rPr>
              <a:t>ремонт </a:t>
            </a:r>
            <a:r>
              <a:rPr lang="ru-RU" dirty="0" smtClean="0"/>
              <a:t>резервуаров </a:t>
            </a:r>
            <a:r>
              <a:rPr lang="ru-RU" dirty="0" smtClean="0"/>
              <a:t>производят не </a:t>
            </a:r>
            <a:r>
              <a:rPr lang="ru-RU" dirty="0" smtClean="0"/>
              <a:t>реже 1 </a:t>
            </a:r>
            <a:r>
              <a:rPr lang="ru-RU" dirty="0" smtClean="0"/>
              <a:t>раза в 2 года.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При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Calibri" pitchFamily="34" charset="0"/>
                <a:cs typeface="Arial" pitchFamily="34" charset="0"/>
              </a:rPr>
              <a:t>капитальном ремонте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проводятся следующие работы: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откачка хранимого продукта;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зачистка и дегазация резервуара;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очистка от коррозии внутри и снаружи;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оценка технического состояния металлоконструкций стенки, днища и кровли 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устранение раковин коррозии и возникших отверстий;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оценка состояния сварных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соединений;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осмотр и ремонт(замену) навесного технологического оборудования;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замена дефектных элементов металлоконструкций резервуара;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исправление положения резервуара при превышении нормативных показателей осадки;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Ремонт основания резервуара;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испытание резервуара на  прочность.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Резервуар РВС-5000</a:t>
            </a:r>
            <a:endParaRPr lang="ru-RU" sz="2000" b="1" dirty="0"/>
          </a:p>
        </p:txBody>
      </p:sp>
      <p:pic>
        <p:nvPicPr>
          <p:cNvPr id="6" name="Рисунок 5" descr="D:\Фриланс\Информ-групп\Нефтяной резервуар\Дипломный проект\Резервуар 3D.bmp"/>
          <p:cNvPicPr/>
          <p:nvPr/>
        </p:nvPicPr>
        <p:blipFill>
          <a:blip r:embed="rId2">
            <a:extLst>
              <a:ext uri="{28A0092B-C50C-407E-A947-70E740481C1C}">
                <a14:useLocalDpi xmlns="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071546"/>
            <a:ext cx="6331169" cy="54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Планировочно</a:t>
            </a:r>
            <a:r>
              <a:rPr lang="ru-RU" sz="2000" b="1" dirty="0" smtClean="0"/>
              <a:t>– </a:t>
            </a:r>
            <a:r>
              <a:rPr lang="ru-RU" sz="2000" b="1" dirty="0" smtClean="0"/>
              <a:t>конструктивное решение </a:t>
            </a:r>
            <a:r>
              <a:rPr lang="ru-RU" sz="2000" b="1" dirty="0" smtClean="0"/>
              <a:t>резервуара 5000 </a:t>
            </a:r>
            <a:r>
              <a:rPr lang="ru-RU" sz="2000" b="1" dirty="0" smtClean="0"/>
              <a:t>м</a:t>
            </a:r>
            <a:r>
              <a:rPr lang="ru-RU" sz="2000" b="1" baseline="30000" dirty="0" smtClean="0"/>
              <a:t>3</a:t>
            </a:r>
            <a:endParaRPr lang="ru-RU" sz="2000" b="1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="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285860"/>
            <a:ext cx="9143999" cy="5572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Сравнительная характеристика </a:t>
            </a:r>
            <a:r>
              <a:rPr lang="ru-RU" sz="2000" b="1" dirty="0" smtClean="0"/>
              <a:t>разных </a:t>
            </a:r>
            <a:r>
              <a:rPr lang="ru-RU" sz="2000" b="1" dirty="0" smtClean="0"/>
              <a:t>конструкций плавающих </a:t>
            </a:r>
            <a:r>
              <a:rPr lang="ru-RU" sz="2000" b="1" dirty="0" smtClean="0"/>
              <a:t>покрытий</a:t>
            </a:r>
            <a:endParaRPr lang="ru-RU" sz="2000" b="1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="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142984"/>
            <a:ext cx="9143999" cy="5715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Конструкция понтона </a:t>
            </a:r>
            <a:r>
              <a:rPr lang="ru-RU" sz="2000" b="1" dirty="0" smtClean="0"/>
              <a:t>«</a:t>
            </a:r>
            <a:r>
              <a:rPr lang="ru-RU" sz="2000" b="1" dirty="0" err="1" smtClean="0"/>
              <a:t>Альпон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pic>
        <p:nvPicPr>
          <p:cNvPr id="4" name="Рисунок 3" descr="http://nm-k.ru/assets/files/Alpon.jpg"/>
          <p:cNvPicPr/>
          <p:nvPr/>
        </p:nvPicPr>
        <p:blipFill>
          <a:blip r:embed="rId2">
            <a:extLst>
              <a:ext uri="{28A0092B-C50C-407E-A947-70E740481C1C}">
                <a14:useLocalDpi xmlns="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142984"/>
            <a:ext cx="9143999" cy="4786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86455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="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214422"/>
            <a:ext cx="5786478" cy="48577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42860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Конструктивные элементы </a:t>
            </a:r>
            <a:r>
              <a:rPr lang="ru-RU" sz="2000" b="1" dirty="0" smtClean="0"/>
              <a:t>установки охлаждения резервуара </a:t>
            </a:r>
            <a:endParaRPr lang="ru-RU" sz="2000" b="1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6072206"/>
            <a:ext cx="5786478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Схема </a:t>
            </a:r>
            <a:r>
              <a:rPr lang="ru-RU" sz="2000" b="1" dirty="0" err="1" smtClean="0"/>
              <a:t>подслойного</a:t>
            </a:r>
            <a:r>
              <a:rPr lang="ru-RU" sz="2000" b="1" dirty="0" smtClean="0"/>
              <a:t> </a:t>
            </a:r>
            <a:r>
              <a:rPr lang="ru-RU" sz="2000" b="1" dirty="0" smtClean="0"/>
              <a:t>пожаротушения </a:t>
            </a:r>
            <a:r>
              <a:rPr lang="ru-RU" sz="2000" b="1" dirty="0" smtClean="0"/>
              <a:t>резервуара РВС-5000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="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42976" y="714356"/>
            <a:ext cx="6858048" cy="6143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625</TotalTime>
  <Words>438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Поток</vt:lpstr>
      <vt:lpstr>AutoCAD Drawing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Александр</cp:lastModifiedBy>
  <cp:revision>62</cp:revision>
  <dcterms:created xsi:type="dcterms:W3CDTF">2017-06-06T21:38:19Z</dcterms:created>
  <dcterms:modified xsi:type="dcterms:W3CDTF">2017-06-09T08:55:53Z</dcterms:modified>
</cp:coreProperties>
</file>