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62" r:id="rId6"/>
    <p:sldId id="259" r:id="rId7"/>
    <p:sldId id="264" r:id="rId8"/>
    <p:sldId id="263" r:id="rId9"/>
    <p:sldId id="266" r:id="rId10"/>
    <p:sldId id="267" r:id="rId11"/>
    <p:sldId id="265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99DC7-090F-406D-9FD7-B45FF333E6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F838C7C-AA56-49B0-9E81-4D11A20DABD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Поход объективно ставит каждого человека перед необходимостью трудиться. Здесь как нигде подходит выражение: «Кто не работает, тот не ест»</a:t>
          </a:r>
          <a:endParaRPr lang="ru-RU" b="1" dirty="0">
            <a:solidFill>
              <a:schemeClr val="bg1"/>
            </a:solidFill>
          </a:endParaRPr>
        </a:p>
      </dgm:t>
    </dgm:pt>
    <dgm:pt modelId="{DFDEA6AD-BFE1-443E-9AE6-61809472F3A2}" type="parTrans" cxnId="{D626670B-EE61-4F43-9EAF-1B4970A7771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61BDD1D-A4B9-469C-B1BF-00429607D486}" type="sibTrans" cxnId="{D626670B-EE61-4F43-9EAF-1B4970A7771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379C11E-AC42-48E3-8A44-E0C79B78B7A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Труд в походе носит общественный характер, работа одного необходима для всех</a:t>
          </a:r>
          <a:endParaRPr lang="ru-RU" b="1" dirty="0">
            <a:solidFill>
              <a:schemeClr val="bg1"/>
            </a:solidFill>
          </a:endParaRPr>
        </a:p>
      </dgm:t>
    </dgm:pt>
    <dgm:pt modelId="{AEDF2BF4-DE98-4B20-8E4D-C674727ED27E}" type="parTrans" cxnId="{0F341199-E72A-47A3-AF97-9EC04CF06995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B1BAAAC-C3D8-4B9B-A595-6811558DA307}" type="sibTrans" cxnId="{0F341199-E72A-47A3-AF97-9EC04CF06995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3D21C32-883B-47A4-8518-3755F3FC57C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 процессе труда учащиеся приобретают жизненно необходимые навыки (приготовление пищи в полевых условиях, разведение костра в любую погоду, обустройство походного быта)</a:t>
          </a:r>
          <a:endParaRPr lang="ru-RU" b="1" dirty="0">
            <a:solidFill>
              <a:schemeClr val="bg1"/>
            </a:solidFill>
          </a:endParaRPr>
        </a:p>
      </dgm:t>
    </dgm:pt>
    <dgm:pt modelId="{1C7E9FB8-BF68-4D71-9F4E-BCAE7A5769E3}" type="parTrans" cxnId="{8295973A-1170-4DDF-83F1-29580982194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68C887B1-A8AE-4A68-9E6E-3A5279537E6A}" type="sibTrans" cxnId="{8295973A-1170-4DDF-83F1-29580982194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FD807024-A273-4625-9D28-A70E311F24D5}" type="pres">
      <dgm:prSet presAssocID="{F1D99DC7-090F-406D-9FD7-B45FF333E6A4}" presName="Name0" presStyleCnt="0">
        <dgm:presLayoutVars>
          <dgm:chMax val="7"/>
          <dgm:chPref val="7"/>
          <dgm:dir/>
        </dgm:presLayoutVars>
      </dgm:prSet>
      <dgm:spPr/>
    </dgm:pt>
    <dgm:pt modelId="{B1922DAC-3253-4594-919A-D0F5E01E6248}" type="pres">
      <dgm:prSet presAssocID="{F1D99DC7-090F-406D-9FD7-B45FF333E6A4}" presName="Name1" presStyleCnt="0"/>
      <dgm:spPr/>
    </dgm:pt>
    <dgm:pt modelId="{DDF04E83-69CA-4D1B-B12A-D9631CD482BD}" type="pres">
      <dgm:prSet presAssocID="{F1D99DC7-090F-406D-9FD7-B45FF333E6A4}" presName="cycle" presStyleCnt="0"/>
      <dgm:spPr/>
    </dgm:pt>
    <dgm:pt modelId="{E06FAB2E-0F5F-4A82-B23E-8D9C7407DE1C}" type="pres">
      <dgm:prSet presAssocID="{F1D99DC7-090F-406D-9FD7-B45FF333E6A4}" presName="srcNode" presStyleLbl="node1" presStyleIdx="0" presStyleCnt="3"/>
      <dgm:spPr/>
    </dgm:pt>
    <dgm:pt modelId="{2A89D88D-89A6-4BF8-8EBA-E58850586731}" type="pres">
      <dgm:prSet presAssocID="{F1D99DC7-090F-406D-9FD7-B45FF333E6A4}" presName="conn" presStyleLbl="parChTrans1D2" presStyleIdx="0" presStyleCnt="1"/>
      <dgm:spPr/>
    </dgm:pt>
    <dgm:pt modelId="{8DBA1FA9-7B84-422B-A5AC-2E7C508ACC42}" type="pres">
      <dgm:prSet presAssocID="{F1D99DC7-090F-406D-9FD7-B45FF333E6A4}" presName="extraNode" presStyleLbl="node1" presStyleIdx="0" presStyleCnt="3"/>
      <dgm:spPr/>
    </dgm:pt>
    <dgm:pt modelId="{79A2248A-1237-44CE-8317-06EA5BB88404}" type="pres">
      <dgm:prSet presAssocID="{F1D99DC7-090F-406D-9FD7-B45FF333E6A4}" presName="dstNode" presStyleLbl="node1" presStyleIdx="0" presStyleCnt="3"/>
      <dgm:spPr/>
    </dgm:pt>
    <dgm:pt modelId="{5284C932-0F1D-4A09-B0E8-CD721A9B2C88}" type="pres">
      <dgm:prSet presAssocID="{8F838C7C-AA56-49B0-9E81-4D11A20DABD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073BD-E6AF-4EA5-8F0E-A4F926362EB8}" type="pres">
      <dgm:prSet presAssocID="{8F838C7C-AA56-49B0-9E81-4D11A20DABD2}" presName="accent_1" presStyleCnt="0"/>
      <dgm:spPr/>
    </dgm:pt>
    <dgm:pt modelId="{85A8AD7A-092D-4929-9D7C-19BE27B91DF5}" type="pres">
      <dgm:prSet presAssocID="{8F838C7C-AA56-49B0-9E81-4D11A20DABD2}" presName="accentRepeatNode" presStyleLbl="solidFgAcc1" presStyleIdx="0" presStyleCnt="3"/>
      <dgm:spPr/>
    </dgm:pt>
    <dgm:pt modelId="{D4FF2770-03C7-4F31-85AE-918A0211E11A}" type="pres">
      <dgm:prSet presAssocID="{9379C11E-AC42-48E3-8A44-E0C79B78B7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9F5AF-5D10-4ADE-BA40-B24866D9B553}" type="pres">
      <dgm:prSet presAssocID="{9379C11E-AC42-48E3-8A44-E0C79B78B7A6}" presName="accent_2" presStyleCnt="0"/>
      <dgm:spPr/>
    </dgm:pt>
    <dgm:pt modelId="{92CB29F0-C441-4E6D-AD62-015296819372}" type="pres">
      <dgm:prSet presAssocID="{9379C11E-AC42-48E3-8A44-E0C79B78B7A6}" presName="accentRepeatNode" presStyleLbl="solidFgAcc1" presStyleIdx="1" presStyleCnt="3"/>
      <dgm:spPr/>
    </dgm:pt>
    <dgm:pt modelId="{3A0E22DC-B607-4C1C-ACA8-7269442AB4CD}" type="pres">
      <dgm:prSet presAssocID="{93D21C32-883B-47A4-8518-3755F3FC57C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291A0-0A64-4CE6-8E35-9A64FBDB4846}" type="pres">
      <dgm:prSet presAssocID="{93D21C32-883B-47A4-8518-3755F3FC57C6}" presName="accent_3" presStyleCnt="0"/>
      <dgm:spPr/>
    </dgm:pt>
    <dgm:pt modelId="{D9CCFA63-2247-4670-AF3D-D1DC58090710}" type="pres">
      <dgm:prSet presAssocID="{93D21C32-883B-47A4-8518-3755F3FC57C6}" presName="accentRepeatNode" presStyleLbl="solidFgAcc1" presStyleIdx="2" presStyleCnt="3"/>
      <dgm:spPr/>
    </dgm:pt>
  </dgm:ptLst>
  <dgm:cxnLst>
    <dgm:cxn modelId="{8295973A-1170-4DDF-83F1-29580982194B}" srcId="{F1D99DC7-090F-406D-9FD7-B45FF333E6A4}" destId="{93D21C32-883B-47A4-8518-3755F3FC57C6}" srcOrd="2" destOrd="0" parTransId="{1C7E9FB8-BF68-4D71-9F4E-BCAE7A5769E3}" sibTransId="{68C887B1-A8AE-4A68-9E6E-3A5279537E6A}"/>
    <dgm:cxn modelId="{9A84A6E2-A0AA-4A69-8CC9-AF7BDCCC0D11}" type="presOf" srcId="{F1D99DC7-090F-406D-9FD7-B45FF333E6A4}" destId="{FD807024-A273-4625-9D28-A70E311F24D5}" srcOrd="0" destOrd="0" presId="urn:microsoft.com/office/officeart/2008/layout/VerticalCurvedList"/>
    <dgm:cxn modelId="{D626670B-EE61-4F43-9EAF-1B4970A77718}" srcId="{F1D99DC7-090F-406D-9FD7-B45FF333E6A4}" destId="{8F838C7C-AA56-49B0-9E81-4D11A20DABD2}" srcOrd="0" destOrd="0" parTransId="{DFDEA6AD-BFE1-443E-9AE6-61809472F3A2}" sibTransId="{A61BDD1D-A4B9-469C-B1BF-00429607D486}"/>
    <dgm:cxn modelId="{64D0EAC7-1CC8-4767-AE08-4EADB15EDE6A}" type="presOf" srcId="{9379C11E-AC42-48E3-8A44-E0C79B78B7A6}" destId="{D4FF2770-03C7-4F31-85AE-918A0211E11A}" srcOrd="0" destOrd="0" presId="urn:microsoft.com/office/officeart/2008/layout/VerticalCurvedList"/>
    <dgm:cxn modelId="{0F774E53-89B5-4084-9791-3CBB4FF2552F}" type="presOf" srcId="{93D21C32-883B-47A4-8518-3755F3FC57C6}" destId="{3A0E22DC-B607-4C1C-ACA8-7269442AB4CD}" srcOrd="0" destOrd="0" presId="urn:microsoft.com/office/officeart/2008/layout/VerticalCurvedList"/>
    <dgm:cxn modelId="{E835B086-ADC6-4EA1-A17C-6D73267DE65D}" type="presOf" srcId="{A61BDD1D-A4B9-469C-B1BF-00429607D486}" destId="{2A89D88D-89A6-4BF8-8EBA-E58850586731}" srcOrd="0" destOrd="0" presId="urn:microsoft.com/office/officeart/2008/layout/VerticalCurvedList"/>
    <dgm:cxn modelId="{67F94602-7C3D-4AA0-9FDD-8F40571F0B26}" type="presOf" srcId="{8F838C7C-AA56-49B0-9E81-4D11A20DABD2}" destId="{5284C932-0F1D-4A09-B0E8-CD721A9B2C88}" srcOrd="0" destOrd="0" presId="urn:microsoft.com/office/officeart/2008/layout/VerticalCurvedList"/>
    <dgm:cxn modelId="{0F341199-E72A-47A3-AF97-9EC04CF06995}" srcId="{F1D99DC7-090F-406D-9FD7-B45FF333E6A4}" destId="{9379C11E-AC42-48E3-8A44-E0C79B78B7A6}" srcOrd="1" destOrd="0" parTransId="{AEDF2BF4-DE98-4B20-8E4D-C674727ED27E}" sibTransId="{4B1BAAAC-C3D8-4B9B-A595-6811558DA307}"/>
    <dgm:cxn modelId="{05840642-CB79-4D7B-9638-F1AEE140DA72}" type="presParOf" srcId="{FD807024-A273-4625-9D28-A70E311F24D5}" destId="{B1922DAC-3253-4594-919A-D0F5E01E6248}" srcOrd="0" destOrd="0" presId="urn:microsoft.com/office/officeart/2008/layout/VerticalCurvedList"/>
    <dgm:cxn modelId="{6909CA08-ECE4-4923-A4B2-7F55E8CCF815}" type="presParOf" srcId="{B1922DAC-3253-4594-919A-D0F5E01E6248}" destId="{DDF04E83-69CA-4D1B-B12A-D9631CD482BD}" srcOrd="0" destOrd="0" presId="urn:microsoft.com/office/officeart/2008/layout/VerticalCurvedList"/>
    <dgm:cxn modelId="{42F73A1A-F95A-443E-97F2-38E896C996D3}" type="presParOf" srcId="{DDF04E83-69CA-4D1B-B12A-D9631CD482BD}" destId="{E06FAB2E-0F5F-4A82-B23E-8D9C7407DE1C}" srcOrd="0" destOrd="0" presId="urn:microsoft.com/office/officeart/2008/layout/VerticalCurvedList"/>
    <dgm:cxn modelId="{A83BE67F-CE03-4803-A0F8-296ECD26A84D}" type="presParOf" srcId="{DDF04E83-69CA-4D1B-B12A-D9631CD482BD}" destId="{2A89D88D-89A6-4BF8-8EBA-E58850586731}" srcOrd="1" destOrd="0" presId="urn:microsoft.com/office/officeart/2008/layout/VerticalCurvedList"/>
    <dgm:cxn modelId="{6C0E0FA3-7D46-4C03-8AB0-EBD870CB3439}" type="presParOf" srcId="{DDF04E83-69CA-4D1B-B12A-D9631CD482BD}" destId="{8DBA1FA9-7B84-422B-A5AC-2E7C508ACC42}" srcOrd="2" destOrd="0" presId="urn:microsoft.com/office/officeart/2008/layout/VerticalCurvedList"/>
    <dgm:cxn modelId="{17FF81AD-7CD1-4A15-A0BA-5C743DA83763}" type="presParOf" srcId="{DDF04E83-69CA-4D1B-B12A-D9631CD482BD}" destId="{79A2248A-1237-44CE-8317-06EA5BB88404}" srcOrd="3" destOrd="0" presId="urn:microsoft.com/office/officeart/2008/layout/VerticalCurvedList"/>
    <dgm:cxn modelId="{22926BC4-3A54-4751-ADD9-A60EF28AA35B}" type="presParOf" srcId="{B1922DAC-3253-4594-919A-D0F5E01E6248}" destId="{5284C932-0F1D-4A09-B0E8-CD721A9B2C88}" srcOrd="1" destOrd="0" presId="urn:microsoft.com/office/officeart/2008/layout/VerticalCurvedList"/>
    <dgm:cxn modelId="{2B408EE0-FD07-46C8-A06B-22880FF32A25}" type="presParOf" srcId="{B1922DAC-3253-4594-919A-D0F5E01E6248}" destId="{3FD073BD-E6AF-4EA5-8F0E-A4F926362EB8}" srcOrd="2" destOrd="0" presId="urn:microsoft.com/office/officeart/2008/layout/VerticalCurvedList"/>
    <dgm:cxn modelId="{FF5085E6-0905-4EF7-9F6C-2983FFCD12B8}" type="presParOf" srcId="{3FD073BD-E6AF-4EA5-8F0E-A4F926362EB8}" destId="{85A8AD7A-092D-4929-9D7C-19BE27B91DF5}" srcOrd="0" destOrd="0" presId="urn:microsoft.com/office/officeart/2008/layout/VerticalCurvedList"/>
    <dgm:cxn modelId="{8F66C23B-4EAC-4D72-BAEE-A27435B255B5}" type="presParOf" srcId="{B1922DAC-3253-4594-919A-D0F5E01E6248}" destId="{D4FF2770-03C7-4F31-85AE-918A0211E11A}" srcOrd="3" destOrd="0" presId="urn:microsoft.com/office/officeart/2008/layout/VerticalCurvedList"/>
    <dgm:cxn modelId="{2F9A50BE-BF4A-4BA6-990A-C4676838E3C2}" type="presParOf" srcId="{B1922DAC-3253-4594-919A-D0F5E01E6248}" destId="{7339F5AF-5D10-4ADE-BA40-B24866D9B553}" srcOrd="4" destOrd="0" presId="urn:microsoft.com/office/officeart/2008/layout/VerticalCurvedList"/>
    <dgm:cxn modelId="{BDCC22BB-F9BF-46F4-9A00-9F08A0D36AB7}" type="presParOf" srcId="{7339F5AF-5D10-4ADE-BA40-B24866D9B553}" destId="{92CB29F0-C441-4E6D-AD62-015296819372}" srcOrd="0" destOrd="0" presId="urn:microsoft.com/office/officeart/2008/layout/VerticalCurvedList"/>
    <dgm:cxn modelId="{F8019191-5BD2-468C-B44D-0E3ECC243662}" type="presParOf" srcId="{B1922DAC-3253-4594-919A-D0F5E01E6248}" destId="{3A0E22DC-B607-4C1C-ACA8-7269442AB4CD}" srcOrd="5" destOrd="0" presId="urn:microsoft.com/office/officeart/2008/layout/VerticalCurvedList"/>
    <dgm:cxn modelId="{EC17C020-4D73-4DE4-B103-6CAD706898CB}" type="presParOf" srcId="{B1922DAC-3253-4594-919A-D0F5E01E6248}" destId="{295291A0-0A64-4CE6-8E35-9A64FBDB4846}" srcOrd="6" destOrd="0" presId="urn:microsoft.com/office/officeart/2008/layout/VerticalCurvedList"/>
    <dgm:cxn modelId="{463E8FD4-BC36-4471-8D13-D3116BFBE14E}" type="presParOf" srcId="{295291A0-0A64-4CE6-8E35-9A64FBDB4846}" destId="{D9CCFA63-2247-4670-AF3D-D1DC580907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9D88D-89A6-4BF8-8EBA-E58850586731}">
      <dsp:nvSpPr>
        <dsp:cNvPr id="0" name=""/>
        <dsp:cNvSpPr/>
      </dsp:nvSpPr>
      <dsp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4C932-0F1D-4A09-B0E8-CD721A9B2C88}">
      <dsp:nvSpPr>
        <dsp:cNvPr id="0" name=""/>
        <dsp:cNvSpPr/>
      </dsp:nvSpPr>
      <dsp:spPr>
        <a:xfrm>
          <a:off x="600067" y="432048"/>
          <a:ext cx="7909646" cy="8640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</a:rPr>
            <a:t>Поход объективно ставит каждого человека перед необходимостью трудиться. Здесь как нигде подходит выражение: «Кто не работает, тот не ест»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600067" y="432048"/>
        <a:ext cx="7909646" cy="864096"/>
      </dsp:txXfrm>
    </dsp:sp>
    <dsp:sp modelId="{85A8AD7A-092D-4929-9D7C-19BE27B91DF5}">
      <dsp:nvSpPr>
        <dsp:cNvPr id="0" name=""/>
        <dsp:cNvSpPr/>
      </dsp:nvSpPr>
      <dsp:spPr>
        <a:xfrm>
          <a:off x="60007" y="324036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F2770-03C7-4F31-85AE-918A0211E11A}">
      <dsp:nvSpPr>
        <dsp:cNvPr id="0" name=""/>
        <dsp:cNvSpPr/>
      </dsp:nvSpPr>
      <dsp:spPr>
        <a:xfrm>
          <a:off x="914166" y="1728192"/>
          <a:ext cx="7595547" cy="864096"/>
        </a:xfrm>
        <a:prstGeom prst="rect">
          <a:avLst/>
        </a:prstGeom>
        <a:solidFill>
          <a:schemeClr val="accent3">
            <a:hueOff val="797048"/>
            <a:satOff val="297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</a:rPr>
            <a:t>Труд в походе носит общественный характер, работа одного необходима для всех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914166" y="1728192"/>
        <a:ext cx="7595547" cy="864096"/>
      </dsp:txXfrm>
    </dsp:sp>
    <dsp:sp modelId="{92CB29F0-C441-4E6D-AD62-015296819372}">
      <dsp:nvSpPr>
        <dsp:cNvPr id="0" name=""/>
        <dsp:cNvSpPr/>
      </dsp:nvSpPr>
      <dsp:spPr>
        <a:xfrm>
          <a:off x="374106" y="1620180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97048"/>
              <a:satOff val="297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E22DC-B607-4C1C-ACA8-7269442AB4CD}">
      <dsp:nvSpPr>
        <dsp:cNvPr id="0" name=""/>
        <dsp:cNvSpPr/>
      </dsp:nvSpPr>
      <dsp:spPr>
        <a:xfrm>
          <a:off x="600067" y="3024336"/>
          <a:ext cx="7909646" cy="864096"/>
        </a:xfrm>
        <a:prstGeom prst="rect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</a:rPr>
            <a:t>В процессе труда учащиеся приобретают жизненно необходимые навыки (приготовление пищи в полевых условиях, разведение костра в любую погоду, обустройство походного быта)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600067" y="3024336"/>
        <a:ext cx="7909646" cy="864096"/>
      </dsp:txXfrm>
    </dsp:sp>
    <dsp:sp modelId="{D9CCFA63-2247-4670-AF3D-D1DC58090710}">
      <dsp:nvSpPr>
        <dsp:cNvPr id="0" name=""/>
        <dsp:cNvSpPr/>
      </dsp:nvSpPr>
      <dsp:spPr>
        <a:xfrm>
          <a:off x="60007" y="2916324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594097"/>
              <a:satOff val="594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0F2B8-E306-4AF4-A93A-ABD5EC762901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40F0-2C55-497E-9913-0B21B456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4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271" y="980728"/>
            <a:ext cx="7609198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РОЛЬ И ВОЗМОЖНОСТИ 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СПОРТИВНОГО 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И ОЗДОРОВИТЕЛЬНОГО 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ТУРИЗМА 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СИСТЕМЕ 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ФИЗИЧЕСКОГО 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ВОСПИТАНИЯ 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НАСЕЛЕНИЯ СТРАНЫ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5172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Выполнил: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5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fizkultura/Fizicheskoe-vospitanie/0024-028-Fizicheskoe-vospit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8399"/>
            <a:ext cx="7488832" cy="499060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428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Климатотерапия</a:t>
            </a:r>
            <a:r>
              <a:rPr lang="ru-RU" sz="2400" b="1" dirty="0">
                <a:solidFill>
                  <a:srgbClr val="333333"/>
                </a:solidFill>
              </a:rPr>
              <a:t> - совокупность методов лечения, использующих дозированное воздействие климата данной местности и специальных климатических процедур на организм человека.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01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682" y="260648"/>
            <a:ext cx="44992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Климатотерапия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120" y="119675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Оздоровительное воздействие климата на организм обусловлено рядом географических факторов и явлений, их физическими свойствами: положением местности над уровнем моря, атмосферным давлением, температурой, влажностью, движением воздуха, количеством осадков, интенсивностью солнечной радиации, состоянием атмосферного электричества, облачностью и др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Смена </a:t>
            </a:r>
            <a:r>
              <a:rPr lang="ru-RU" dirty="0">
                <a:solidFill>
                  <a:schemeClr val="bg1"/>
                </a:solidFill>
              </a:rPr>
              <a:t>климата и кратковременное пребывание туриста в местности с благоприятным для него климатом оказывает стимулирующее влияние на организм, способствует тренировке </a:t>
            </a:r>
            <a:r>
              <a:rPr lang="ru-RU" dirty="0" smtClean="0">
                <a:solidFill>
                  <a:schemeClr val="bg1"/>
                </a:solidFill>
              </a:rPr>
              <a:t>адаптационных </a:t>
            </a:r>
            <a:r>
              <a:rPr lang="ru-RU" dirty="0">
                <a:solidFill>
                  <a:schemeClr val="bg1"/>
                </a:solidFill>
              </a:rPr>
              <a:t>организмов, нормализации реактивности и нарушенных функций организма, более благоприятному течению патологического процесса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niceisrael.ru/wp-content/gallery/kurorty-mertvogo-morya/miortvoe-more-klimatoterap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809253" cy="2186608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5mb.ru/img/picture/Sep/29/139e642386d43480e2b607b75c186b8a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190569" cy="2117740"/>
          </a:xfrm>
          <a:prstGeom prst="rect">
            <a:avLst/>
          </a:prstGeom>
          <a:noFill/>
          <a:ln w="158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373839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Гелиотерапия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685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основе оздоровительного воздействия лежат тепловые, световые и химические свойства солнечных лучей. Лучшим временем для приёма солнечных ванн считаются утренние часы. При правильном применении солнечных ванн улучшается общее самочувствие, восстанавливаются нарушенные функции организма. Солнечные </a:t>
            </a:r>
            <a:r>
              <a:rPr lang="ru-RU" dirty="0" smtClean="0">
                <a:solidFill>
                  <a:schemeClr val="bg1"/>
                </a:solidFill>
              </a:rPr>
              <a:t>лучи.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Под </a:t>
            </a:r>
            <a:r>
              <a:rPr lang="ru-RU" dirty="0">
                <a:solidFill>
                  <a:schemeClr val="bg1"/>
                </a:solidFill>
              </a:rPr>
              <a:t>влиянием водных процедур в организме со стороны нервной, сердечно-сосудистой, пищеварительной и других систем наступают изменения, в совокупности формирующие физиологическую реакцию. О результатах уже можно судить по реакции кожи: при благоприятной реакции кожа краснеет и становится тёплой. Одновременно отмечается хорошее самочувствие, бодрость и ощущение приятного тепла. Напротив, появление дрожи, бледной и холодной, а нередко «гусиной кожи», указывает на неблагоприятную реакцию действия процедуры.</a:t>
            </a:r>
            <a:endParaRPr lang="ru-RU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1266" name="Picture 2" descr="http://www.auroracamp.com/images/pages/health/health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73" y="2276872"/>
            <a:ext cx="3374738" cy="2264693"/>
          </a:xfrm>
          <a:prstGeom prst="rect">
            <a:avLst/>
          </a:prstGeom>
          <a:noFill/>
          <a:ln w="63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271" y="980728"/>
            <a:ext cx="7609198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РОЛЬ И ВОЗМОЖНОСТИ 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СПОРТИВНОГО 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И ОЗДОРОВИТЕЛЬНОГО 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ТУРИЗМА 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СИСТЕМЕ 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ФИЗИЧЕСКОГО 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ВОСПИТАНИЯ 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НАСЕЛЕНИЯ СТРАНЫ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5172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Выполнил: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7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a typeface="Calibri"/>
              </a:rPr>
              <a:t>Туризм является важной составляющей внеклассной спортивной работы. </a:t>
            </a:r>
            <a:endParaRPr lang="ru-RU" sz="2000" b="1" dirty="0" smtClean="0">
              <a:solidFill>
                <a:schemeClr val="bg1"/>
              </a:solidFill>
              <a:ea typeface="Calibri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/>
              </a:rPr>
              <a:t>С </a:t>
            </a:r>
            <a:r>
              <a:rPr lang="ru-RU" sz="2000" b="1" dirty="0">
                <a:solidFill>
                  <a:schemeClr val="bg1"/>
                </a:solidFill>
                <a:ea typeface="Calibri"/>
              </a:rPr>
              <a:t>каждым годом активный туризм в России становится все более популярным.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39461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a typeface="Calibri"/>
              </a:rPr>
              <a:t>Активный туризм является малозатратной и высокоэффективной технологией формирования в человеке высоких духовных и физических начал.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14907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a typeface="Calibri"/>
              </a:rPr>
              <a:t>Его популярность среди слоев населения объясняется огромным рекреативным потенциалом природных ресурсов страны, высокой оздоровительной способностью и потребностью определенной части населения в некотором риске.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antour.ru/ch/images/sport/tourism_sport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52711"/>
            <a:ext cx="3522178" cy="234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tertrud.net.ru/uploads/posts/2013-12/138784273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859"/>
            <a:ext cx="3162138" cy="209316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620688"/>
            <a:ext cx="55081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Туризм как средство физического воспитания создает наиболее благоприятные условия для оздоровления детей. </a:t>
            </a:r>
            <a:endParaRPr lang="ru-RU" sz="24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sz="24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В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туристических походах получают непосредственное применение изученные </a:t>
            </a:r>
            <a:endParaRPr lang="ru-RU" sz="24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на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уроках физкультуры двигательные действия </a:t>
            </a:r>
            <a:endParaRPr lang="ru-RU" sz="24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(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преодоление препятствий, </a:t>
            </a:r>
            <a:endParaRPr lang="ru-RU" sz="24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водных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преград, лазание, </a:t>
            </a:r>
            <a:r>
              <a:rPr lang="ru-RU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ходьба), </a:t>
            </a:r>
          </a:p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по-новому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звучат приобретенные на уроках географии, биологии, астрономии знания.</a:t>
            </a:r>
            <a:endParaRPr lang="ru-RU" sz="24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http://www.tltsu.ru/upload/iblock/b40/b40dd87386b9232cf23b07999d6f2c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730632"/>
            <a:ext cx="3600401" cy="504309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88640"/>
            <a:ext cx="8256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Туристская деятельность </a:t>
            </a:r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способствует формированию активной жизненной позиции юного человека. </a:t>
            </a:r>
            <a:endParaRPr lang="ru-RU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Туризм</a:t>
            </a:r>
            <a:r>
              <a:rPr lang="ru-RU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— только ценное средство физического воспитания и активного отдыха человека на природе. </a:t>
            </a:r>
            <a:endParaRPr lang="ru-RU" sz="1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3861048"/>
            <a:ext cx="8328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/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В туристских походах учащиеся закаляют свой организм, укрепляют здоровье, развивают выносливость, силу и остальные физические свойства, получают прикладные навыки и умения ориентирования на местности, преодоления естественных препятствий, самообслуживания и др. особенные условия туристской деятельности способствуют воспитанию нравственных свойств личности</a:t>
            </a: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:</a:t>
            </a:r>
          </a:p>
          <a:p>
            <a:pPr lvl="0" indent="449580" algn="ctr"/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ea typeface="Calibri"/>
                <a:cs typeface="Times New Roman"/>
              </a:rPr>
              <a:t>взаимоподдержки</a:t>
            </a: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, взаимовыручки, организованности и дисциплины, принципиальности, чуткости и внимания к товарищам, смелости, стойкости и мужества, чувства долга и ответственности, больших организаторских свойств.</a:t>
            </a:r>
            <a:endParaRPr lang="ru-RU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http://welcome.mos.ru/upload/medialibrary/b93/h_yalta_inturist_63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81" y="1388969"/>
            <a:ext cx="3482752" cy="2321835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jpghoto.ru/img/picture/Apr/17/7a42e083cdd3329de3aa65c51717fa55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03" y="3573016"/>
            <a:ext cx="4110336" cy="3082752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9786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Туризм способствует воспитанию любознательности, </a:t>
            </a:r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волевых 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качеств. </a:t>
            </a:r>
            <a:endParaRPr lang="ru-RU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Знакомство 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с новыми районами, природой, встречи с людьми обогащают человека. </a:t>
            </a:r>
            <a:endParaRPr lang="ru-RU" sz="14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386" y="423722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580" algn="ctr"/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Походная жизнь развивает наблюдательность, сообразительность, смелость, решительность, самостоятельность. </a:t>
            </a:r>
            <a:endParaRPr lang="ru-RU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lvl="0" indent="449580" algn="ctr"/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Многие 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видные деятели науки и культуры связывают свой отдых с туризмом.</a:t>
            </a:r>
            <a:endParaRPr lang="ru-RU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102" name="Picture 6" descr="http://kirov-portal.ru/upload/iblock/25a/25a95d9f73e2ab3ec1775ff1e5ed2c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6" y="188640"/>
            <a:ext cx="4512500" cy="3384376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240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a typeface="Calibri"/>
              </a:rPr>
              <a:t>Туристические слёты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819827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Массовые туристские мероприятия, слеты и соревнования пользуются большой популярностью в коллективах физкультуры предприятий, учреждений и учебных заведений. </a:t>
            </a:r>
            <a:endParaRPr lang="ru-RU" sz="24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sz="20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sz="20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Главная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притягательная сила их в том, что они предусматривают элементы соревнований как личных, так и командных, а соревновательность всегда привлекает молодежь.</a:t>
            </a:r>
            <a:endParaRPr lang="ru-RU" sz="24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http://www.cheboksary.ru/images/50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8148"/>
            <a:ext cx="3336040" cy="2224026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azeta.sfu-kras.ru/files/gazeta/Tursh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9" y="3759093"/>
            <a:ext cx="3330978" cy="2498234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/>
              </a:rPr>
              <a:t>В наш технический век появилась </a:t>
            </a:r>
            <a:r>
              <a:rPr lang="ru-RU" b="1" dirty="0">
                <a:solidFill>
                  <a:srgbClr val="C00000"/>
                </a:solidFill>
                <a:ea typeface="Calibri"/>
              </a:rPr>
              <a:t>гиподинамия </a:t>
            </a:r>
            <a:r>
              <a:rPr lang="ru-RU" b="1" dirty="0">
                <a:solidFill>
                  <a:schemeClr val="bg1"/>
                </a:solidFill>
                <a:ea typeface="Calibri"/>
              </a:rPr>
              <a:t>— нарушение функций организма из-за недостаточности движения. </a:t>
            </a:r>
            <a:endParaRPr lang="ru-RU" b="1" dirty="0" smtClean="0">
              <a:solidFill>
                <a:schemeClr val="bg1"/>
              </a:solidFill>
              <a:ea typeface="Calibri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ea typeface="Calibri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Calibri"/>
              </a:rPr>
              <a:t>При </a:t>
            </a:r>
            <a:r>
              <a:rPr lang="ru-RU" b="1" dirty="0">
                <a:solidFill>
                  <a:schemeClr val="bg1"/>
                </a:solidFill>
                <a:ea typeface="Calibri"/>
              </a:rPr>
              <a:t>наличии транспорта, особенно в городе, многие лишают себя возможности ходить. </a:t>
            </a:r>
            <a:endParaRPr lang="ru-RU" b="1" dirty="0" smtClean="0">
              <a:solidFill>
                <a:schemeClr val="bg1"/>
              </a:solidFill>
              <a:ea typeface="Calibri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ea typeface="Calibri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Calibri"/>
              </a:rPr>
              <a:t>Не </a:t>
            </a:r>
            <a:r>
              <a:rPr lang="ru-RU" b="1" dirty="0">
                <a:solidFill>
                  <a:schemeClr val="bg1"/>
                </a:solidFill>
                <a:ea typeface="Calibri"/>
              </a:rPr>
              <a:t>надо носить воду — есть водопровод, не надо заготовлять дрова — газовая или электрическая плита решит эту проблему.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395" y="5421442"/>
            <a:ext cx="8771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Calibri"/>
              </a:rPr>
              <a:t>По данным Научно-исследовательского института детей и подростков Академии педагогических наук, школьные уроки физкультуры — дважды в неделю по 45 мин — дают лишь 11 % двигательной деятельности, необходимой для развития растущего детского организма.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im2-tub-ru.yandex.net/i?id=f90093c2d77453c7a9f90069436b3a44&amp;n=33&amp;h=215&amp;w=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34528"/>
            <a:ext cx="3312368" cy="2599122"/>
          </a:xfrm>
          <a:prstGeom prst="rect">
            <a:avLst/>
          </a:prstGeom>
          <a:noFill/>
          <a:ln w="158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zdravo-bravo.ru/wp-content/uploads/2012/10/sidet-opas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27" y="2722828"/>
            <a:ext cx="3308891" cy="2610822"/>
          </a:xfrm>
          <a:prstGeom prst="rect">
            <a:avLst/>
          </a:prstGeom>
          <a:noFill/>
          <a:ln w="158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369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a typeface="Calibri"/>
              </a:rPr>
              <a:t>Туристические </a:t>
            </a:r>
            <a:r>
              <a:rPr lang="ru-RU" sz="3200" b="1" i="1" dirty="0" smtClean="0">
                <a:solidFill>
                  <a:srgbClr val="C00000"/>
                </a:solidFill>
                <a:ea typeface="Calibri"/>
              </a:rPr>
              <a:t>походы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/>
              </a:rPr>
              <a:t>Труд юных туристов как в период подготовки, так и в самом походе - вот основа воспитательной работы. По видам этот труд чрезвычайно разнообразен, а по количеству - значителен. Походный труд имеет и свои особенности, которые необходимо учитывать для достижения пе­дагогических целей. </a:t>
            </a:r>
            <a:endParaRPr lang="ru-RU" b="1" dirty="0" smtClean="0">
              <a:solidFill>
                <a:schemeClr val="bg1"/>
              </a:solidFill>
              <a:ea typeface="Calibri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0754235"/>
              </p:ext>
            </p:extLst>
          </p:nvPr>
        </p:nvGraphicFramePr>
        <p:xfrm>
          <a:off x="251520" y="2348880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4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Туризм является наиболее комплексным видом воспитания здорового закаленного человека</a:t>
            </a:r>
            <a:r>
              <a:rPr lang="ru-RU" sz="2400" dirty="0" smtClean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</a:p>
          <a:p>
            <a:pPr indent="449580"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</a:p>
          <a:p>
            <a:pPr indent="449580"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Times New Roman"/>
              </a:rPr>
              <a:t>Он </a:t>
            </a: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учит дружбе, трудолюбию, дисциплинированности, инициативе, взаимопомощи</a:t>
            </a:r>
            <a:r>
              <a:rPr lang="ru-RU" sz="2400" dirty="0" smtClean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</a:p>
          <a:p>
            <a:pPr indent="449580"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</a:p>
          <a:p>
            <a:pPr indent="449580"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Times New Roman"/>
              </a:rPr>
              <a:t>Туризм </a:t>
            </a: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расширяет кругозор, обогащает духовную жизнь, является прекрасным средством познания красоты природы. </a:t>
            </a:r>
            <a:endParaRPr lang="ru-RU" sz="24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a typeface="Calibri"/>
                <a:cs typeface="Times New Roman"/>
              </a:rPr>
              <a:t>Он </a:t>
            </a: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помогает при выборе профессии, оказывает положительное влияние на организм школьника.</a:t>
            </a:r>
            <a:endParaRPr lang="ru-RU" sz="2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http://gefimov.ru/wp-content/uploads/2014/09/Tips-To-Be-Healthy-and-Fit-With-Your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329627"/>
            <a:ext cx="4000500" cy="300037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lanetadetstva.net/wp-content/uploads/2012/03/morninggym4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3" y="3789040"/>
            <a:ext cx="3990973" cy="273630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786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10</cp:revision>
  <dcterms:created xsi:type="dcterms:W3CDTF">2016-11-06T19:26:37Z</dcterms:created>
  <dcterms:modified xsi:type="dcterms:W3CDTF">2016-11-06T20:22:43Z</dcterms:modified>
</cp:coreProperties>
</file>