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0" r:id="rId4"/>
    <p:sldId id="261" r:id="rId5"/>
    <p:sldId id="262" r:id="rId6"/>
    <p:sldId id="264" r:id="rId7"/>
    <p:sldId id="265" r:id="rId8"/>
    <p:sldId id="257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928FD81-08A0-4A68-8ACB-9E0B6CF28E0E}" type="doc">
      <dgm:prSet loTypeId="urn:microsoft.com/office/officeart/2005/8/layout/radial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1D35FF3-71B3-476A-B24E-D0D8C2A09EBC}">
      <dgm:prSet phldrT="[Текст]" custT="1"/>
      <dgm:spPr/>
      <dgm:t>
        <a:bodyPr/>
        <a:lstStyle/>
        <a:p>
          <a:r>
            <a:rPr lang="ru-RU" sz="1800" dirty="0"/>
            <a:t>Виды писем</a:t>
          </a:r>
        </a:p>
      </dgm:t>
    </dgm:pt>
    <dgm:pt modelId="{9DF1FE0D-38B2-4544-946E-3CC706C0E960}" type="parTrans" cxnId="{F7132B9B-5ADF-464C-A691-8640BF4AE551}">
      <dgm:prSet/>
      <dgm:spPr/>
      <dgm:t>
        <a:bodyPr/>
        <a:lstStyle/>
        <a:p>
          <a:endParaRPr lang="ru-RU"/>
        </a:p>
      </dgm:t>
    </dgm:pt>
    <dgm:pt modelId="{A03A3377-0F87-4008-9AA1-B7192EEFBE46}" type="sibTrans" cxnId="{F7132B9B-5ADF-464C-A691-8640BF4AE551}">
      <dgm:prSet/>
      <dgm:spPr/>
      <dgm:t>
        <a:bodyPr/>
        <a:lstStyle/>
        <a:p>
          <a:endParaRPr lang="ru-RU"/>
        </a:p>
      </dgm:t>
    </dgm:pt>
    <dgm:pt modelId="{F4EBF08D-8D44-41C1-B595-652E9CBF2AE3}">
      <dgm:prSet phldrT="[Текст]" custT="1"/>
      <dgm:spPr/>
      <dgm:t>
        <a:bodyPr/>
        <a:lstStyle/>
        <a:p>
          <a:r>
            <a:rPr lang="ru-RU" sz="1800" dirty="0"/>
            <a:t>Иероглифическое</a:t>
          </a:r>
        </a:p>
      </dgm:t>
    </dgm:pt>
    <dgm:pt modelId="{22B93355-979A-4A9D-A0E4-4B664D540595}" type="parTrans" cxnId="{A6EF5623-31E5-4095-B737-44AD9388E142}">
      <dgm:prSet custT="1"/>
      <dgm:spPr/>
      <dgm:t>
        <a:bodyPr/>
        <a:lstStyle/>
        <a:p>
          <a:endParaRPr lang="ru-RU" sz="1800"/>
        </a:p>
      </dgm:t>
    </dgm:pt>
    <dgm:pt modelId="{02966297-9F0C-4062-AEC3-D77BC47FE4C4}" type="sibTrans" cxnId="{A6EF5623-31E5-4095-B737-44AD9388E142}">
      <dgm:prSet/>
      <dgm:spPr/>
      <dgm:t>
        <a:bodyPr/>
        <a:lstStyle/>
        <a:p>
          <a:endParaRPr lang="ru-RU"/>
        </a:p>
      </dgm:t>
    </dgm:pt>
    <dgm:pt modelId="{6C7A1D82-0248-4A8E-A36A-E5AC6DD33FAA}">
      <dgm:prSet phldrT="[Текст]" custT="1"/>
      <dgm:spPr/>
      <dgm:t>
        <a:bodyPr/>
        <a:lstStyle/>
        <a:p>
          <a:r>
            <a:rPr lang="ru-RU" sz="1800" dirty="0"/>
            <a:t>Иератическое</a:t>
          </a:r>
        </a:p>
      </dgm:t>
    </dgm:pt>
    <dgm:pt modelId="{8656DB42-C7B5-4619-9646-ECEC2CB963BD}" type="parTrans" cxnId="{7FAF3441-69E1-48FB-9DE4-F307D43A37B1}">
      <dgm:prSet custT="1"/>
      <dgm:spPr/>
      <dgm:t>
        <a:bodyPr/>
        <a:lstStyle/>
        <a:p>
          <a:endParaRPr lang="ru-RU" sz="1800"/>
        </a:p>
      </dgm:t>
    </dgm:pt>
    <dgm:pt modelId="{B8E42643-8A12-4ECD-9899-BBF7FC6369EB}" type="sibTrans" cxnId="{7FAF3441-69E1-48FB-9DE4-F307D43A37B1}">
      <dgm:prSet/>
      <dgm:spPr/>
      <dgm:t>
        <a:bodyPr/>
        <a:lstStyle/>
        <a:p>
          <a:endParaRPr lang="ru-RU"/>
        </a:p>
      </dgm:t>
    </dgm:pt>
    <dgm:pt modelId="{81E2944E-DC8C-4E73-AB2F-F520327FD6E2}">
      <dgm:prSet phldrT="[Текст]" custT="1"/>
      <dgm:spPr/>
      <dgm:t>
        <a:bodyPr/>
        <a:lstStyle/>
        <a:p>
          <a:r>
            <a:rPr lang="ru-RU" sz="1800" dirty="0"/>
            <a:t>Демотическое</a:t>
          </a:r>
        </a:p>
      </dgm:t>
    </dgm:pt>
    <dgm:pt modelId="{33C87589-0E45-4CD1-ACE2-55A600402EC6}" type="parTrans" cxnId="{628C1247-39B1-4F16-A0D0-B8E4BFEAD342}">
      <dgm:prSet custT="1"/>
      <dgm:spPr/>
      <dgm:t>
        <a:bodyPr/>
        <a:lstStyle/>
        <a:p>
          <a:endParaRPr lang="ru-RU" sz="1800"/>
        </a:p>
      </dgm:t>
    </dgm:pt>
    <dgm:pt modelId="{F1D08541-D49B-4159-9B7A-67764DADE2BD}" type="sibTrans" cxnId="{628C1247-39B1-4F16-A0D0-B8E4BFEAD342}">
      <dgm:prSet/>
      <dgm:spPr/>
      <dgm:t>
        <a:bodyPr/>
        <a:lstStyle/>
        <a:p>
          <a:endParaRPr lang="ru-RU"/>
        </a:p>
      </dgm:t>
    </dgm:pt>
    <dgm:pt modelId="{C34E297C-95B9-4088-AF0F-CA1DB934275F}" type="pres">
      <dgm:prSet presAssocID="{A928FD81-08A0-4A68-8ACB-9E0B6CF28E0E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D0BF19D5-EBED-4DA7-8F7D-B72B6C0E9EAE}" type="pres">
      <dgm:prSet presAssocID="{61D35FF3-71B3-476A-B24E-D0D8C2A09EBC}" presName="centerShape" presStyleLbl="node0" presStyleIdx="0" presStyleCnt="1"/>
      <dgm:spPr/>
    </dgm:pt>
    <dgm:pt modelId="{B4DF1A05-9F90-4570-9701-17CA769C348E}" type="pres">
      <dgm:prSet presAssocID="{22B93355-979A-4A9D-A0E4-4B664D540595}" presName="parTrans" presStyleLbl="sibTrans2D1" presStyleIdx="0" presStyleCnt="3"/>
      <dgm:spPr/>
    </dgm:pt>
    <dgm:pt modelId="{748D9848-13E3-43B9-A355-BAAAD415735B}" type="pres">
      <dgm:prSet presAssocID="{22B93355-979A-4A9D-A0E4-4B664D540595}" presName="connectorText" presStyleLbl="sibTrans2D1" presStyleIdx="0" presStyleCnt="3"/>
      <dgm:spPr/>
    </dgm:pt>
    <dgm:pt modelId="{0B457B43-4BFE-4CAE-8024-2B0352CEB9DC}" type="pres">
      <dgm:prSet presAssocID="{F4EBF08D-8D44-41C1-B595-652E9CBF2AE3}" presName="node" presStyleLbl="node1" presStyleIdx="0" presStyleCnt="3">
        <dgm:presLayoutVars>
          <dgm:bulletEnabled val="1"/>
        </dgm:presLayoutVars>
      </dgm:prSet>
      <dgm:spPr/>
    </dgm:pt>
    <dgm:pt modelId="{214C51CD-A962-4884-9C6D-8A30DAA2BECB}" type="pres">
      <dgm:prSet presAssocID="{8656DB42-C7B5-4619-9646-ECEC2CB963BD}" presName="parTrans" presStyleLbl="sibTrans2D1" presStyleIdx="1" presStyleCnt="3"/>
      <dgm:spPr/>
    </dgm:pt>
    <dgm:pt modelId="{9C8B8530-18B5-4BB2-9705-0F054D81D3B4}" type="pres">
      <dgm:prSet presAssocID="{8656DB42-C7B5-4619-9646-ECEC2CB963BD}" presName="connectorText" presStyleLbl="sibTrans2D1" presStyleIdx="1" presStyleCnt="3"/>
      <dgm:spPr/>
    </dgm:pt>
    <dgm:pt modelId="{1E48BC49-A2A8-4E95-BEC8-D88A4E606A7A}" type="pres">
      <dgm:prSet presAssocID="{6C7A1D82-0248-4A8E-A36A-E5AC6DD33FAA}" presName="node" presStyleLbl="node1" presStyleIdx="1" presStyleCnt="3">
        <dgm:presLayoutVars>
          <dgm:bulletEnabled val="1"/>
        </dgm:presLayoutVars>
      </dgm:prSet>
      <dgm:spPr/>
    </dgm:pt>
    <dgm:pt modelId="{40EA0261-5888-4D87-9281-C568322D6431}" type="pres">
      <dgm:prSet presAssocID="{33C87589-0E45-4CD1-ACE2-55A600402EC6}" presName="parTrans" presStyleLbl="sibTrans2D1" presStyleIdx="2" presStyleCnt="3"/>
      <dgm:spPr/>
    </dgm:pt>
    <dgm:pt modelId="{DD825288-DD71-4834-B5ED-70CB2552436D}" type="pres">
      <dgm:prSet presAssocID="{33C87589-0E45-4CD1-ACE2-55A600402EC6}" presName="connectorText" presStyleLbl="sibTrans2D1" presStyleIdx="2" presStyleCnt="3"/>
      <dgm:spPr/>
    </dgm:pt>
    <dgm:pt modelId="{317A98A4-934C-46D5-AC63-228E9470BBBD}" type="pres">
      <dgm:prSet presAssocID="{81E2944E-DC8C-4E73-AB2F-F520327FD6E2}" presName="node" presStyleLbl="node1" presStyleIdx="2" presStyleCnt="3">
        <dgm:presLayoutVars>
          <dgm:bulletEnabled val="1"/>
        </dgm:presLayoutVars>
      </dgm:prSet>
      <dgm:spPr/>
    </dgm:pt>
  </dgm:ptLst>
  <dgm:cxnLst>
    <dgm:cxn modelId="{3830261B-58AE-44C2-B754-665730BD5219}" type="presOf" srcId="{22B93355-979A-4A9D-A0E4-4B664D540595}" destId="{748D9848-13E3-43B9-A355-BAAAD415735B}" srcOrd="1" destOrd="0" presId="urn:microsoft.com/office/officeart/2005/8/layout/radial5"/>
    <dgm:cxn modelId="{A6EF5623-31E5-4095-B737-44AD9388E142}" srcId="{61D35FF3-71B3-476A-B24E-D0D8C2A09EBC}" destId="{F4EBF08D-8D44-41C1-B595-652E9CBF2AE3}" srcOrd="0" destOrd="0" parTransId="{22B93355-979A-4A9D-A0E4-4B664D540595}" sibTransId="{02966297-9F0C-4062-AEC3-D77BC47FE4C4}"/>
    <dgm:cxn modelId="{574CBE23-0637-4D7F-9647-BBFC42F476AF}" type="presOf" srcId="{F4EBF08D-8D44-41C1-B595-652E9CBF2AE3}" destId="{0B457B43-4BFE-4CAE-8024-2B0352CEB9DC}" srcOrd="0" destOrd="0" presId="urn:microsoft.com/office/officeart/2005/8/layout/radial5"/>
    <dgm:cxn modelId="{6BC2DF3A-1BBC-4633-9456-D858B153F3D3}" type="presOf" srcId="{33C87589-0E45-4CD1-ACE2-55A600402EC6}" destId="{40EA0261-5888-4D87-9281-C568322D6431}" srcOrd="0" destOrd="0" presId="urn:microsoft.com/office/officeart/2005/8/layout/radial5"/>
    <dgm:cxn modelId="{1A7CFD3C-C30E-43FF-B36D-81F767023912}" type="presOf" srcId="{A928FD81-08A0-4A68-8ACB-9E0B6CF28E0E}" destId="{C34E297C-95B9-4088-AF0F-CA1DB934275F}" srcOrd="0" destOrd="0" presId="urn:microsoft.com/office/officeart/2005/8/layout/radial5"/>
    <dgm:cxn modelId="{7FAF3441-69E1-48FB-9DE4-F307D43A37B1}" srcId="{61D35FF3-71B3-476A-B24E-D0D8C2A09EBC}" destId="{6C7A1D82-0248-4A8E-A36A-E5AC6DD33FAA}" srcOrd="1" destOrd="0" parTransId="{8656DB42-C7B5-4619-9646-ECEC2CB963BD}" sibTransId="{B8E42643-8A12-4ECD-9899-BBF7FC6369EB}"/>
    <dgm:cxn modelId="{0C0DBE63-D719-475F-BDAD-46F2E53B97E9}" type="presOf" srcId="{81E2944E-DC8C-4E73-AB2F-F520327FD6E2}" destId="{317A98A4-934C-46D5-AC63-228E9470BBBD}" srcOrd="0" destOrd="0" presId="urn:microsoft.com/office/officeart/2005/8/layout/radial5"/>
    <dgm:cxn modelId="{628C1247-39B1-4F16-A0D0-B8E4BFEAD342}" srcId="{61D35FF3-71B3-476A-B24E-D0D8C2A09EBC}" destId="{81E2944E-DC8C-4E73-AB2F-F520327FD6E2}" srcOrd="2" destOrd="0" parTransId="{33C87589-0E45-4CD1-ACE2-55A600402EC6}" sibTransId="{F1D08541-D49B-4159-9B7A-67764DADE2BD}"/>
    <dgm:cxn modelId="{0AD34C67-F07E-445E-99F9-BB158D7741F4}" type="presOf" srcId="{8656DB42-C7B5-4619-9646-ECEC2CB963BD}" destId="{214C51CD-A962-4884-9C6D-8A30DAA2BECB}" srcOrd="0" destOrd="0" presId="urn:microsoft.com/office/officeart/2005/8/layout/radial5"/>
    <dgm:cxn modelId="{6FE08A4A-A624-412B-A2D9-7594016C210E}" type="presOf" srcId="{6C7A1D82-0248-4A8E-A36A-E5AC6DD33FAA}" destId="{1E48BC49-A2A8-4E95-BEC8-D88A4E606A7A}" srcOrd="0" destOrd="0" presId="urn:microsoft.com/office/officeart/2005/8/layout/radial5"/>
    <dgm:cxn modelId="{0DDF2E54-A4C8-4AD3-95A8-8B8903AADB44}" type="presOf" srcId="{8656DB42-C7B5-4619-9646-ECEC2CB963BD}" destId="{9C8B8530-18B5-4BB2-9705-0F054D81D3B4}" srcOrd="1" destOrd="0" presId="urn:microsoft.com/office/officeart/2005/8/layout/radial5"/>
    <dgm:cxn modelId="{2C7B9288-87E9-4A9E-A869-D93687FEDF98}" type="presOf" srcId="{22B93355-979A-4A9D-A0E4-4B664D540595}" destId="{B4DF1A05-9F90-4570-9701-17CA769C348E}" srcOrd="0" destOrd="0" presId="urn:microsoft.com/office/officeart/2005/8/layout/radial5"/>
    <dgm:cxn modelId="{F7132B9B-5ADF-464C-A691-8640BF4AE551}" srcId="{A928FD81-08A0-4A68-8ACB-9E0B6CF28E0E}" destId="{61D35FF3-71B3-476A-B24E-D0D8C2A09EBC}" srcOrd="0" destOrd="0" parTransId="{9DF1FE0D-38B2-4544-946E-3CC706C0E960}" sibTransId="{A03A3377-0F87-4008-9AA1-B7192EEFBE46}"/>
    <dgm:cxn modelId="{F41ABF9D-6928-4390-9A24-5837948D1F27}" type="presOf" srcId="{33C87589-0E45-4CD1-ACE2-55A600402EC6}" destId="{DD825288-DD71-4834-B5ED-70CB2552436D}" srcOrd="1" destOrd="0" presId="urn:microsoft.com/office/officeart/2005/8/layout/radial5"/>
    <dgm:cxn modelId="{F55185F2-1BD6-4A52-ACB9-4BC20946C9A4}" type="presOf" srcId="{61D35FF3-71B3-476A-B24E-D0D8C2A09EBC}" destId="{D0BF19D5-EBED-4DA7-8F7D-B72B6C0E9EAE}" srcOrd="0" destOrd="0" presId="urn:microsoft.com/office/officeart/2005/8/layout/radial5"/>
    <dgm:cxn modelId="{450B9B31-51DC-42E1-8169-A3BC8768DC33}" type="presParOf" srcId="{C34E297C-95B9-4088-AF0F-CA1DB934275F}" destId="{D0BF19D5-EBED-4DA7-8F7D-B72B6C0E9EAE}" srcOrd="0" destOrd="0" presId="urn:microsoft.com/office/officeart/2005/8/layout/radial5"/>
    <dgm:cxn modelId="{991CDDAE-2571-47DF-BFD0-CF293F125AB7}" type="presParOf" srcId="{C34E297C-95B9-4088-AF0F-CA1DB934275F}" destId="{B4DF1A05-9F90-4570-9701-17CA769C348E}" srcOrd="1" destOrd="0" presId="urn:microsoft.com/office/officeart/2005/8/layout/radial5"/>
    <dgm:cxn modelId="{5BD38015-26F4-4957-9074-5D299F1F473C}" type="presParOf" srcId="{B4DF1A05-9F90-4570-9701-17CA769C348E}" destId="{748D9848-13E3-43B9-A355-BAAAD415735B}" srcOrd="0" destOrd="0" presId="urn:microsoft.com/office/officeart/2005/8/layout/radial5"/>
    <dgm:cxn modelId="{B893E18C-8690-4BFC-B437-3A6451CAEA15}" type="presParOf" srcId="{C34E297C-95B9-4088-AF0F-CA1DB934275F}" destId="{0B457B43-4BFE-4CAE-8024-2B0352CEB9DC}" srcOrd="2" destOrd="0" presId="urn:microsoft.com/office/officeart/2005/8/layout/radial5"/>
    <dgm:cxn modelId="{75E5767B-2AFC-46BF-A370-B19D23B6E346}" type="presParOf" srcId="{C34E297C-95B9-4088-AF0F-CA1DB934275F}" destId="{214C51CD-A962-4884-9C6D-8A30DAA2BECB}" srcOrd="3" destOrd="0" presId="urn:microsoft.com/office/officeart/2005/8/layout/radial5"/>
    <dgm:cxn modelId="{29E474F2-E7EE-4D5A-A12B-1AFF359D9DB1}" type="presParOf" srcId="{214C51CD-A962-4884-9C6D-8A30DAA2BECB}" destId="{9C8B8530-18B5-4BB2-9705-0F054D81D3B4}" srcOrd="0" destOrd="0" presId="urn:microsoft.com/office/officeart/2005/8/layout/radial5"/>
    <dgm:cxn modelId="{BF98768B-6360-4824-8FEC-AEB869C52E54}" type="presParOf" srcId="{C34E297C-95B9-4088-AF0F-CA1DB934275F}" destId="{1E48BC49-A2A8-4E95-BEC8-D88A4E606A7A}" srcOrd="4" destOrd="0" presId="urn:microsoft.com/office/officeart/2005/8/layout/radial5"/>
    <dgm:cxn modelId="{6423E3A2-DC07-4781-9248-7B79F6EEF13D}" type="presParOf" srcId="{C34E297C-95B9-4088-AF0F-CA1DB934275F}" destId="{40EA0261-5888-4D87-9281-C568322D6431}" srcOrd="5" destOrd="0" presId="urn:microsoft.com/office/officeart/2005/8/layout/radial5"/>
    <dgm:cxn modelId="{E46931FA-8253-4F1E-9815-7076EF49E54C}" type="presParOf" srcId="{40EA0261-5888-4D87-9281-C568322D6431}" destId="{DD825288-DD71-4834-B5ED-70CB2552436D}" srcOrd="0" destOrd="0" presId="urn:microsoft.com/office/officeart/2005/8/layout/radial5"/>
    <dgm:cxn modelId="{C74495E0-8231-407A-A4C1-713B1017C0EA}" type="presParOf" srcId="{C34E297C-95B9-4088-AF0F-CA1DB934275F}" destId="{317A98A4-934C-46D5-AC63-228E9470BBBD}" srcOrd="6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BF19D5-EBED-4DA7-8F7D-B72B6C0E9EAE}">
      <dsp:nvSpPr>
        <dsp:cNvPr id="0" name=""/>
        <dsp:cNvSpPr/>
      </dsp:nvSpPr>
      <dsp:spPr>
        <a:xfrm>
          <a:off x="2828551" y="1963697"/>
          <a:ext cx="1400921" cy="140092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Виды писем</a:t>
          </a:r>
        </a:p>
      </dsp:txBody>
      <dsp:txXfrm>
        <a:off x="3033711" y="2168857"/>
        <a:ext cx="990601" cy="990601"/>
      </dsp:txXfrm>
    </dsp:sp>
    <dsp:sp modelId="{B4DF1A05-9F90-4570-9701-17CA769C348E}">
      <dsp:nvSpPr>
        <dsp:cNvPr id="0" name=""/>
        <dsp:cNvSpPr/>
      </dsp:nvSpPr>
      <dsp:spPr>
        <a:xfrm rot="16200000">
          <a:off x="3380774" y="1454238"/>
          <a:ext cx="296475" cy="47631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800" kern="1200"/>
        </a:p>
      </dsp:txBody>
      <dsp:txXfrm>
        <a:off x="3425245" y="1593972"/>
        <a:ext cx="207533" cy="285787"/>
      </dsp:txXfrm>
    </dsp:sp>
    <dsp:sp modelId="{0B457B43-4BFE-4CAE-8024-2B0352CEB9DC}">
      <dsp:nvSpPr>
        <dsp:cNvPr id="0" name=""/>
        <dsp:cNvSpPr/>
      </dsp:nvSpPr>
      <dsp:spPr>
        <a:xfrm>
          <a:off x="2828551" y="3388"/>
          <a:ext cx="1400921" cy="140092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Иероглифическое</a:t>
          </a:r>
        </a:p>
      </dsp:txBody>
      <dsp:txXfrm>
        <a:off x="3033711" y="208548"/>
        <a:ext cx="990601" cy="990601"/>
      </dsp:txXfrm>
    </dsp:sp>
    <dsp:sp modelId="{214C51CD-A962-4884-9C6D-8A30DAA2BECB}">
      <dsp:nvSpPr>
        <dsp:cNvPr id="0" name=""/>
        <dsp:cNvSpPr/>
      </dsp:nvSpPr>
      <dsp:spPr>
        <a:xfrm rot="1800000">
          <a:off x="4222346" y="2911883"/>
          <a:ext cx="296475" cy="47631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800" kern="1200"/>
        </a:p>
      </dsp:txBody>
      <dsp:txXfrm>
        <a:off x="4228304" y="2984911"/>
        <a:ext cx="207533" cy="285787"/>
      </dsp:txXfrm>
    </dsp:sp>
    <dsp:sp modelId="{1E48BC49-A2A8-4E95-BEC8-D88A4E606A7A}">
      <dsp:nvSpPr>
        <dsp:cNvPr id="0" name=""/>
        <dsp:cNvSpPr/>
      </dsp:nvSpPr>
      <dsp:spPr>
        <a:xfrm>
          <a:off x="4526228" y="2943851"/>
          <a:ext cx="1400921" cy="140092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Иератическое</a:t>
          </a:r>
        </a:p>
      </dsp:txBody>
      <dsp:txXfrm>
        <a:off x="4731388" y="3149011"/>
        <a:ext cx="990601" cy="990601"/>
      </dsp:txXfrm>
    </dsp:sp>
    <dsp:sp modelId="{40EA0261-5888-4D87-9281-C568322D6431}">
      <dsp:nvSpPr>
        <dsp:cNvPr id="0" name=""/>
        <dsp:cNvSpPr/>
      </dsp:nvSpPr>
      <dsp:spPr>
        <a:xfrm rot="9000000">
          <a:off x="2539203" y="2911883"/>
          <a:ext cx="296475" cy="47631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800" kern="1200"/>
        </a:p>
      </dsp:txBody>
      <dsp:txXfrm rot="10800000">
        <a:off x="2622187" y="2984911"/>
        <a:ext cx="207533" cy="285787"/>
      </dsp:txXfrm>
    </dsp:sp>
    <dsp:sp modelId="{317A98A4-934C-46D5-AC63-228E9470BBBD}">
      <dsp:nvSpPr>
        <dsp:cNvPr id="0" name=""/>
        <dsp:cNvSpPr/>
      </dsp:nvSpPr>
      <dsp:spPr>
        <a:xfrm>
          <a:off x="1130874" y="2943851"/>
          <a:ext cx="1400921" cy="140092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Демотическое</a:t>
          </a:r>
        </a:p>
      </dsp:txBody>
      <dsp:txXfrm>
        <a:off x="1336034" y="3149011"/>
        <a:ext cx="990601" cy="9906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4C71EC6-210F-42DE-9C53-41977AD35B3D}" type="datetimeFigureOut">
              <a:rPr lang="ru-RU" smtClean="0"/>
              <a:t>02.05.2019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02.05.2019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02.05.2019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02.05.2019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02.05.2019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02.05.2019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02.05.2019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02.05.2019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%D0%A0%D0%B0%D0%BD%D0%BD%D0%B5%D0%B5_%D1%86%D0%B0%D1%80%D1%81%D1%82%D0%B2%D0%BE" TargetMode="External"/><Relationship Id="rId13" Type="http://schemas.openxmlformats.org/officeDocument/2006/relationships/hyperlink" Target="https://ru.wikipedia.org/wiki/%D0%98%D0%B5%D1%80%D0%B0%D1%82%D0%B8%D1%87%D0%B5%D1%81%D0%BA%D0%BE%D0%B5_%D0%BF%D0%B8%D1%81%D1%8C%D0%BC%D0%BE" TargetMode="External"/><Relationship Id="rId3" Type="http://schemas.openxmlformats.org/officeDocument/2006/relationships/hyperlink" Target="https://ru.wikipedia.org/wiki/%D0%9B%D0%BE%D0%B3%D0%BE%D0%B3%D1%80%D0%B0%D1%84%D0%B8%D1%87%D0%B5%D1%81%D0%BA%D0%BE%D0%B5_%D0%BF%D0%B8%D1%81%D1%8C%D0%BC%D0%BE" TargetMode="External"/><Relationship Id="rId7" Type="http://schemas.openxmlformats.org/officeDocument/2006/relationships/hyperlink" Target="https://ru.wikipedia.org/wiki/%D0%94%D0%BE%D0%B4%D0%B8%D0%BD%D0%B0%D1%81%D1%82%D0%B8%D1%87%D0%B5%D1%81%D0%BA%D0%B8%D0%B9_%D0%BF%D0%B5%D1%80%D0%B8%D0%BE%D0%B4_(%D0%94%D1%80%D0%B5%D0%B2%D0%BD%D0%B8%D0%B9_%D0%95%D0%B3%D0%B8%D0%BF%D0%B5%D1%82)" TargetMode="External"/><Relationship Id="rId12" Type="http://schemas.openxmlformats.org/officeDocument/2006/relationships/hyperlink" Target="https://ru.wikipedia.org/wiki/%D0%9F%D0%B8%D0%BA%D1%82%D0%BE%D0%B3%D1%80%D0%B0%D0%BC%D0%BC%D0%B0" TargetMode="External"/><Relationship Id="rId2" Type="http://schemas.openxmlformats.org/officeDocument/2006/relationships/hyperlink" Target="https://ru.wikipedia.org/wiki/%D0%9F%D0%B8%D1%81%D1%8C%D0%BC%D0%B5%D0%BD%D0%BD%D0%BE%D1%81%D1%82%D1%8C" TargetMode="External"/><Relationship Id="rId16" Type="http://schemas.openxmlformats.org/officeDocument/2006/relationships/hyperlink" Target="https://ru.wikipedia.org/wiki/%D0%A1%D0%B8%D0%BC%D0%B2%D0%BE%D0%BB%D1%8B,_%D0%BF%D1%80%D0%B5%D0%B4%D1%81%D1%82%D0%B0%D0%B2%D0%BB%D0%B5%D0%BD%D0%BD%D1%8B%D0%B5_%D0%B2_%D0%AE%D0%BD%D0%B8%D0%BA%D0%BE%D0%B4%D0%B5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%D0%95%D0%B3%D0%B8%D0%BF%D0%B5%D1%82%D1%81%D0%BA%D0%B8%D0%B9_%D1%8F%D0%B7%D1%8B%D0%BA" TargetMode="External"/><Relationship Id="rId11" Type="http://schemas.openxmlformats.org/officeDocument/2006/relationships/hyperlink" Target="https://ru.wikipedia.org/wiki/IV_%D0%B2%D0%B5%D0%BA" TargetMode="External"/><Relationship Id="rId5" Type="http://schemas.openxmlformats.org/officeDocument/2006/relationships/hyperlink" Target="https://ru.wikipedia.org/wiki/%D0%AF%D0%B7%D1%8B%D0%BA%D0%B8_%D0%BC%D0%B8%D1%80%D0%B0" TargetMode="External"/><Relationship Id="rId15" Type="http://schemas.openxmlformats.org/officeDocument/2006/relationships/hyperlink" Target="https://ru.wikipedia.org/wiki/%D0%9C%D0%B5%D1%80%D0%BE%D0%B8%D1%82%D1%81%D0%BA%D0%BE%D0%B5_%D0%BF%D0%B8%D1%81%D1%8C%D0%BC%D0%BE" TargetMode="External"/><Relationship Id="rId10" Type="http://schemas.openxmlformats.org/officeDocument/2006/relationships/hyperlink" Target="https://ru.wikipedia.org/wiki/III_%D1%82%D1%8B%D1%81%D1%8F%D1%87%D0%B5%D0%BB%D0%B5%D1%82%D0%B8%D0%B5_%D0%B4%D0%BE_%D0%BD._%D1%8D." TargetMode="External"/><Relationship Id="rId4" Type="http://schemas.openxmlformats.org/officeDocument/2006/relationships/hyperlink" Target="https://ru.wikipedia.org/wiki/%D0%9A%D0%BE%D0%BD%D1%81%D0%BE%D0%BD%D0%B0%D0%BD%D1%82%D0%BD%D0%BE%D0%B5_%D0%BF%D0%B8%D1%81%D1%8C%D0%BC%D0%BE" TargetMode="External"/><Relationship Id="rId9" Type="http://schemas.openxmlformats.org/officeDocument/2006/relationships/hyperlink" Target="https://ru.wikipedia.org/wiki/IV_%D1%82%D1%8B%D1%81%D1%8F%D1%87%D0%B5%D0%BB%D0%B5%D1%82%D0%B8%D0%B5_%D0%B4%D0%BE_%D0%BD._%D1%8D." TargetMode="External"/><Relationship Id="rId14" Type="http://schemas.openxmlformats.org/officeDocument/2006/relationships/hyperlink" Target="https://ru.wikipedia.org/wiki/%D0%94%D0%B5%D0%BC%D0%BE%D1%82%D0%B8%D1%87%D0%B5%D1%81%D0%BA%D0%BE%D0%B5_%D0%BF%D0%B8%D1%81%D1%8C%D0%BC%D0%BE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1268760"/>
            <a:ext cx="7056900" cy="4563869"/>
          </a:xfrm>
        </p:spPr>
        <p:txBody>
          <a:bodyPr>
            <a:normAutofit fontScale="85000" lnSpcReduction="10000"/>
          </a:bodyPr>
          <a:lstStyle/>
          <a:p>
            <a:pPr algn="ctr"/>
            <a:r>
              <a:rPr lang="ru-RU" dirty="0"/>
              <a:t>Важнейшим достижением духовной культуры древнего Египта было изобретение письменности. Возникновение письменности происходило путём постепенного превращения пиктографической «дописьменности», передававшей лишь общий смысл сообщения, в идеографию, в которой строго фиксированные знаки обозначали отдельные слова или их знаменательные слоги. Позднее из идеографии возникли более развитые слоговые и буквенно-звуковые системы письменности .</a:t>
            </a:r>
          </a:p>
          <a:p>
            <a:pPr algn="ctr"/>
            <a:r>
              <a:rPr lang="ru-RU" dirty="0"/>
              <a:t>Целью данной работы является попытка рассказать о структуре древнеегипетского языка, истории его дешифровки и о других открытиях произведённых при исследовании древнеегипетской письменности.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88507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124744"/>
            <a:ext cx="7024744" cy="1143000"/>
          </a:xfrm>
        </p:spPr>
        <p:txBody>
          <a:bodyPr>
            <a:noAutofit/>
          </a:bodyPr>
          <a:lstStyle/>
          <a:p>
            <a:pPr algn="ctr"/>
            <a:r>
              <a:rPr lang="ru-RU" sz="1700" dirty="0"/>
              <a:t>Египетская иероглифическая письменность в течение 14 веков представляла собой волнующую загадку для ученых мира. Геродот, Диодор Сицилийский говорили об иероглифах как о непонятных рисунках-письменах. Климент Александрийский впервые называет их иероглифами.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03648" y="2492896"/>
            <a:ext cx="6777317" cy="3508977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420888"/>
            <a:ext cx="6768752" cy="36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45183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4892309"/>
              </p:ext>
            </p:extLst>
          </p:nvPr>
        </p:nvGraphicFramePr>
        <p:xfrm>
          <a:off x="971600" y="764704"/>
          <a:ext cx="7416826" cy="5617815"/>
        </p:xfrm>
        <a:graphic>
          <a:graphicData uri="http://schemas.openxmlformats.org/drawingml/2006/table">
            <a:tbl>
              <a:tblPr/>
              <a:tblGrid>
                <a:gridCol w="37084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084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2490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500" b="1" u="none" dirty="0">
                          <a:effectLst/>
                        </a:rPr>
                        <a:t>Египетское иероглифическое письмо</a:t>
                      </a:r>
                    </a:p>
                  </a:txBody>
                  <a:tcPr marL="21524" marR="21524" marT="10762" marB="10762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5983">
                <a:tc>
                  <a:txBody>
                    <a:bodyPr/>
                    <a:lstStyle/>
                    <a:p>
                      <a:pPr algn="r" fontAlgn="t"/>
                      <a:r>
                        <a:rPr lang="ru-RU" sz="1500" b="1" u="none" strike="noStrike">
                          <a:solidFill>
                            <a:srgbClr val="0B0080"/>
                          </a:solidFill>
                          <a:effectLst/>
                          <a:hlinkClick r:id="rId2" tooltip="Письменность"/>
                        </a:rPr>
                        <a:t>Тип письма</a:t>
                      </a:r>
                      <a:r>
                        <a:rPr lang="ru-RU" sz="1500" b="1" u="none">
                          <a:effectLst/>
                        </a:rPr>
                        <a:t>:</a:t>
                      </a:r>
                    </a:p>
                  </a:txBody>
                  <a:tcPr marL="21524" marR="21524" marT="10762" marB="10762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500" b="1" u="none" strike="noStrike">
                          <a:solidFill>
                            <a:srgbClr val="0B0080"/>
                          </a:solidFill>
                          <a:effectLst/>
                          <a:hlinkClick r:id="rId3" tooltip="Логографическое письмо"/>
                        </a:rPr>
                        <a:t>лого</a:t>
                      </a:r>
                      <a:r>
                        <a:rPr lang="ru-RU" sz="1500" b="1" u="none">
                          <a:effectLst/>
                        </a:rPr>
                        <a:t>-</a:t>
                      </a:r>
                      <a:r>
                        <a:rPr lang="ru-RU" sz="1500" b="1" u="none" strike="noStrike">
                          <a:solidFill>
                            <a:srgbClr val="0B0080"/>
                          </a:solidFill>
                          <a:effectLst/>
                          <a:hlinkClick r:id="rId4" tooltip="Консонантное письмо"/>
                        </a:rPr>
                        <a:t>консонантное</a:t>
                      </a:r>
                      <a:r>
                        <a:rPr lang="ru-RU" sz="1500" b="1" u="none">
                          <a:effectLst/>
                        </a:rPr>
                        <a:t>(фоноидеографическое)</a:t>
                      </a:r>
                    </a:p>
                  </a:txBody>
                  <a:tcPr marL="21524" marR="21524" marT="10762" marB="10762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5742">
                <a:tc>
                  <a:txBody>
                    <a:bodyPr/>
                    <a:lstStyle/>
                    <a:p>
                      <a:pPr algn="r" fontAlgn="t"/>
                      <a:r>
                        <a:rPr lang="ru-RU" sz="1500" b="1" u="none" strike="noStrike">
                          <a:solidFill>
                            <a:srgbClr val="0B0080"/>
                          </a:solidFill>
                          <a:effectLst/>
                          <a:hlinkClick r:id="rId5" tooltip="Языки мира"/>
                        </a:rPr>
                        <a:t>Языки</a:t>
                      </a:r>
                      <a:r>
                        <a:rPr lang="ru-RU" sz="1500" b="1" u="none">
                          <a:effectLst/>
                        </a:rPr>
                        <a:t>:</a:t>
                      </a:r>
                    </a:p>
                  </a:txBody>
                  <a:tcPr marL="21524" marR="21524" marT="10762" marB="10762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500" b="1" u="none" strike="noStrike">
                          <a:solidFill>
                            <a:srgbClr val="0B0080"/>
                          </a:solidFill>
                          <a:effectLst/>
                          <a:hlinkClick r:id="rId6" tooltip="Египетский язык"/>
                        </a:rPr>
                        <a:t>египетский</a:t>
                      </a:r>
                      <a:endParaRPr lang="ru-RU" sz="1500" b="1" u="none">
                        <a:effectLst/>
                      </a:endParaRPr>
                    </a:p>
                  </a:txBody>
                  <a:tcPr marL="21524" marR="21524" marT="10762" marB="10762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5983">
                <a:tc>
                  <a:txBody>
                    <a:bodyPr/>
                    <a:lstStyle/>
                    <a:p>
                      <a:pPr algn="r" fontAlgn="t"/>
                      <a:r>
                        <a:rPr lang="ru-RU" sz="1500" b="1" u="none">
                          <a:effectLst/>
                        </a:rPr>
                        <a:t>Место возникновения:</a:t>
                      </a:r>
                    </a:p>
                  </a:txBody>
                  <a:tcPr marL="21524" marR="21524" marT="10762" marB="10762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500" b="1" u="none" strike="noStrike">
                          <a:solidFill>
                            <a:srgbClr val="0B0080"/>
                          </a:solidFill>
                          <a:effectLst/>
                          <a:hlinkClick r:id="rId7" tooltip="Додинастический период (Древний Египет)"/>
                        </a:rPr>
                        <a:t>Додинастический</a:t>
                      </a:r>
                      <a:r>
                        <a:rPr lang="ru-RU" sz="1500" b="1" u="none">
                          <a:effectLst/>
                        </a:rPr>
                        <a:t> и </a:t>
                      </a:r>
                      <a:r>
                        <a:rPr lang="ru-RU" sz="1500" b="1" u="none" strike="noStrike">
                          <a:solidFill>
                            <a:srgbClr val="0B0080"/>
                          </a:solidFill>
                          <a:effectLst/>
                          <a:hlinkClick r:id="rId8" tooltip="Раннее царство"/>
                        </a:rPr>
                        <a:t>Раннего царства</a:t>
                      </a:r>
                      <a:r>
                        <a:rPr lang="ru-RU" sz="1500" b="1" u="none">
                          <a:effectLst/>
                        </a:rPr>
                        <a:t> Египет</a:t>
                      </a:r>
                    </a:p>
                  </a:txBody>
                  <a:tcPr marL="21524" marR="21524" marT="10762" marB="10762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2731">
                <a:tc>
                  <a:txBody>
                    <a:bodyPr/>
                    <a:lstStyle/>
                    <a:p>
                      <a:pPr algn="r" fontAlgn="t"/>
                      <a:r>
                        <a:rPr lang="ru-RU" sz="1500" b="1" u="none">
                          <a:effectLst/>
                        </a:rPr>
                        <a:t>Период:</a:t>
                      </a:r>
                    </a:p>
                  </a:txBody>
                  <a:tcPr marL="21524" marR="21524" marT="10762" marB="10762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500" b="1" u="none">
                          <a:effectLst/>
                        </a:rPr>
                        <a:t>рубеж </a:t>
                      </a:r>
                      <a:r>
                        <a:rPr lang="ru-RU" sz="1500" b="1" u="none" strike="noStrike">
                          <a:solidFill>
                            <a:srgbClr val="0B0080"/>
                          </a:solidFill>
                          <a:effectLst/>
                          <a:hlinkClick r:id="rId9" tooltip="IV тысячелетие до н. э."/>
                        </a:rPr>
                        <a:t>4-го</a:t>
                      </a:r>
                      <a:r>
                        <a:rPr lang="ru-RU" sz="1500" b="1" u="none">
                          <a:effectLst/>
                        </a:rPr>
                        <a:t> и </a:t>
                      </a:r>
                      <a:r>
                        <a:rPr lang="ru-RU" sz="1500" b="1" u="none" strike="noStrike">
                          <a:solidFill>
                            <a:srgbClr val="0B0080"/>
                          </a:solidFill>
                          <a:effectLst/>
                          <a:hlinkClick r:id="rId10" tooltip="III тысячелетие до н. э."/>
                        </a:rPr>
                        <a:t>3-го тыс. до н. э.</a:t>
                      </a:r>
                      <a:br>
                        <a:rPr lang="ru-RU" sz="1500" b="1" u="none">
                          <a:effectLst/>
                        </a:rPr>
                      </a:br>
                      <a:r>
                        <a:rPr lang="ru-RU" sz="1500" b="1" u="none">
                          <a:effectLst/>
                        </a:rPr>
                        <a:t>— </a:t>
                      </a:r>
                      <a:r>
                        <a:rPr lang="ru-RU" sz="1500" b="1" u="none" strike="noStrike">
                          <a:solidFill>
                            <a:srgbClr val="0B0080"/>
                          </a:solidFill>
                          <a:effectLst/>
                          <a:hlinkClick r:id="rId11" tooltip="IV век"/>
                        </a:rPr>
                        <a:t>IV в. н. э.</a:t>
                      </a:r>
                      <a:endParaRPr lang="ru-RU" sz="1500" b="1" u="none">
                        <a:effectLst/>
                      </a:endParaRPr>
                    </a:p>
                  </a:txBody>
                  <a:tcPr marL="21524" marR="21524" marT="10762" marB="10762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12731">
                <a:tc>
                  <a:txBody>
                    <a:bodyPr/>
                    <a:lstStyle/>
                    <a:p>
                      <a:pPr algn="r" fontAlgn="t"/>
                      <a:r>
                        <a:rPr lang="ru-RU" sz="1500" b="1" u="none">
                          <a:effectLst/>
                        </a:rPr>
                        <a:t>Направление письма:</a:t>
                      </a:r>
                    </a:p>
                  </a:txBody>
                  <a:tcPr marL="21524" marR="21524" marT="10762" marB="10762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500" b="1" u="none">
                          <a:effectLst/>
                        </a:rPr>
                        <a:t>справа налево, слева направо, сверху вниз</a:t>
                      </a:r>
                    </a:p>
                  </a:txBody>
                  <a:tcPr marL="21524" marR="21524" marT="10762" marB="10762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8996">
                <a:tc>
                  <a:txBody>
                    <a:bodyPr/>
                    <a:lstStyle/>
                    <a:p>
                      <a:pPr algn="r" fontAlgn="t"/>
                      <a:r>
                        <a:rPr lang="ru-RU" sz="1500" b="1" u="none">
                          <a:effectLst/>
                        </a:rPr>
                        <a:t>Знаков:</a:t>
                      </a:r>
                    </a:p>
                  </a:txBody>
                  <a:tcPr marL="21524" marR="21524" marT="10762" marB="10762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500" b="1" u="none">
                          <a:effectLst/>
                        </a:rPr>
                        <a:t>ок. 6000</a:t>
                      </a:r>
                    </a:p>
                  </a:txBody>
                  <a:tcPr marL="21524" marR="21524" marT="10762" marB="10762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09478">
                <a:tc>
                  <a:txBody>
                    <a:bodyPr/>
                    <a:lstStyle/>
                    <a:p>
                      <a:pPr algn="r" fontAlgn="t"/>
                      <a:r>
                        <a:rPr lang="ru-RU" sz="1500" b="1" u="none">
                          <a:effectLst/>
                        </a:rPr>
                        <a:t>Происхождение:</a:t>
                      </a:r>
                    </a:p>
                  </a:txBody>
                  <a:tcPr marL="21524" marR="21524" marT="10762" marB="10762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500" b="1" u="none" strike="noStrike">
                          <a:solidFill>
                            <a:srgbClr val="0B0080"/>
                          </a:solidFill>
                          <a:effectLst/>
                          <a:hlinkClick r:id="rId12" tooltip="Пиктограмма"/>
                        </a:rPr>
                        <a:t>пиктографическое</a:t>
                      </a:r>
                      <a:r>
                        <a:rPr lang="ru-RU" sz="1500" b="1" u="none">
                          <a:effectLst/>
                        </a:rPr>
                        <a:t> письмо протоегиптян (культура Накада)</a:t>
                      </a:r>
                    </a:p>
                  </a:txBody>
                  <a:tcPr marL="21524" marR="21524" marT="10762" marB="10762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386706">
                <a:tc>
                  <a:txBody>
                    <a:bodyPr/>
                    <a:lstStyle/>
                    <a:p>
                      <a:pPr algn="r" fontAlgn="t"/>
                      <a:r>
                        <a:rPr lang="ru-RU" sz="1500" b="1" u="none">
                          <a:effectLst/>
                        </a:rPr>
                        <a:t>Развилось в:</a:t>
                      </a:r>
                    </a:p>
                  </a:txBody>
                  <a:tcPr marL="21524" marR="21524" marT="10762" marB="10762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500" b="1" u="none" dirty="0">
                          <a:solidFill>
                            <a:srgbClr val="0B0080"/>
                          </a:solidFill>
                          <a:effectLst/>
                          <a:hlinkClick r:id="rId13" tooltip="Иератическое письмо"/>
                        </a:rPr>
                        <a:t>иератическое письмо</a:t>
                      </a:r>
                      <a:br>
                        <a:rPr lang="ru-RU" sz="1500" b="1" u="none" dirty="0">
                          <a:effectLst/>
                        </a:rPr>
                      </a:br>
                      <a:r>
                        <a:rPr lang="ru-RU" sz="1500" b="1" u="none" dirty="0">
                          <a:effectLst/>
                        </a:rPr>
                        <a:t>    </a:t>
                      </a:r>
                      <a:r>
                        <a:rPr lang="ru-RU" sz="1500" b="1" u="none" strike="noStrike" dirty="0">
                          <a:solidFill>
                            <a:srgbClr val="0B0080"/>
                          </a:solidFill>
                          <a:effectLst/>
                          <a:hlinkClick r:id="rId14" tooltip="Демотическое письмо"/>
                        </a:rPr>
                        <a:t>демотическое письмо</a:t>
                      </a:r>
                      <a:br>
                        <a:rPr lang="ru-RU" sz="1500" b="1" u="none" dirty="0">
                          <a:effectLst/>
                        </a:rPr>
                      </a:br>
                      <a:r>
                        <a:rPr lang="ru-RU" sz="1500" b="1" u="none" dirty="0">
                          <a:effectLst/>
                        </a:rPr>
                        <a:t>       </a:t>
                      </a:r>
                      <a:r>
                        <a:rPr lang="ru-RU" sz="1500" b="1" u="none" strike="noStrike" dirty="0">
                          <a:solidFill>
                            <a:srgbClr val="0B0080"/>
                          </a:solidFill>
                          <a:effectLst/>
                          <a:hlinkClick r:id="rId15" tooltip="Мероитское письмо"/>
                        </a:rPr>
                        <a:t>мероитское письмо</a:t>
                      </a:r>
                      <a:r>
                        <a:rPr lang="ru-RU" sz="1500" b="1" u="none" dirty="0">
                          <a:effectLst/>
                        </a:rPr>
                        <a:t>(курс.)</a:t>
                      </a:r>
                      <a:br>
                        <a:rPr lang="ru-RU" sz="1500" b="1" u="none" dirty="0">
                          <a:effectLst/>
                        </a:rPr>
                      </a:br>
                      <a:r>
                        <a:rPr lang="ru-RU" sz="1500" b="1" u="none" dirty="0">
                          <a:effectLst/>
                        </a:rPr>
                        <a:t>мероитское письмо (иерог.)</a:t>
                      </a:r>
                    </a:p>
                  </a:txBody>
                  <a:tcPr marL="21524" marR="21524" marT="10762" marB="10762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5742">
                <a:tc>
                  <a:txBody>
                    <a:bodyPr/>
                    <a:lstStyle/>
                    <a:p>
                      <a:pPr algn="r" fontAlgn="t"/>
                      <a:r>
                        <a:rPr lang="ru-RU" sz="1500" b="1" u="none" strike="noStrike">
                          <a:solidFill>
                            <a:srgbClr val="0B0080"/>
                          </a:solidFill>
                          <a:effectLst/>
                          <a:hlinkClick r:id="rId16" tooltip="Символы, представленные в Юникоде"/>
                        </a:rPr>
                        <a:t>Диапазон Юникода</a:t>
                      </a:r>
                      <a:r>
                        <a:rPr lang="ru-RU" sz="1500" b="1" u="none">
                          <a:effectLst/>
                        </a:rPr>
                        <a:t>:</a:t>
                      </a:r>
                    </a:p>
                  </a:txBody>
                  <a:tcPr marL="21524" marR="21524" marT="10762" marB="10762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500" b="1" u="none" dirty="0">
                          <a:effectLst/>
                        </a:rPr>
                        <a:t>13000—1342F</a:t>
                      </a:r>
                    </a:p>
                  </a:txBody>
                  <a:tcPr marL="21524" marR="21524" marT="10762" marB="10762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94672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980728"/>
            <a:ext cx="7272808" cy="5184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244134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1191014"/>
              </p:ext>
            </p:extLst>
          </p:nvPr>
        </p:nvGraphicFramePr>
        <p:xfrm>
          <a:off x="1042988" y="1484313"/>
          <a:ext cx="7058025" cy="43481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399759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1268760"/>
            <a:ext cx="7200916" cy="4563869"/>
          </a:xfrm>
        </p:spPr>
        <p:txBody>
          <a:bodyPr>
            <a:normAutofit fontScale="92500"/>
          </a:bodyPr>
          <a:lstStyle/>
          <a:p>
            <a:pPr marL="68580" indent="0" algn="ctr">
              <a:buNone/>
            </a:pPr>
            <a:r>
              <a:rPr lang="ru-RU" dirty="0"/>
              <a:t>Время образования египетской письменности определить невозможно, однако известно, что к началу правления первой династии египетская иероглифическая письменность сформировалась довольно хорошо. За свою историю письмена прошли пять стадий своего развития, последним этапом которого явился на смену собственно египетскому коптский язык. </a:t>
            </a:r>
          </a:p>
          <a:p>
            <a:pPr marL="68580" indent="0" algn="ctr">
              <a:buNone/>
            </a:pPr>
            <a:r>
              <a:rPr lang="ru-RU" dirty="0"/>
              <a:t>Письмо египтян было трёх видов: иероглифическим, иератическим демотическим. Возможно употребление трёх видов одних и тех же знаков (идеограмм, фонограмм и детерминативов).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82387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908720"/>
            <a:ext cx="7128908" cy="5256584"/>
          </a:xfrm>
        </p:spPr>
        <p:txBody>
          <a:bodyPr>
            <a:noAutofit/>
          </a:bodyPr>
          <a:lstStyle/>
          <a:p>
            <a:pPr marL="68580" indent="0" algn="ctr">
              <a:buNone/>
            </a:pPr>
            <a:r>
              <a:rPr lang="ru-RU" sz="1800" dirty="0"/>
              <a:t>Попыток разгадать тайну чтения иероглифического письма египтян было много. Ошибкой многих учёных было то, что они считали египетскую письменность символической. Ученым, нашедшим в себе смелость отказаться от многовековой традиции, оказался француз Жан Франсуа Шампольон, раскрывший загадку египетской иероглифики. Он предположил, что иероглифы носят не только идеографический характер, но и существуют фонетические знаки, которые служили вспомогательными символами для обозначения, в основном, имён собственных. Французский учёный на основе своих исследований признал родиной алфавита именно Египет. Шампольон внёс неоценимый вклад в историческую науку: явился основоположником египтологии, сумел расшифровать древнеегипетские надписи и тем самым раскрыл многие тайны перед глазами других учёных, изучавших древний Египет в основном лишь по письменным источника европейских авторов. </a:t>
            </a:r>
          </a:p>
        </p:txBody>
      </p:sp>
    </p:spTree>
    <p:extLst>
      <p:ext uri="{BB962C8B-B14F-4D97-AF65-F5344CB8AC3E}">
        <p14:creationId xmlns:p14="http://schemas.microsoft.com/office/powerpoint/2010/main" val="39625574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2852936"/>
            <a:ext cx="7024744" cy="1143000"/>
          </a:xfrm>
        </p:spPr>
        <p:txBody>
          <a:bodyPr/>
          <a:lstStyle/>
          <a:p>
            <a:pPr algn="ctr"/>
            <a:r>
              <a:rPr lang="ru-RU" b="1" i="1" dirty="0"/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33779944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</TotalTime>
  <Words>366</Words>
  <Application>Microsoft Office PowerPoint</Application>
  <PresentationFormat>Экран (4:3)</PresentationFormat>
  <Paragraphs>30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1" baseType="lpstr">
      <vt:lpstr>Century Gothic</vt:lpstr>
      <vt:lpstr>Wingdings 2</vt:lpstr>
      <vt:lpstr>Остин</vt:lpstr>
      <vt:lpstr>Презентация PowerPoint</vt:lpstr>
      <vt:lpstr>Египетская иероглифическая письменность в течение 14 веков представляла собой волнующую загадку для ученых мира. Геродот, Диодор Сицилийский говорили об иероглифах как о непонятных рисунках-письменах. Климент Александрийский впервые называет их иероглифами.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Контрольная работа по дисциплине История письма на тему: «Письменность Древнего Египта»</dc:title>
  <dc:creator>Екатерина</dc:creator>
  <cp:lastModifiedBy>Александрия Курловская</cp:lastModifiedBy>
  <cp:revision>3</cp:revision>
  <dcterms:created xsi:type="dcterms:W3CDTF">2016-06-23T19:40:02Z</dcterms:created>
  <dcterms:modified xsi:type="dcterms:W3CDTF">2019-05-02T02:25:24Z</dcterms:modified>
</cp:coreProperties>
</file>