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4660"/>
  </p:normalViewPr>
  <p:slideViewPr>
    <p:cSldViewPr>
      <p:cViewPr>
        <p:scale>
          <a:sx n="60" d="100"/>
          <a:sy n="60" d="100"/>
        </p:scale>
        <p:origin x="256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4950296"/>
          </a:xfrm>
        </p:spPr>
        <p:txBody>
          <a:bodyPr/>
          <a:lstStyle/>
          <a:p>
            <a:pPr algn="ctr"/>
            <a:r>
              <a:rPr lang="ru-RU" sz="2500" dirty="0"/>
              <a:t>Основанная цель исследования сводится к оценке кредитоспособности, платежеспособности и финансовой устойчивости ООО «Аршановское», дать рекомендации по улучшению его финансового состояния.</a:t>
            </a:r>
          </a:p>
          <a:p>
            <a:pPr algn="ctr"/>
            <a:endParaRPr lang="ru-RU" sz="2500" dirty="0"/>
          </a:p>
          <a:p>
            <a:pPr algn="ctr"/>
            <a:r>
              <a:rPr lang="ru-RU" sz="2500" dirty="0"/>
              <a:t>Объектом исследования выступает финансовое состояние организации. Субъект исследования – ООО «Аршановское» Алтайского района Республики Хакасия.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69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Расчет показателей ликвидности ООО «Аршановское»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05258901"/>
              </p:ext>
            </p:extLst>
          </p:nvPr>
        </p:nvGraphicFramePr>
        <p:xfrm>
          <a:off x="467544" y="1988840"/>
          <a:ext cx="8280920" cy="3960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7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396">
                <a:tc>
                  <a:txBody>
                    <a:bodyPr/>
                    <a:lstStyle/>
                    <a:p>
                      <a:pPr marL="52705" marR="5207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Коэффициент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5405" marR="133604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Характеристика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9845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2014 г.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43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317">
                <a:tc>
                  <a:txBody>
                    <a:bodyPr/>
                    <a:lstStyle/>
                    <a:p>
                      <a:pPr marL="52070" marR="52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К 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4770" algn="just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1758950" algn="l"/>
                          <a:tab pos="3126740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Характеризует способность предприятия к моментальному	погашению	</a:t>
                      </a:r>
                      <a:r>
                        <a:rPr lang="ru-RU" sz="1600" b="1" spc="-5" dirty="0">
                          <a:effectLst/>
                        </a:rPr>
                        <a:t>долговых </a:t>
                      </a:r>
                      <a:r>
                        <a:rPr lang="ru-RU" sz="1600" b="1" dirty="0">
                          <a:effectLst/>
                        </a:rPr>
                        <a:t>обязательств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9845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0,03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8732">
                <a:tc>
                  <a:txBody>
                    <a:bodyPr/>
                    <a:lstStyle/>
                    <a:p>
                      <a:pPr marL="52070" marR="52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К 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6675" algn="just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Характеризует способность предприятия оперативно высвободить из хозяйственного оборота денежные средства и погасить долговые обязательства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9845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0,02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52">
                <a:tc>
                  <a:txBody>
                    <a:bodyPr/>
                    <a:lstStyle/>
                    <a:p>
                      <a:pPr marL="52705" marR="5207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К3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Указывает на платежеспособность предприятия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9845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3,76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94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Расчет показателей ликвидности ООО «Аршановское»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8481796"/>
              </p:ext>
            </p:extLst>
          </p:nvPr>
        </p:nvGraphicFramePr>
        <p:xfrm>
          <a:off x="539552" y="1988840"/>
          <a:ext cx="8136904" cy="3960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3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9500">
                <a:tc>
                  <a:txBody>
                    <a:bodyPr/>
                    <a:lstStyle/>
                    <a:p>
                      <a:pPr marL="708025" marR="708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Коэффициент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5440" marR="16154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 г.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985">
                <a:tc>
                  <a:txBody>
                    <a:bodyPr/>
                    <a:lstStyle/>
                    <a:p>
                      <a:pPr marL="707390" marR="708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К 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5440" marR="16154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0,05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970">
                <a:tc>
                  <a:txBody>
                    <a:bodyPr/>
                    <a:lstStyle/>
                    <a:p>
                      <a:pPr marL="707390" marR="708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К 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5440" marR="16154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0,05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985">
                <a:tc>
                  <a:txBody>
                    <a:bodyPr/>
                    <a:lstStyle/>
                    <a:p>
                      <a:pPr marL="708025" marR="708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К3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5440" marR="161544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3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ru-RU" b="1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540060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1.	Одним из важнейших условий успешного управления финансами предприятия является анализ его финансового состояния, а так же показателей кредитоспособности, платежеспособности и финансовой устойчивости.</a:t>
            </a:r>
          </a:p>
          <a:p>
            <a:pPr algn="just"/>
            <a:r>
              <a:rPr lang="ru-RU" b="1" dirty="0"/>
              <a:t>2.	Официальных методик по проведению оценки финансового состояния в настоящее время не существует, за исключением отдельных положений закона «О несостоятельности (банкротстве) предприятий». Оценку финансового положения могут проводить аудиторы опираясь на свой практический опыт, сам хозяйствующий субъект с целью повышения эффективности его деятельности, собственники компании и инвесторы, коммерческие банки с целью определения кредитоспособности и платежеспособности предприятия и др.</a:t>
            </a:r>
          </a:p>
          <a:p>
            <a:pPr algn="just"/>
            <a:r>
              <a:rPr lang="ru-RU" b="1" dirty="0"/>
              <a:t>3.	Анализ финансового состояния проводится в несколько этапов, начиная с общей оценки и проведения вертикального и горизонтального анализа, затем рассчитываются показатели финансовой устойчивости и платежеспособности     предприятия.     Следующим     этапом    определяется кредитоспособность и ликвидность предприятия (метод группировки). Каждый из этапов может проводится по данным абсолютных показателей так и относительных (коэффициентный) метод.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927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60486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4.	Общая оценка показателей данных бухгалтерского баланса свидетельствует о положительной динамике, предприятие активно развивается, но в структуре пассивов значительную долю занимают кредитные обязательства, кредиторская задолженность, в активах предприятия оборотные активы обездвижены в запасах.</a:t>
            </a:r>
          </a:p>
          <a:p>
            <a:pPr algn="just"/>
            <a:r>
              <a:rPr lang="ru-RU" b="1" dirty="0"/>
              <a:t>5.	Анализ показал, что ООО «Аршановское» является платежеспособным предприятием (оборотные активы больше чем, краткосрочные обязательства) и обладает неустойчивым финансовым положением по абсолютным показателям. При коэффициентном методе наблюдается зависимость предприятия от внешних источников.</a:t>
            </a:r>
          </a:p>
          <a:p>
            <a:pPr algn="just"/>
            <a:r>
              <a:rPr lang="ru-RU" b="1" dirty="0"/>
              <a:t>6.	По показателям кредитоспособности ООО «Аршановское» относится ко второму классу кредитоспособности, при этом кредитование таких клиентов в банке связанно с риском в связи с чем, по таким клиентам как ООО «Аршановское» сформирует резерв на возможные потери по ссудам в размере 20 % (от суммы погашаемого кредита). С позиции расчета кредитоспособности ООО «Аршановское» является платежеспособным и кредитоспособным за счет показателя текущей ликвидности.</a:t>
            </a:r>
          </a:p>
          <a:p>
            <a:pPr algn="just"/>
            <a:r>
              <a:rPr lang="ru-RU" b="1" dirty="0"/>
              <a:t>7.	В рамках рекомендаций предприятию предлагается проводить постоянный анализ финансового состояния, избавится от  части </a:t>
            </a:r>
            <a:r>
              <a:rPr lang="ru-RU" b="1" dirty="0" err="1"/>
              <a:t>внеоборотных</a:t>
            </a:r>
            <a:r>
              <a:rPr lang="ru-RU" b="1" dirty="0"/>
              <a:t> активов, более полно использовать основные средства (например, некоторую часть необходимо сдать в аренду). Кроме того предприятию необходимо работать с дебиторской и кредиторской задолженностью (сокращая их), так например на предприятии необходимо ввести систему скидок, а получаемые доходы направлять в погашение кредиторской задолженности.</a:t>
            </a:r>
          </a:p>
          <a:p>
            <a:pPr algn="just"/>
            <a:r>
              <a:rPr lang="ru-RU" b="1" dirty="0"/>
              <a:t>8.	ООО «Аршановское» должно стараться погасить свои долговые обязательства   по   долгосрочным   кредитам.   Показатель  П3   должен быть снижен не менее чем, на 50 %, соответственно это позволит предприятию выйти в зону допустимого риска ликвидности, предприятие повысит свою финансовую устойчивость.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32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924800" cy="1143000"/>
          </a:xfrm>
        </p:spPr>
        <p:txBody>
          <a:bodyPr/>
          <a:lstStyle/>
          <a:p>
            <a:pPr algn="ctr"/>
            <a:r>
              <a:rPr lang="ru-RU" sz="5000" b="1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6216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/>
              <a:t>Показатели финансовой устойчивости5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1624"/>
            <a:ext cx="7992888" cy="466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06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ru-RU" dirty="0"/>
              <a:t>Объект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5256584"/>
          </a:xfrm>
        </p:spPr>
        <p:txBody>
          <a:bodyPr>
            <a:normAutofit/>
          </a:bodyPr>
          <a:lstStyle/>
          <a:p>
            <a:pPr algn="ctr"/>
            <a:r>
              <a:rPr lang="ru-RU" sz="2500" dirty="0"/>
              <a:t>На территории Алтайского района зарегистрировано Общество с ограниченной  ответственностью  «Аршановское»  (иностранное наименование</a:t>
            </a:r>
          </a:p>
          <a:p>
            <a:pPr algn="ctr"/>
            <a:r>
              <a:rPr lang="ru-RU" sz="2500" dirty="0"/>
              <a:t>«ARSHANOVSKOE LTD.»). Дата регистрации 05.04.2008 г.</a:t>
            </a:r>
          </a:p>
          <a:p>
            <a:pPr algn="ctr"/>
            <a:r>
              <a:rPr lang="ru-RU" sz="2500" dirty="0"/>
              <a:t>Общество с ограниченной ответственностью «Аршановское» является юридическим лицом – хозяйственное общество.</a:t>
            </a:r>
          </a:p>
          <a:p>
            <a:pPr algn="ctr"/>
            <a:r>
              <a:rPr lang="ru-RU" sz="2500" dirty="0"/>
              <a:t>Основной целью деятельности общества является получение прибыли. </a:t>
            </a:r>
          </a:p>
        </p:txBody>
      </p:sp>
    </p:spTree>
    <p:extLst>
      <p:ext uri="{BB962C8B-B14F-4D97-AF65-F5344CB8AC3E}">
        <p14:creationId xmlns:p14="http://schemas.microsoft.com/office/powerpoint/2010/main" val="378329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/>
              <a:t>Динамика абсолютных показателей баланса ООО «Аршановское» за 2011 – 2015 гг., тыс. руб.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136904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56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90066"/>
          </a:xfrm>
        </p:spPr>
        <p:txBody>
          <a:bodyPr/>
          <a:lstStyle/>
          <a:p>
            <a:pPr algn="ctr"/>
            <a:r>
              <a:rPr lang="ru-RU" dirty="0"/>
              <a:t>Структура баланса в 2015 году, %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56895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4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пассивов ООО «Аршановское» за 2015 г, %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35292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12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Расчет показателей финансовой устойчивости,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0819874"/>
              </p:ext>
            </p:extLst>
          </p:nvPr>
        </p:nvGraphicFramePr>
        <p:xfrm>
          <a:off x="395536" y="1700809"/>
          <a:ext cx="8424936" cy="468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4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357">
                <a:tc>
                  <a:txBody>
                    <a:bodyPr/>
                    <a:lstStyle/>
                    <a:p>
                      <a:pPr marL="1480185" marR="14801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Показатель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marR="32575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2014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 algn="l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2015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90">
                <a:tc>
                  <a:txBody>
                    <a:bodyPr/>
                    <a:lstStyle/>
                    <a:p>
                      <a:pPr marL="65405" marR="6540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Наличие собственных оборотных средств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-41146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544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-52084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94">
                <a:tc>
                  <a:txBody>
                    <a:bodyPr/>
                    <a:lstStyle/>
                    <a:p>
                      <a:pPr marL="65405" marR="654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Наличие собственных и долгосрочных заемных источников формирования запасов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-43158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544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-51553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518">
                <a:tc>
                  <a:txBody>
                    <a:bodyPr/>
                    <a:lstStyle/>
                    <a:p>
                      <a:pPr marL="65405" marR="65405" algn="l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74395" algn="l"/>
                          <a:tab pos="1868170" algn="l"/>
                          <a:tab pos="2897505" algn="l"/>
                        </a:tabLst>
                      </a:pPr>
                      <a:r>
                        <a:rPr lang="ru-RU" sz="1400" b="1">
                          <a:effectLst/>
                        </a:rPr>
                        <a:t>Общая	величина	основных	</a:t>
                      </a:r>
                      <a:r>
                        <a:rPr lang="ru-RU" sz="1400" b="1" spc="-5">
                          <a:effectLst/>
                        </a:rPr>
                        <a:t>источников </a:t>
                      </a:r>
                      <a:r>
                        <a:rPr lang="ru-RU" sz="1400" b="1">
                          <a:effectLst/>
                        </a:rPr>
                        <a:t>формирования</a:t>
                      </a:r>
                      <a:r>
                        <a:rPr lang="ru-RU" sz="1400" b="1" spc="-25">
                          <a:effectLst/>
                        </a:rPr>
                        <a:t> </a:t>
                      </a:r>
                      <a:r>
                        <a:rPr lang="ru-RU" sz="1400" b="1">
                          <a:effectLst/>
                        </a:rPr>
                        <a:t>запасов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75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-25308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544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-32387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621">
                <a:tc>
                  <a:txBody>
                    <a:bodyPr/>
                    <a:lstStyle/>
                    <a:p>
                      <a:pPr marL="65405" marR="65405" algn="l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942340" algn="l"/>
                          <a:tab pos="1398270" algn="l"/>
                          <a:tab pos="2431415" algn="l"/>
                          <a:tab pos="2802255" algn="l"/>
                        </a:tabLst>
                      </a:pPr>
                      <a:r>
                        <a:rPr lang="ru-RU" sz="1400" b="1">
                          <a:effectLst/>
                        </a:rPr>
                        <a:t>Излишек	(+),	недостаток	(-)	</a:t>
                      </a:r>
                      <a:r>
                        <a:rPr lang="ru-RU" sz="1400" b="1" spc="-5">
                          <a:effectLst/>
                        </a:rPr>
                        <a:t>собственных </a:t>
                      </a:r>
                      <a:r>
                        <a:rPr lang="ru-RU" sz="1400" b="1">
                          <a:effectLst/>
                        </a:rPr>
                        <a:t>оборотных</a:t>
                      </a:r>
                      <a:r>
                        <a:rPr lang="ru-RU" sz="1400" b="1" spc="-40">
                          <a:effectLst/>
                        </a:rPr>
                        <a:t> </a:t>
                      </a:r>
                      <a:r>
                        <a:rPr lang="ru-RU" sz="1400" b="1">
                          <a:effectLst/>
                        </a:rPr>
                        <a:t>средств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25434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92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18905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046">
                <a:tc>
                  <a:txBody>
                    <a:bodyPr/>
                    <a:lstStyle/>
                    <a:p>
                      <a:pPr marL="65405" marR="64135" algn="l">
                        <a:lnSpc>
                          <a:spcPts val="1575"/>
                        </a:lnSpc>
                        <a:spcAft>
                          <a:spcPts val="0"/>
                        </a:spcAft>
                        <a:tabLst>
                          <a:tab pos="884555" algn="l"/>
                          <a:tab pos="1282065" algn="l"/>
                          <a:tab pos="2258060" algn="l"/>
                          <a:tab pos="2572385" algn="l"/>
                          <a:tab pos="368236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Излишек	(+),	недостаток	(-)	собственных	и долгосрочных источников финансирования запасов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26422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92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19386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494">
                <a:tc>
                  <a:txBody>
                    <a:bodyPr/>
                    <a:lstStyle/>
                    <a:p>
                      <a:pPr marL="65405" marR="654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Излишек (+), недостаток (-) общей величины основных источников покрытия запасов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marR="32575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44272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592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38552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1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Расчет коэффициентов финансовой устойчивости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79404318"/>
              </p:ext>
            </p:extLst>
          </p:nvPr>
        </p:nvGraphicFramePr>
        <p:xfrm>
          <a:off x="467543" y="1844826"/>
          <a:ext cx="8280920" cy="4536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6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7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0115">
                <a:tc>
                  <a:txBody>
                    <a:bodyPr/>
                    <a:lstStyle/>
                    <a:p>
                      <a:pPr marL="292100" marR="140335" indent="-14224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Наименование показателя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 marR="62865" indent="-16954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Нормативное значение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29540" algn="ctr">
                        <a:lnSpc>
                          <a:spcPts val="1575"/>
                        </a:lnSpc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2014 г.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30810" algn="ctr">
                        <a:lnSpc>
                          <a:spcPts val="1575"/>
                        </a:lnSpc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2015 г.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366395" algn="ctr">
                        <a:lnSpc>
                          <a:spcPts val="1575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Заключение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634">
                <a:tc>
                  <a:txBody>
                    <a:bodyPr/>
                    <a:lstStyle/>
                    <a:p>
                      <a:pPr marL="566420" marR="566420" algn="ctr">
                        <a:lnSpc>
                          <a:spcPts val="167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Кфн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133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выше 0,5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289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0,2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301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0,2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368300" algn="ctr">
                        <a:lnSpc>
                          <a:spcPts val="157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Не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соответствует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377">
                <a:tc>
                  <a:txBody>
                    <a:bodyPr/>
                    <a:lstStyle/>
                    <a:p>
                      <a:pPr marL="566420" marR="566420" algn="ctr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Кз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139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менее 0,5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289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0,6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301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0,6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368300" algn="ctr">
                        <a:lnSpc>
                          <a:spcPts val="1575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Не</a:t>
                      </a: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0" dirty="0" err="1">
                          <a:effectLst/>
                        </a:rPr>
                        <a:t>соответствует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377">
                <a:tc>
                  <a:txBody>
                    <a:bodyPr/>
                    <a:lstStyle/>
                    <a:p>
                      <a:pPr marL="566420" marR="566420" algn="ctr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Км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360" marR="2133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0,2-0,5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2890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0,2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810" marR="13017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0,2</a:t>
                      </a:r>
                      <a:endParaRPr lang="ru-RU" sz="14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4490" marR="368300" algn="ctr">
                        <a:lnSpc>
                          <a:spcPts val="1575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Соответствует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Отчет о финансовых результатах ООО «Аршановское»,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0014819"/>
              </p:ext>
            </p:extLst>
          </p:nvPr>
        </p:nvGraphicFramePr>
        <p:xfrm>
          <a:off x="323529" y="1980882"/>
          <a:ext cx="8496942" cy="44004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5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309">
                <a:tc>
                  <a:txBody>
                    <a:bodyPr/>
                    <a:lstStyle/>
                    <a:p>
                      <a:pPr marL="100330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Показатель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2015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1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2014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3360" algn="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2013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2012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9588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2011 г.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09">
                <a:tc>
                  <a:txBody>
                    <a:bodyPr/>
                    <a:lstStyle/>
                    <a:p>
                      <a:pPr marL="100330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Выручка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29417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1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31832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5" algn="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28040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13707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10">
                  <a:txBody>
                    <a:bodyPr/>
                    <a:lstStyle/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ru-RU" sz="1100" b="1">
                        <a:effectLst/>
                      </a:endParaRPr>
                    </a:p>
                    <a:p>
                      <a:pPr marL="107950" marR="95885" indent="141605" algn="l">
                        <a:lnSpc>
                          <a:spcPts val="1575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Нет данных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119">
                <a:tc>
                  <a:txBody>
                    <a:bodyPr/>
                    <a:lstStyle/>
                    <a:p>
                      <a:pPr marL="557530" marR="257175" indent="-29146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Себестоимость продаж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-38742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-39653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-27661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-15844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309">
                <a:tc>
                  <a:txBody>
                    <a:bodyPr/>
                    <a:lstStyle/>
                    <a:p>
                      <a:pPr marL="100330" marR="9969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Валовая прибыль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-9325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-7821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120" marR="32639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379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-2137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119">
                <a:tc>
                  <a:txBody>
                    <a:bodyPr/>
                    <a:lstStyle/>
                    <a:p>
                      <a:pPr marL="452120" marR="126365" indent="-315595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Прибыль (убыток) от продаж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-9325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-7821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5120" marR="326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379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-2137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09">
                <a:tc>
                  <a:txBody>
                    <a:bodyPr/>
                    <a:lstStyle/>
                    <a:p>
                      <a:pPr marL="100330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Проценты к уплате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-3689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-4120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162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-3182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-1452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809">
                <a:tc>
                  <a:txBody>
                    <a:bodyPr/>
                    <a:lstStyle/>
                    <a:p>
                      <a:pPr marL="100330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Прочие доходы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14332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12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18120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9555" algn="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13825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-12352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809">
                <a:tc>
                  <a:txBody>
                    <a:bodyPr/>
                    <a:lstStyle/>
                    <a:p>
                      <a:pPr marL="99695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Прочие расходы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-267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-2960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162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-2475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20002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-1065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951">
                <a:tc>
                  <a:txBody>
                    <a:bodyPr/>
                    <a:lstStyle/>
                    <a:p>
                      <a:pPr marL="168910" marR="156845" indent="213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Прибыль до налогообложения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1051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3219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8547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7698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809">
                <a:tc>
                  <a:txBody>
                    <a:bodyPr/>
                    <a:lstStyle/>
                    <a:p>
                      <a:pPr marL="100330" marR="9969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Чистая прибыль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1051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3219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8547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7698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4095">
                <a:tc>
                  <a:txBody>
                    <a:bodyPr/>
                    <a:lstStyle/>
                    <a:p>
                      <a:pPr marL="98425" marR="10033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Совокупный финансовый результат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 marR="19939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1051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025" marR="200660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3219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algn="l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8547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х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8174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</TotalTime>
  <Words>410</Words>
  <Application>Microsoft Office PowerPoint</Application>
  <PresentationFormat>Экран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Times New Roman</vt:lpstr>
      <vt:lpstr>Горизонт</vt:lpstr>
      <vt:lpstr>Презентация PowerPoint</vt:lpstr>
      <vt:lpstr>Показатели финансовой устойчивости5 </vt:lpstr>
      <vt:lpstr>Объект исследования</vt:lpstr>
      <vt:lpstr>Динамика абсолютных показателей баланса ООО «Аршановское» за 2011 – 2015 гг., тыс. руб.</vt:lpstr>
      <vt:lpstr>Структура баланса в 2015 году, %</vt:lpstr>
      <vt:lpstr>Структура пассивов ООО «Аршановское» за 2015 г, %</vt:lpstr>
      <vt:lpstr>Расчет показателей финансовой устойчивости, тыс. руб.</vt:lpstr>
      <vt:lpstr>Расчет коэффициентов финансовой устойчивости</vt:lpstr>
      <vt:lpstr>Отчет о финансовых результатах ООО «Аршановское», тыс. руб.</vt:lpstr>
      <vt:lpstr>Расчет показателей ликвидности ООО «Аршановское»</vt:lpstr>
      <vt:lpstr>Расчет показателей ликвидности ООО «Аршановское»</vt:lpstr>
      <vt:lpstr>Выводы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Александрия Курловская</cp:lastModifiedBy>
  <cp:revision>4</cp:revision>
  <dcterms:created xsi:type="dcterms:W3CDTF">2016-06-25T19:18:50Z</dcterms:created>
  <dcterms:modified xsi:type="dcterms:W3CDTF">2019-05-01T23:09:41Z</dcterms:modified>
</cp:coreProperties>
</file>