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727996500437445"/>
          <c:y val="2.8252405949256338E-2"/>
          <c:w val="0.84827559055119395"/>
          <c:h val="0.72112459900845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актив!$A$2</c:f>
              <c:strCache>
                <c:ptCount val="1"/>
                <c:pt idx="0">
                  <c:v>оборотные активы</c:v>
                </c:pt>
              </c:strCache>
            </c:strRef>
          </c:tx>
          <c:invertIfNegative val="0"/>
          <c:cat>
            <c:strRef>
              <c:f>актив!$B$1:$D$1</c:f>
              <c:strCache>
                <c:ptCount val="3"/>
                <c:pt idx="0">
                  <c:v> 31.12.2009</c:v>
                </c:pt>
                <c:pt idx="1">
                  <c:v>31.12.2010</c:v>
                </c:pt>
                <c:pt idx="2">
                  <c:v>31.12.2011</c:v>
                </c:pt>
              </c:strCache>
            </c:strRef>
          </c:cat>
          <c:val>
            <c:numRef>
              <c:f>актив!$B$2:$D$2</c:f>
              <c:numCache>
                <c:formatCode>0.00</c:formatCode>
                <c:ptCount val="3"/>
                <c:pt idx="0">
                  <c:v>73.8</c:v>
                </c:pt>
                <c:pt idx="1">
                  <c:v>70.5</c:v>
                </c:pt>
                <c:pt idx="2">
                  <c:v>60.8</c:v>
                </c:pt>
              </c:numCache>
            </c:numRef>
          </c:val>
        </c:ser>
        <c:ser>
          <c:idx val="1"/>
          <c:order val="1"/>
          <c:tx>
            <c:strRef>
              <c:f>актив!$A$3</c:f>
              <c:strCache>
                <c:ptCount val="1"/>
                <c:pt idx="0">
                  <c:v>внеоборотные активы</c:v>
                </c:pt>
              </c:strCache>
            </c:strRef>
          </c:tx>
          <c:invertIfNegative val="0"/>
          <c:cat>
            <c:strRef>
              <c:f>актив!$B$1:$D$1</c:f>
              <c:strCache>
                <c:ptCount val="3"/>
                <c:pt idx="0">
                  <c:v> 31.12.2009</c:v>
                </c:pt>
                <c:pt idx="1">
                  <c:v>31.12.2010</c:v>
                </c:pt>
                <c:pt idx="2">
                  <c:v>31.12.2011</c:v>
                </c:pt>
              </c:strCache>
            </c:strRef>
          </c:cat>
          <c:val>
            <c:numRef>
              <c:f>актив!$B$3:$D$3</c:f>
              <c:numCache>
                <c:formatCode>0.00</c:formatCode>
                <c:ptCount val="3"/>
                <c:pt idx="0">
                  <c:v>26.2</c:v>
                </c:pt>
                <c:pt idx="1">
                  <c:v>29.5</c:v>
                </c:pt>
                <c:pt idx="2">
                  <c:v>39.200000000000003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8321536"/>
        <c:axId val="78439168"/>
      </c:barChart>
      <c:catAx>
        <c:axId val="783215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78439168"/>
        <c:crosses val="autoZero"/>
        <c:auto val="1"/>
        <c:lblAlgn val="ctr"/>
        <c:lblOffset val="100"/>
        <c:noMultiLvlLbl val="0"/>
      </c:catAx>
      <c:valAx>
        <c:axId val="78439168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crossAx val="783215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пассив!$A$2</c:f>
              <c:strCache>
                <c:ptCount val="1"/>
                <c:pt idx="0">
                  <c:v>капитал и резервы</c:v>
                </c:pt>
              </c:strCache>
            </c:strRef>
          </c:tx>
          <c:invertIfNegative val="0"/>
          <c:cat>
            <c:numRef>
              <c:f>пассив!$B$1:$D$1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пассив!$B$2:$D$2</c:f>
              <c:numCache>
                <c:formatCode>0.00</c:formatCode>
                <c:ptCount val="3"/>
                <c:pt idx="0">
                  <c:v>29.4</c:v>
                </c:pt>
                <c:pt idx="1">
                  <c:v>48.4</c:v>
                </c:pt>
                <c:pt idx="2">
                  <c:v>57.8</c:v>
                </c:pt>
              </c:numCache>
            </c:numRef>
          </c:val>
        </c:ser>
        <c:ser>
          <c:idx val="1"/>
          <c:order val="1"/>
          <c:tx>
            <c:strRef>
              <c:f>пассив!$A$3</c:f>
              <c:strCache>
                <c:ptCount val="1"/>
                <c:pt idx="0">
                  <c:v>долгосрочные обязательства</c:v>
                </c:pt>
              </c:strCache>
            </c:strRef>
          </c:tx>
          <c:invertIfNegative val="0"/>
          <c:cat>
            <c:numRef>
              <c:f>пассив!$B$1:$D$1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пассив!$B$3:$D$3</c:f>
              <c:numCache>
                <c:formatCode>General</c:formatCode>
                <c:ptCount val="3"/>
                <c:pt idx="0" formatCode="0.00">
                  <c:v>0.60000000000000064</c:v>
                </c:pt>
              </c:numCache>
            </c:numRef>
          </c:val>
        </c:ser>
        <c:ser>
          <c:idx val="2"/>
          <c:order val="2"/>
          <c:tx>
            <c:strRef>
              <c:f>пассив!$A$4</c:f>
              <c:strCache>
                <c:ptCount val="1"/>
                <c:pt idx="0">
                  <c:v>краткосрочные обязательства</c:v>
                </c:pt>
              </c:strCache>
            </c:strRef>
          </c:tx>
          <c:invertIfNegative val="0"/>
          <c:cat>
            <c:numRef>
              <c:f>пассив!$B$1:$D$1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пассив!$B$4:$D$4</c:f>
              <c:numCache>
                <c:formatCode>0.00</c:formatCode>
                <c:ptCount val="3"/>
                <c:pt idx="0">
                  <c:v>70</c:v>
                </c:pt>
                <c:pt idx="1">
                  <c:v>51.6</c:v>
                </c:pt>
                <c:pt idx="2">
                  <c:v>42.2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68849408"/>
        <c:axId val="168850944"/>
      </c:barChart>
      <c:catAx>
        <c:axId val="1688494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68850944"/>
        <c:crosses val="autoZero"/>
        <c:auto val="1"/>
        <c:lblAlgn val="ctr"/>
        <c:lblOffset val="100"/>
        <c:noMultiLvlLbl val="0"/>
      </c:catAx>
      <c:valAx>
        <c:axId val="168850944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crossAx val="1688494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СТС</c:v>
                </c:pt>
                <c:pt idx="1">
                  <c:v>Рен ТВ</c:v>
                </c:pt>
                <c:pt idx="2">
                  <c:v>НТВ</c:v>
                </c:pt>
                <c:pt idx="3">
                  <c:v>1 Канал </c:v>
                </c:pt>
                <c:pt idx="4">
                  <c:v>Россия </c:v>
                </c:pt>
                <c:pt idx="5">
                  <c:v>ТНТ</c:v>
                </c:pt>
                <c:pt idx="6">
                  <c:v>Другие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0.13</c:v>
                </c:pt>
                <c:pt idx="1">
                  <c:v>0.05</c:v>
                </c:pt>
                <c:pt idx="2">
                  <c:v>0.18000000000000002</c:v>
                </c:pt>
                <c:pt idx="3">
                  <c:v>0.34</c:v>
                </c:pt>
                <c:pt idx="4">
                  <c:v>0.25</c:v>
                </c:pt>
                <c:pt idx="5">
                  <c:v>4.0000000000000008E-2</c:v>
                </c:pt>
                <c:pt idx="6">
                  <c:v>1.0000000000000002E-2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3200228443666768"/>
          <c:y val="0.1905296749800548"/>
          <c:w val="0.1587384563040731"/>
          <c:h val="0.7158567183507348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5610940532418112"/>
          <c:y val="0.17848829278754899"/>
          <c:w val="0.33625009624089908"/>
          <c:h val="0.59692241374372623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«СТС МЕДИА»  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1. Концепция</c:v>
                </c:pt>
                <c:pt idx="1">
                  <c:v>2. Качество</c:v>
                </c:pt>
                <c:pt idx="2">
                  <c:v>3. Ценовая политика</c:v>
                </c:pt>
                <c:pt idx="3">
                  <c:v>4. Финансы</c:v>
                </c:pt>
                <c:pt idx="4">
                  <c:v>5. Уровень производства</c:v>
                </c:pt>
                <c:pt idx="5">
                  <c:v>6. Продвижение</c:v>
                </c:pt>
                <c:pt idx="6">
                  <c:v>7. Применение инновационных технологий</c:v>
                </c:pt>
                <c:pt idx="7">
                  <c:v>8. Уникальность проектов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</c:v>
                </c:pt>
                <c:pt idx="1">
                  <c:v>6</c:v>
                </c:pt>
                <c:pt idx="2">
                  <c:v>5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10</c:v>
                </c:pt>
                <c:pt idx="7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НТВ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1. Концепция</c:v>
                </c:pt>
                <c:pt idx="1">
                  <c:v>2. Качество</c:v>
                </c:pt>
                <c:pt idx="2">
                  <c:v>3. Ценовая политика</c:v>
                </c:pt>
                <c:pt idx="3">
                  <c:v>4. Финансы</c:v>
                </c:pt>
                <c:pt idx="4">
                  <c:v>5. Уровень производства</c:v>
                </c:pt>
                <c:pt idx="5">
                  <c:v>6. Продвижение</c:v>
                </c:pt>
                <c:pt idx="6">
                  <c:v>7. Применение инновационных технологий</c:v>
                </c:pt>
                <c:pt idx="7">
                  <c:v>8. Уникальность проектов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7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8</c:v>
                </c:pt>
                <c:pt idx="5">
                  <c:v>10</c:v>
                </c:pt>
                <c:pt idx="6">
                  <c:v>9</c:v>
                </c:pt>
                <c:pt idx="7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 Канал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1. Концепция</c:v>
                </c:pt>
                <c:pt idx="1">
                  <c:v>2. Качество</c:v>
                </c:pt>
                <c:pt idx="2">
                  <c:v>3. Ценовая политика</c:v>
                </c:pt>
                <c:pt idx="3">
                  <c:v>4. Финансы</c:v>
                </c:pt>
                <c:pt idx="4">
                  <c:v>5. Уровень производства</c:v>
                </c:pt>
                <c:pt idx="5">
                  <c:v>6. Продвижение</c:v>
                </c:pt>
                <c:pt idx="6">
                  <c:v>7. Применение инновационных технологий</c:v>
                </c:pt>
                <c:pt idx="7">
                  <c:v>8. Уникальность проектов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5</c:v>
                </c:pt>
                <c:pt idx="1">
                  <c:v>9</c:v>
                </c:pt>
                <c:pt idx="2">
                  <c:v>8</c:v>
                </c:pt>
                <c:pt idx="3">
                  <c:v>8</c:v>
                </c:pt>
                <c:pt idx="4">
                  <c:v>6</c:v>
                </c:pt>
                <c:pt idx="5">
                  <c:v>10</c:v>
                </c:pt>
                <c:pt idx="6">
                  <c:v>9</c:v>
                </c:pt>
                <c:pt idx="7">
                  <c:v>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Россия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1. Концепция</c:v>
                </c:pt>
                <c:pt idx="1">
                  <c:v>2. Качество</c:v>
                </c:pt>
                <c:pt idx="2">
                  <c:v>3. Ценовая политика</c:v>
                </c:pt>
                <c:pt idx="3">
                  <c:v>4. Финансы</c:v>
                </c:pt>
                <c:pt idx="4">
                  <c:v>5. Уровень производства</c:v>
                </c:pt>
                <c:pt idx="5">
                  <c:v>6. Продвижение</c:v>
                </c:pt>
                <c:pt idx="6">
                  <c:v>7. Применение инновационных технологий</c:v>
                </c:pt>
                <c:pt idx="7">
                  <c:v>8. Уникальность проектов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3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6</c:v>
                </c:pt>
                <c:pt idx="5">
                  <c:v>9</c:v>
                </c:pt>
                <c:pt idx="6">
                  <c:v>7</c:v>
                </c:pt>
                <c:pt idx="7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369792"/>
        <c:axId val="86385792"/>
      </c:radarChart>
      <c:catAx>
        <c:axId val="86369792"/>
        <c:scaling>
          <c:orientation val="minMax"/>
        </c:scaling>
        <c:delete val="0"/>
        <c:axPos val="b"/>
        <c:majorGridlines/>
        <c:numFmt formatCode="dd/mm/yyyy" sourceLinked="1"/>
        <c:majorTickMark val="out"/>
        <c:minorTickMark val="none"/>
        <c:tickLblPos val="nextTo"/>
        <c:crossAx val="86385792"/>
        <c:crosses val="autoZero"/>
        <c:auto val="1"/>
        <c:lblAlgn val="ctr"/>
        <c:lblOffset val="100"/>
        <c:noMultiLvlLbl val="0"/>
      </c:catAx>
      <c:valAx>
        <c:axId val="86385792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86369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225905261788509"/>
          <c:y val="0.80213259158202155"/>
          <c:w val="0.77080313360361052"/>
          <c:h val="0.1959019399905259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ED7124-2074-4224-941E-4D2A955659B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AE9F88-9F17-49D3-BCEE-0EAD19AD9737}">
      <dgm:prSet phldrT="[Текст]"/>
      <dgm:spPr/>
      <dgm:t>
        <a:bodyPr/>
        <a:lstStyle/>
        <a:p>
          <a:r>
            <a:rPr lang="ru-RU" dirty="0" smtClean="0"/>
            <a:t>Целью исследования является разработка стратегии реорганизации Холдинга «СТС МЕДИА».</a:t>
          </a:r>
          <a:endParaRPr lang="ru-RU" dirty="0"/>
        </a:p>
      </dgm:t>
    </dgm:pt>
    <dgm:pt modelId="{D82944F4-1C37-45D3-8AA7-A63669CA1F4A}" type="parTrans" cxnId="{F8739A48-72F5-4C9D-8518-D0AE5B099288}">
      <dgm:prSet/>
      <dgm:spPr/>
      <dgm:t>
        <a:bodyPr/>
        <a:lstStyle/>
        <a:p>
          <a:endParaRPr lang="ru-RU"/>
        </a:p>
      </dgm:t>
    </dgm:pt>
    <dgm:pt modelId="{7191A227-465F-48A3-8F18-B8A248976AB6}" type="sibTrans" cxnId="{F8739A48-72F5-4C9D-8518-D0AE5B099288}">
      <dgm:prSet/>
      <dgm:spPr/>
      <dgm:t>
        <a:bodyPr/>
        <a:lstStyle/>
        <a:p>
          <a:endParaRPr lang="ru-RU"/>
        </a:p>
      </dgm:t>
    </dgm:pt>
    <dgm:pt modelId="{F8017D43-7511-490E-828E-764B9E5CCF5A}">
      <dgm:prSet/>
      <dgm:spPr/>
      <dgm:t>
        <a:bodyPr/>
        <a:lstStyle/>
        <a:p>
          <a:r>
            <a:rPr lang="ru-RU" smtClean="0"/>
            <a:t>Объектом исследования является деятельность Холдинга «СТС МЕДИА».</a:t>
          </a:r>
          <a:endParaRPr lang="ru-RU"/>
        </a:p>
      </dgm:t>
    </dgm:pt>
    <dgm:pt modelId="{455F393E-848C-4A85-80DA-B9A93B623780}" type="parTrans" cxnId="{EDA52294-DD0E-4EEC-9F76-1530F70BD03E}">
      <dgm:prSet/>
      <dgm:spPr/>
      <dgm:t>
        <a:bodyPr/>
        <a:lstStyle/>
        <a:p>
          <a:endParaRPr lang="ru-RU"/>
        </a:p>
      </dgm:t>
    </dgm:pt>
    <dgm:pt modelId="{DF30C0EF-884C-4AC9-8BBA-1C1224715DC1}" type="sibTrans" cxnId="{EDA52294-DD0E-4EEC-9F76-1530F70BD03E}">
      <dgm:prSet/>
      <dgm:spPr/>
      <dgm:t>
        <a:bodyPr/>
        <a:lstStyle/>
        <a:p>
          <a:endParaRPr lang="ru-RU"/>
        </a:p>
      </dgm:t>
    </dgm:pt>
    <dgm:pt modelId="{ADC2BF63-C4AC-48D0-AF65-9BBAE518A3F7}">
      <dgm:prSet/>
      <dgm:spPr/>
      <dgm:t>
        <a:bodyPr/>
        <a:lstStyle/>
        <a:p>
          <a:r>
            <a:rPr lang="ru-RU" smtClean="0"/>
            <a:t>Предметом исследования выступает процесс разработки стратегии реорганизации предприятия.</a:t>
          </a:r>
          <a:endParaRPr lang="ru-RU"/>
        </a:p>
      </dgm:t>
    </dgm:pt>
    <dgm:pt modelId="{BBACF6CA-D8A7-49C8-BBE4-6641AC968E97}" type="parTrans" cxnId="{B804BC62-5FA9-42ED-BAA8-7C4B2848C09A}">
      <dgm:prSet/>
      <dgm:spPr/>
      <dgm:t>
        <a:bodyPr/>
        <a:lstStyle/>
        <a:p>
          <a:endParaRPr lang="ru-RU"/>
        </a:p>
      </dgm:t>
    </dgm:pt>
    <dgm:pt modelId="{17E67776-DF64-4F59-BD8B-5DCDEF4B12B7}" type="sibTrans" cxnId="{B804BC62-5FA9-42ED-BAA8-7C4B2848C09A}">
      <dgm:prSet/>
      <dgm:spPr/>
      <dgm:t>
        <a:bodyPr/>
        <a:lstStyle/>
        <a:p>
          <a:endParaRPr lang="ru-RU"/>
        </a:p>
      </dgm:t>
    </dgm:pt>
    <dgm:pt modelId="{A7E6C845-3EFA-4262-856B-752C5C6E596F}" type="pres">
      <dgm:prSet presAssocID="{C9ED7124-2074-4224-941E-4D2A955659BE}" presName="diagram" presStyleCnt="0">
        <dgm:presLayoutVars>
          <dgm:dir/>
          <dgm:resizeHandles val="exact"/>
        </dgm:presLayoutVars>
      </dgm:prSet>
      <dgm:spPr/>
    </dgm:pt>
    <dgm:pt modelId="{654FACAA-1CB8-4550-A382-9B5E114409FB}" type="pres">
      <dgm:prSet presAssocID="{85AE9F88-9F17-49D3-BCEE-0EAD19AD973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9CF2DB-7BBA-4598-A62B-0CAB61941941}" type="pres">
      <dgm:prSet presAssocID="{7191A227-465F-48A3-8F18-B8A248976AB6}" presName="sibTrans" presStyleCnt="0"/>
      <dgm:spPr/>
    </dgm:pt>
    <dgm:pt modelId="{6F162D79-6659-4F4A-88AF-B5726B2C9ABA}" type="pres">
      <dgm:prSet presAssocID="{F8017D43-7511-490E-828E-764B9E5CCF5A}" presName="node" presStyleLbl="node1" presStyleIdx="1" presStyleCnt="3">
        <dgm:presLayoutVars>
          <dgm:bulletEnabled val="1"/>
        </dgm:presLayoutVars>
      </dgm:prSet>
      <dgm:spPr/>
    </dgm:pt>
    <dgm:pt modelId="{F482EA43-052B-4472-838B-E5824EE6C99C}" type="pres">
      <dgm:prSet presAssocID="{DF30C0EF-884C-4AC9-8BBA-1C1224715DC1}" presName="sibTrans" presStyleCnt="0"/>
      <dgm:spPr/>
    </dgm:pt>
    <dgm:pt modelId="{4ABC08F5-2C5D-4A58-8E7A-502B5C9B7BD2}" type="pres">
      <dgm:prSet presAssocID="{ADC2BF63-C4AC-48D0-AF65-9BBAE518A3F7}" presName="node" presStyleLbl="node1" presStyleIdx="2" presStyleCnt="3">
        <dgm:presLayoutVars>
          <dgm:bulletEnabled val="1"/>
        </dgm:presLayoutVars>
      </dgm:prSet>
      <dgm:spPr/>
    </dgm:pt>
  </dgm:ptLst>
  <dgm:cxnLst>
    <dgm:cxn modelId="{912A0F65-F422-4CE8-B23A-D417FD3FE0A1}" type="presOf" srcId="{85AE9F88-9F17-49D3-BCEE-0EAD19AD9737}" destId="{654FACAA-1CB8-4550-A382-9B5E114409FB}" srcOrd="0" destOrd="0" presId="urn:microsoft.com/office/officeart/2005/8/layout/default"/>
    <dgm:cxn modelId="{F8739A48-72F5-4C9D-8518-D0AE5B099288}" srcId="{C9ED7124-2074-4224-941E-4D2A955659BE}" destId="{85AE9F88-9F17-49D3-BCEE-0EAD19AD9737}" srcOrd="0" destOrd="0" parTransId="{D82944F4-1C37-45D3-8AA7-A63669CA1F4A}" sibTransId="{7191A227-465F-48A3-8F18-B8A248976AB6}"/>
    <dgm:cxn modelId="{B804BC62-5FA9-42ED-BAA8-7C4B2848C09A}" srcId="{C9ED7124-2074-4224-941E-4D2A955659BE}" destId="{ADC2BF63-C4AC-48D0-AF65-9BBAE518A3F7}" srcOrd="2" destOrd="0" parTransId="{BBACF6CA-D8A7-49C8-BBE4-6641AC968E97}" sibTransId="{17E67776-DF64-4F59-BD8B-5DCDEF4B12B7}"/>
    <dgm:cxn modelId="{69D6E765-A92B-45B6-B6DA-BA1DCF6C2C79}" type="presOf" srcId="{ADC2BF63-C4AC-48D0-AF65-9BBAE518A3F7}" destId="{4ABC08F5-2C5D-4A58-8E7A-502B5C9B7BD2}" srcOrd="0" destOrd="0" presId="urn:microsoft.com/office/officeart/2005/8/layout/default"/>
    <dgm:cxn modelId="{EDA52294-DD0E-4EEC-9F76-1530F70BD03E}" srcId="{C9ED7124-2074-4224-941E-4D2A955659BE}" destId="{F8017D43-7511-490E-828E-764B9E5CCF5A}" srcOrd="1" destOrd="0" parTransId="{455F393E-848C-4A85-80DA-B9A93B623780}" sibTransId="{DF30C0EF-884C-4AC9-8BBA-1C1224715DC1}"/>
    <dgm:cxn modelId="{7D533CC7-2AEF-4942-85AE-914709B228F3}" type="presOf" srcId="{F8017D43-7511-490E-828E-764B9E5CCF5A}" destId="{6F162D79-6659-4F4A-88AF-B5726B2C9ABA}" srcOrd="0" destOrd="0" presId="urn:microsoft.com/office/officeart/2005/8/layout/default"/>
    <dgm:cxn modelId="{402C6322-C76D-4CC7-B7B2-5D70F5921915}" type="presOf" srcId="{C9ED7124-2074-4224-941E-4D2A955659BE}" destId="{A7E6C845-3EFA-4262-856B-752C5C6E596F}" srcOrd="0" destOrd="0" presId="urn:microsoft.com/office/officeart/2005/8/layout/default"/>
    <dgm:cxn modelId="{F7E5E8BF-C99A-4AD4-89C5-5E53D8E2E256}" type="presParOf" srcId="{A7E6C845-3EFA-4262-856B-752C5C6E596F}" destId="{654FACAA-1CB8-4550-A382-9B5E114409FB}" srcOrd="0" destOrd="0" presId="urn:microsoft.com/office/officeart/2005/8/layout/default"/>
    <dgm:cxn modelId="{1A97BBBF-D3B1-4585-838A-6CEEDBE900E1}" type="presParOf" srcId="{A7E6C845-3EFA-4262-856B-752C5C6E596F}" destId="{8D9CF2DB-7BBA-4598-A62B-0CAB61941941}" srcOrd="1" destOrd="0" presId="urn:microsoft.com/office/officeart/2005/8/layout/default"/>
    <dgm:cxn modelId="{D1A9A8FD-8CAD-4510-8A0F-B0E0A3A9BB92}" type="presParOf" srcId="{A7E6C845-3EFA-4262-856B-752C5C6E596F}" destId="{6F162D79-6659-4F4A-88AF-B5726B2C9ABA}" srcOrd="2" destOrd="0" presId="urn:microsoft.com/office/officeart/2005/8/layout/default"/>
    <dgm:cxn modelId="{2C4AD970-FCE7-48CD-B32B-36408D09F7ED}" type="presParOf" srcId="{A7E6C845-3EFA-4262-856B-752C5C6E596F}" destId="{F482EA43-052B-4472-838B-E5824EE6C99C}" srcOrd="3" destOrd="0" presId="urn:microsoft.com/office/officeart/2005/8/layout/default"/>
    <dgm:cxn modelId="{F12334DA-5E13-411D-8332-FDD368342BA0}" type="presParOf" srcId="{A7E6C845-3EFA-4262-856B-752C5C6E596F}" destId="{4ABC08F5-2C5D-4A58-8E7A-502B5C9B7BD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4FACAA-1CB8-4550-A382-9B5E114409FB}">
      <dsp:nvSpPr>
        <dsp:cNvPr id="0" name=""/>
        <dsp:cNvSpPr/>
      </dsp:nvSpPr>
      <dsp:spPr>
        <a:xfrm>
          <a:off x="625457" y="2105"/>
          <a:ext cx="3323183" cy="19939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Целью исследования является разработка стратегии реорганизации Холдинга «СТС МЕДИА».</a:t>
          </a:r>
          <a:endParaRPr lang="ru-RU" sz="2300" kern="1200" dirty="0"/>
        </a:p>
      </dsp:txBody>
      <dsp:txXfrm>
        <a:off x="625457" y="2105"/>
        <a:ext cx="3323183" cy="1993909"/>
      </dsp:txXfrm>
    </dsp:sp>
    <dsp:sp modelId="{6F162D79-6659-4F4A-88AF-B5726B2C9ABA}">
      <dsp:nvSpPr>
        <dsp:cNvPr id="0" name=""/>
        <dsp:cNvSpPr/>
      </dsp:nvSpPr>
      <dsp:spPr>
        <a:xfrm>
          <a:off x="4280959" y="2105"/>
          <a:ext cx="3323183" cy="19939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/>
            <a:t>Объектом исследования является деятельность Холдинга «СТС МЕДИА».</a:t>
          </a:r>
          <a:endParaRPr lang="ru-RU" sz="2300" kern="1200"/>
        </a:p>
      </dsp:txBody>
      <dsp:txXfrm>
        <a:off x="4280959" y="2105"/>
        <a:ext cx="3323183" cy="1993909"/>
      </dsp:txXfrm>
    </dsp:sp>
    <dsp:sp modelId="{4ABC08F5-2C5D-4A58-8E7A-502B5C9B7BD2}">
      <dsp:nvSpPr>
        <dsp:cNvPr id="0" name=""/>
        <dsp:cNvSpPr/>
      </dsp:nvSpPr>
      <dsp:spPr>
        <a:xfrm>
          <a:off x="2453208" y="2328334"/>
          <a:ext cx="3323183" cy="19939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/>
            <a:t>Предметом исследования выступает процесс разработки стратегии реорганизации предприятия.</a:t>
          </a:r>
          <a:endParaRPr lang="ru-RU" sz="2300" kern="1200"/>
        </a:p>
      </dsp:txBody>
      <dsp:txXfrm>
        <a:off x="2453208" y="2328334"/>
        <a:ext cx="3323183" cy="1993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458200" cy="1470025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Дипломная работа</a:t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на тему:</a:t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«»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4869160"/>
            <a:ext cx="3872880" cy="1752600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Научный руководитель: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239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Инвестор: </a:t>
            </a:r>
            <a:r>
              <a:rPr lang="ru-RU" dirty="0"/>
              <a:t>компания «СТС МЕДИА», банк-партнер ПАО «Сбербанк».</a:t>
            </a:r>
          </a:p>
          <a:p>
            <a:r>
              <a:rPr lang="ru-RU" b="1" dirty="0">
                <a:solidFill>
                  <a:srgbClr val="FF0000"/>
                </a:solidFill>
              </a:rPr>
              <a:t>Члены команды управления </a:t>
            </a:r>
            <a:r>
              <a:rPr lang="ru-RU" dirty="0"/>
              <a:t>- руководитель отдела развития, главный бухгалтер, директор отдела кадров.</a:t>
            </a:r>
          </a:p>
          <a:p>
            <a:r>
              <a:rPr lang="ru-RU" b="1" dirty="0">
                <a:solidFill>
                  <a:srgbClr val="FF0000"/>
                </a:solidFill>
              </a:rPr>
              <a:t>Заинтересованные лица проекта:</a:t>
            </a:r>
          </a:p>
          <a:p>
            <a:r>
              <a:rPr lang="ru-RU" dirty="0"/>
              <a:t>—	внутренние (фактические участники) – инициатор проекта, будущие пользователи результата проекта, инвестор, руководитель и команда проекта, поставщики, подрядчики и др.;</a:t>
            </a:r>
          </a:p>
          <a:p>
            <a:r>
              <a:rPr lang="ru-RU" dirty="0"/>
              <a:t>—	внешние – общественность, опосредованно вовлечённая в проект, органы власти, средства массовой информации, конкуренты, потребительские сообщества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342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Расчет эффективности разработанных мероприятий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0742485"/>
              </p:ext>
            </p:extLst>
          </p:nvPr>
        </p:nvGraphicFramePr>
        <p:xfrm>
          <a:off x="467545" y="2276871"/>
          <a:ext cx="8280918" cy="4032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3852"/>
                <a:gridCol w="2253533"/>
                <a:gridCol w="1753533"/>
              </a:tblGrid>
              <a:tr h="447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Показатель</a:t>
                      </a:r>
                      <a:endParaRPr lang="ru-RU" sz="15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" marR="11430" marT="114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</a:rPr>
                        <a:t>2015</a:t>
                      </a:r>
                      <a:endParaRPr lang="ru-RU" sz="15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" marR="11430" marT="114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</a:rPr>
                        <a:t>2016</a:t>
                      </a:r>
                      <a:endParaRPr lang="ru-RU" sz="15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" marR="11430" marT="11430" marB="0" anchor="ctr"/>
                </a:tc>
              </a:tr>
              <a:tr h="447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</a:rPr>
                        <a:t>Выручка</a:t>
                      </a:r>
                      <a:endParaRPr lang="ru-RU" sz="15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" marR="11430" marT="114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>
                          <a:effectLst/>
                        </a:rPr>
                        <a:t>293914,8</a:t>
                      </a:r>
                      <a:endParaRPr lang="ru-RU" sz="15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" marR="11430" marT="1143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>
                          <a:effectLst/>
                        </a:rPr>
                        <a:t>402664</a:t>
                      </a:r>
                      <a:endParaRPr lang="ru-RU" sz="15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" marR="11430" marT="11430" marB="0" anchor="b"/>
                </a:tc>
              </a:tr>
              <a:tr h="447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</a:rPr>
                        <a:t>Затраты </a:t>
                      </a:r>
                      <a:endParaRPr lang="ru-RU" sz="15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" marR="11430" marT="114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>
                          <a:effectLst/>
                        </a:rPr>
                        <a:t>249827,6</a:t>
                      </a:r>
                      <a:endParaRPr lang="ru-RU" sz="15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" marR="11430" marT="1143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>
                          <a:effectLst/>
                        </a:rPr>
                        <a:t>342264</a:t>
                      </a:r>
                      <a:endParaRPr lang="ru-RU" sz="15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" marR="11430" marT="11430" marB="0" anchor="b"/>
                </a:tc>
              </a:tr>
              <a:tr h="899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Капитальные вложения (заемные средства)</a:t>
                      </a:r>
                      <a:endParaRPr lang="ru-RU" sz="15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" marR="11430" marT="114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>
                          <a:effectLst/>
                        </a:rPr>
                        <a:t>0</a:t>
                      </a:r>
                      <a:endParaRPr lang="ru-RU" sz="15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" marR="11430" marT="1143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>
                          <a:effectLst/>
                        </a:rPr>
                        <a:t>3270</a:t>
                      </a:r>
                      <a:endParaRPr lang="ru-RU" sz="15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" marR="11430" marT="11430" marB="0" anchor="b"/>
                </a:tc>
              </a:tr>
              <a:tr h="447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</a:rPr>
                        <a:t>Погашение основного долга</a:t>
                      </a:r>
                      <a:endParaRPr lang="ru-RU" sz="15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" marR="11430" marT="114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>
                          <a:effectLst/>
                        </a:rPr>
                        <a:t> </a:t>
                      </a:r>
                      <a:endParaRPr lang="ru-RU" sz="15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" marR="11430" marT="1143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>
                          <a:effectLst/>
                        </a:rPr>
                        <a:t>1090</a:t>
                      </a:r>
                      <a:endParaRPr lang="ru-RU" sz="15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" marR="11430" marT="11430" marB="0" anchor="b"/>
                </a:tc>
              </a:tr>
              <a:tr h="447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</a:rPr>
                        <a:t>Валовая прибыль </a:t>
                      </a:r>
                      <a:endParaRPr lang="ru-RU" sz="15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" marR="11430" marT="114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>
                          <a:effectLst/>
                        </a:rPr>
                        <a:t>44087,21</a:t>
                      </a:r>
                      <a:endParaRPr lang="ru-RU" sz="15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" marR="11430" marT="1143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>
                          <a:effectLst/>
                        </a:rPr>
                        <a:t>59309,5</a:t>
                      </a:r>
                      <a:endParaRPr lang="ru-RU" sz="15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" marR="11430" marT="11430" marB="0" anchor="b"/>
                </a:tc>
              </a:tr>
              <a:tr h="447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</a:rPr>
                        <a:t>Проценты по кредиту </a:t>
                      </a:r>
                      <a:endParaRPr lang="ru-RU" sz="15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" marR="11430" marT="114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>
                          <a:effectLst/>
                        </a:rPr>
                        <a:t>0</a:t>
                      </a:r>
                      <a:endParaRPr lang="ru-RU" sz="15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" marR="11430" marT="1143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>
                          <a:effectLst/>
                        </a:rPr>
                        <a:t>470,13</a:t>
                      </a:r>
                      <a:endParaRPr lang="ru-RU" sz="15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" marR="11430" marT="11430" marB="0" anchor="b"/>
                </a:tc>
              </a:tr>
              <a:tr h="447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</a:rPr>
                        <a:t>Финансовый результат </a:t>
                      </a:r>
                      <a:endParaRPr lang="ru-RU" sz="15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" marR="11430" marT="114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>
                          <a:effectLst/>
                        </a:rPr>
                        <a:t>44087,21</a:t>
                      </a:r>
                      <a:endParaRPr lang="ru-RU" sz="15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" marR="11430" marT="1143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 dirty="0">
                          <a:effectLst/>
                        </a:rPr>
                        <a:t>58839</a:t>
                      </a:r>
                      <a:endParaRPr lang="ru-RU" sz="15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" marR="11430" marT="1143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130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dirty="0"/>
              <a:t>Рентабельность вложений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6936105"/>
              </p:ext>
            </p:extLst>
          </p:nvPr>
        </p:nvGraphicFramePr>
        <p:xfrm>
          <a:off x="457200" y="2132855"/>
          <a:ext cx="8229600" cy="4104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69835"/>
                <a:gridCol w="3059765"/>
              </a:tblGrid>
              <a:tr h="1026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Поступления за период</a:t>
                      </a:r>
                      <a:endParaRPr lang="ru-RU" sz="15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</a:rPr>
                        <a:t>402664,00</a:t>
                      </a:r>
                      <a:endParaRPr lang="ru-RU" sz="15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1026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</a:rPr>
                        <a:t>Капитальные вложения  </a:t>
                      </a:r>
                      <a:endParaRPr lang="ru-RU" sz="15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</a:rPr>
                        <a:t> 6540,00</a:t>
                      </a:r>
                      <a:endParaRPr lang="ru-RU" sz="15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1026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</a:rPr>
                        <a:t>Финансовый результат</a:t>
                      </a:r>
                      <a:endParaRPr lang="ru-RU" sz="15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</a:rPr>
                        <a:t>58839,00</a:t>
                      </a:r>
                      <a:endParaRPr lang="ru-RU" sz="15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1026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Рентабельность вложений</a:t>
                      </a:r>
                      <a:endParaRPr lang="ru-RU" sz="15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8,99%</a:t>
                      </a:r>
                      <a:endParaRPr lang="ru-RU" sz="15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914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21297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5000" i="1" dirty="0" smtClean="0"/>
              <a:t>СПАСИБО ЗА ВНИМАНИЕ!</a:t>
            </a:r>
            <a:endParaRPr lang="ru-RU" sz="5000" i="1" dirty="0"/>
          </a:p>
        </p:txBody>
      </p:sp>
    </p:spTree>
    <p:extLst>
      <p:ext uri="{BB962C8B-B14F-4D97-AF65-F5344CB8AC3E}">
        <p14:creationId xmlns:p14="http://schemas.microsoft.com/office/powerpoint/2010/main" val="3615632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Цель, объект, предмет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813110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6073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Организационная структура «СТС МЕДИА»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6832"/>
            <a:ext cx="8712968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0251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Основные экономические показатели «СТС МЕДИА»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013578"/>
              </p:ext>
            </p:extLst>
          </p:nvPr>
        </p:nvGraphicFramePr>
        <p:xfrm>
          <a:off x="323528" y="2204863"/>
          <a:ext cx="8568952" cy="4464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1814"/>
                <a:gridCol w="1714317"/>
                <a:gridCol w="1650141"/>
                <a:gridCol w="2242680"/>
              </a:tblGrid>
              <a:tr h="4897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Экономические показатели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2014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2015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Отклонение 2015/2014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Выручка, тыс. руб.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268952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293915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24962,8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9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Себестоимость, тыс. руб. 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235632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249828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14195,6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Прибыль, тыс. руб. 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33320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35269,8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1949,77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46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Средняя стоимость основных средств, тыс. руб.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81562,3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85490,1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3927,8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9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Численность работников, чел.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854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967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9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Фонд заработной платы, тыс. руб., Фзп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6169,2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6224,6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55,4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9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Средняя заработная плата, тыс. руб.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47,99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9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Производительность труда, тыс. руб./год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2093,3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2266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172,7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Фондоотдача, тыс.руб. 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3,29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3,44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0,15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238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Динамика структуры актива баланса «СТС МЕДИА» за 2014-2015 </a:t>
            </a:r>
            <a:r>
              <a:rPr lang="ru-RU" dirty="0" err="1"/>
              <a:t>г.г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7595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Динамика структуры пассива баланса «СТС МЕДИА» за 2014-2015 </a:t>
            </a:r>
            <a:r>
              <a:rPr lang="ru-RU" dirty="0" err="1"/>
              <a:t>г.г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6241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Доля «СТС МЕДИА» на рынке телекоммуникационных услуг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750909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2065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Многоугольник конкурентоспособности  «СТС МЕДИА»  методом «Многоугольник»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9899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Проект реорганизации компании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Цель реорганизации компании</a:t>
            </a:r>
            <a:r>
              <a:rPr lang="ru-RU" dirty="0"/>
              <a:t> – повышение эффективности развития «СТС МЕДИА» на рынке: рост рыночной доли, повышение экономических показателей, повышение лояльности потребителя и сотрудников.</a:t>
            </a:r>
          </a:p>
          <a:p>
            <a:r>
              <a:rPr lang="ru-RU" b="1" dirty="0">
                <a:solidFill>
                  <a:srgbClr val="FF0000"/>
                </a:solidFill>
              </a:rPr>
              <a:t>Стратегии реорганизации:</a:t>
            </a:r>
          </a:p>
          <a:p>
            <a:r>
              <a:rPr lang="ru-RU" dirty="0"/>
              <a:t>	совершенствование системы работы с персоналом;</a:t>
            </a:r>
          </a:p>
          <a:p>
            <a:r>
              <a:rPr lang="ru-RU" dirty="0"/>
              <a:t>	создание PR-отдела;</a:t>
            </a:r>
          </a:p>
          <a:p>
            <a:r>
              <a:rPr lang="ru-RU" dirty="0"/>
              <a:t>	совершенствование стратегии;</a:t>
            </a:r>
          </a:p>
          <a:p>
            <a:r>
              <a:rPr lang="ru-RU" dirty="0"/>
              <a:t>	совершенствование структуры управления организации;</a:t>
            </a:r>
          </a:p>
          <a:p>
            <a:r>
              <a:rPr lang="ru-RU" dirty="0"/>
              <a:t>	совершенствование внешнеэкономической деятельности организации.</a:t>
            </a:r>
          </a:p>
          <a:p>
            <a:r>
              <a:rPr lang="ru-RU" b="1" dirty="0">
                <a:solidFill>
                  <a:srgbClr val="FF0000"/>
                </a:solidFill>
              </a:rPr>
              <a:t>Сроки реализации проекта:  </a:t>
            </a:r>
            <a:r>
              <a:rPr lang="ru-RU" dirty="0"/>
              <a:t>2016 год. </a:t>
            </a:r>
          </a:p>
          <a:p>
            <a:r>
              <a:rPr lang="ru-RU" b="1" dirty="0">
                <a:solidFill>
                  <a:srgbClr val="FF0000"/>
                </a:solidFill>
              </a:rPr>
              <a:t>Стоимость проекта: </a:t>
            </a:r>
            <a:r>
              <a:rPr lang="ru-RU" dirty="0"/>
              <a:t>6540 тыс. руб. </a:t>
            </a:r>
          </a:p>
          <a:p>
            <a:r>
              <a:rPr lang="ru-RU" b="1" dirty="0">
                <a:solidFill>
                  <a:srgbClr val="FF0000"/>
                </a:solidFill>
              </a:rPr>
              <a:t>Инициатор проекта </a:t>
            </a:r>
            <a:r>
              <a:rPr lang="ru-RU" dirty="0"/>
              <a:t>–  генеральный директор  «СТС МЕДИА», предложивший идею проекта. </a:t>
            </a:r>
          </a:p>
          <a:p>
            <a:r>
              <a:rPr lang="ru-RU" b="1" dirty="0">
                <a:solidFill>
                  <a:srgbClr val="FF0000"/>
                </a:solidFill>
              </a:rPr>
              <a:t>Куратор проекта</a:t>
            </a:r>
            <a:r>
              <a:rPr lang="ru-RU" dirty="0"/>
              <a:t> –  ТОП-менеджмент компании «СТС МЕДИА».</a:t>
            </a:r>
          </a:p>
          <a:p>
            <a:r>
              <a:rPr lang="ru-RU" b="1" dirty="0">
                <a:solidFill>
                  <a:srgbClr val="FF0000"/>
                </a:solidFill>
              </a:rPr>
              <a:t>Заказчик</a:t>
            </a:r>
            <a:r>
              <a:rPr lang="ru-RU" dirty="0"/>
              <a:t> - будущий владелец и пользователь результатов проекта.  Им выступает генеральный директор  «СТС МЕДИА».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8155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</TotalTime>
  <Words>315</Words>
  <Application>Microsoft Office PowerPoint</Application>
  <PresentationFormat>Экран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Дипломная работа на тему: «»</vt:lpstr>
      <vt:lpstr>Цель, объект, предмет</vt:lpstr>
      <vt:lpstr>Организационная структура «СТС МЕДИА»</vt:lpstr>
      <vt:lpstr>Основные экономические показатели «СТС МЕДИА»</vt:lpstr>
      <vt:lpstr>Динамика структуры актива баланса «СТС МЕДИА» за 2014-2015 г.г</vt:lpstr>
      <vt:lpstr>Динамика структуры пассива баланса «СТС МЕДИА» за 2014-2015 г.г</vt:lpstr>
      <vt:lpstr>Доля «СТС МЕДИА» на рынке телекоммуникационных услуг </vt:lpstr>
      <vt:lpstr>Многоугольник конкурентоспособности  «СТС МЕДИА»  методом «Многоугольник»</vt:lpstr>
      <vt:lpstr>Проект реорганизации компании</vt:lpstr>
      <vt:lpstr>Презентация PowerPoint</vt:lpstr>
      <vt:lpstr>Расчет эффективности разработанных мероприятий </vt:lpstr>
      <vt:lpstr>Рентабельность вложений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Дипломная работа на тему: «»</dc:title>
  <dc:creator>Екатерина</dc:creator>
  <cp:lastModifiedBy>Екатерина</cp:lastModifiedBy>
  <cp:revision>3</cp:revision>
  <dcterms:created xsi:type="dcterms:W3CDTF">2016-10-13T10:35:31Z</dcterms:created>
  <dcterms:modified xsi:type="dcterms:W3CDTF">2016-10-13T11:38:11Z</dcterms:modified>
</cp:coreProperties>
</file>