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755F6A2-F048-421B-A932-C5563D6A4666}" type="datetimeFigureOut">
              <a:rPr lang="ru-RU" smtClean="0"/>
              <a:pPr/>
              <a:t>09.05.2019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490B81-BA7F-4E53-9C03-840252558D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Организация работы структурного подразделения ресторана класса </a:t>
            </a:r>
            <a:r>
              <a:rPr lang="en-US" sz="3200" dirty="0"/>
              <a:t>“</a:t>
            </a:r>
            <a:r>
              <a:rPr lang="ru-RU" sz="3200" dirty="0"/>
              <a:t>Люкс</a:t>
            </a:r>
            <a:r>
              <a:rPr lang="en-US" sz="3200" dirty="0"/>
              <a:t>” </a:t>
            </a:r>
            <a:r>
              <a:rPr lang="en-US" sz="3200" dirty="0" err="1"/>
              <a:t>при</a:t>
            </a:r>
            <a:r>
              <a:rPr lang="en-US" sz="3200" dirty="0"/>
              <a:t> </a:t>
            </a:r>
            <a:r>
              <a:rPr lang="en-US" sz="3200" dirty="0" err="1"/>
              <a:t>гостинице</a:t>
            </a:r>
            <a:r>
              <a:rPr lang="ru-RU" sz="3200" dirty="0"/>
              <a:t>, реализующего </a:t>
            </a:r>
            <a:r>
              <a:rPr lang="en-US" sz="3200" dirty="0"/>
              <a:t>“</a:t>
            </a:r>
            <a:r>
              <a:rPr lang="ru-RU" sz="3200" dirty="0" err="1"/>
              <a:t>Бранч</a:t>
            </a:r>
            <a:r>
              <a:rPr lang="en-US" sz="3200" dirty="0"/>
              <a:t>”</a:t>
            </a:r>
            <a:endParaRPr lang="ru-RU" sz="3200" dirty="0"/>
          </a:p>
        </p:txBody>
      </p:sp>
      <p:pic>
        <p:nvPicPr>
          <p:cNvPr id="1026" name="Picture 2" descr="C:\Users\Козлёнок\Desktop\Restaur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45763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/>
          </a:bodyPr>
          <a:lstStyle/>
          <a:p>
            <a:r>
              <a:rPr lang="ru-RU" dirty="0"/>
              <a:t>Сезон </a:t>
            </a:r>
            <a:r>
              <a:rPr lang="ru-RU" dirty="0" err="1"/>
              <a:t>бранчей</a:t>
            </a:r>
            <a:r>
              <a:rPr lang="ru-RU" dirty="0"/>
              <a:t> – сентябрь-май</a:t>
            </a:r>
          </a:p>
          <a:p>
            <a:r>
              <a:rPr lang="ru-RU" dirty="0"/>
              <a:t>Проводятся в </a:t>
            </a:r>
            <a:r>
              <a:rPr lang="ru-RU" dirty="0" err="1"/>
              <a:t>атриумном</a:t>
            </a:r>
            <a:r>
              <a:rPr lang="ru-RU" dirty="0"/>
              <a:t> зале в 7 этажей</a:t>
            </a:r>
          </a:p>
          <a:p>
            <a:r>
              <a:rPr lang="ru-RU" dirty="0"/>
              <a:t>Четко распределены должностные обязанности персонала</a:t>
            </a:r>
          </a:p>
          <a:p>
            <a:r>
              <a:rPr lang="ru-RU" dirty="0"/>
              <a:t>Шведский стол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Бранч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 в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Moscow Marriott Royal Aurora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Козлёнок\Desktop\moscow-marriott-royal-aurora-гостиница-фото-120576-180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9862"/>
            <a:ext cx="4704184" cy="3528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 </a:t>
            </a:r>
            <a:r>
              <a:rPr lang="en-US" i="1" dirty="0" err="1"/>
              <a:t>прилавок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подносов</a:t>
            </a:r>
            <a:r>
              <a:rPr lang="en-US" i="1" dirty="0"/>
              <a:t>;</a:t>
            </a:r>
            <a:endParaRPr lang="ru-RU" i="1" dirty="0"/>
          </a:p>
          <a:p>
            <a:pPr lvl="0"/>
            <a:r>
              <a:rPr lang="en-US" i="1" dirty="0" err="1"/>
              <a:t>охлаждаемый</a:t>
            </a:r>
            <a:r>
              <a:rPr lang="en-US" i="1" dirty="0"/>
              <a:t> </a:t>
            </a:r>
            <a:r>
              <a:rPr lang="en-US" i="1" dirty="0" err="1"/>
              <a:t>прилавок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холодных</a:t>
            </a:r>
            <a:r>
              <a:rPr lang="en-US" i="1" dirty="0"/>
              <a:t> и </a:t>
            </a:r>
            <a:r>
              <a:rPr lang="en-US" i="1" dirty="0" err="1"/>
              <a:t>сладких</a:t>
            </a:r>
            <a:r>
              <a:rPr lang="en-US" i="1" dirty="0"/>
              <a:t> </a:t>
            </a:r>
            <a:r>
              <a:rPr lang="en-US" i="1" dirty="0" err="1"/>
              <a:t>блюд</a:t>
            </a:r>
            <a:r>
              <a:rPr lang="en-US" i="1" dirty="0"/>
              <a:t>;</a:t>
            </a:r>
            <a:endParaRPr lang="ru-RU" i="1" dirty="0"/>
          </a:p>
          <a:p>
            <a:pPr lvl="0"/>
            <a:r>
              <a:rPr lang="en-US" i="1" dirty="0" err="1"/>
              <a:t>прилавки-мармиты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супов</a:t>
            </a:r>
            <a:r>
              <a:rPr lang="en-US" i="1" dirty="0"/>
              <a:t> и </a:t>
            </a:r>
            <a:r>
              <a:rPr lang="en-US" i="1" dirty="0" err="1"/>
              <a:t>основных</a:t>
            </a:r>
            <a:r>
              <a:rPr lang="en-US" i="1" dirty="0"/>
              <a:t> </a:t>
            </a:r>
            <a:r>
              <a:rPr lang="en-US" i="1" dirty="0" err="1"/>
              <a:t>горячих</a:t>
            </a:r>
            <a:r>
              <a:rPr lang="en-US" i="1" dirty="0"/>
              <a:t> </a:t>
            </a:r>
            <a:r>
              <a:rPr lang="en-US" i="1" dirty="0" err="1"/>
              <a:t>блюд</a:t>
            </a:r>
            <a:r>
              <a:rPr lang="en-US" i="1" dirty="0"/>
              <a:t>;</a:t>
            </a:r>
            <a:endParaRPr lang="ru-RU" i="1" dirty="0"/>
          </a:p>
          <a:p>
            <a:pPr lvl="0"/>
            <a:r>
              <a:rPr lang="en-US" i="1" dirty="0"/>
              <a:t> </a:t>
            </a:r>
            <a:r>
              <a:rPr lang="en-US" i="1" dirty="0" err="1"/>
              <a:t>прилавок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горячих</a:t>
            </a:r>
            <a:r>
              <a:rPr lang="en-US" i="1" dirty="0"/>
              <a:t> </a:t>
            </a:r>
            <a:r>
              <a:rPr lang="en-US" i="1" dirty="0" err="1"/>
              <a:t>напитков</a:t>
            </a:r>
            <a:r>
              <a:rPr lang="en-US" i="1" dirty="0"/>
              <a:t>;</a:t>
            </a:r>
            <a:endParaRPr lang="ru-RU" i="1" dirty="0"/>
          </a:p>
          <a:p>
            <a:pPr lvl="0"/>
            <a:r>
              <a:rPr lang="en-US" i="1" dirty="0" err="1"/>
              <a:t>тележки</a:t>
            </a:r>
            <a:r>
              <a:rPr lang="en-US" i="1" dirty="0"/>
              <a:t> с </a:t>
            </a:r>
            <a:r>
              <a:rPr lang="en-US" i="1" dirty="0" err="1"/>
              <a:t>выжимными</a:t>
            </a:r>
            <a:r>
              <a:rPr lang="en-US" i="1" dirty="0"/>
              <a:t> </a:t>
            </a:r>
            <a:r>
              <a:rPr lang="en-US" i="1" dirty="0" err="1"/>
              <a:t>устройствами</a:t>
            </a:r>
            <a:r>
              <a:rPr lang="en-US" i="1" dirty="0"/>
              <a:t>;</a:t>
            </a:r>
            <a:endParaRPr lang="ru-RU" i="1" dirty="0"/>
          </a:p>
          <a:p>
            <a:pPr lvl="0"/>
            <a:r>
              <a:rPr lang="en-US" i="1" dirty="0" err="1"/>
              <a:t>прилавок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столовых</a:t>
            </a:r>
            <a:r>
              <a:rPr lang="en-US" i="1" dirty="0"/>
              <a:t> </a:t>
            </a:r>
            <a:r>
              <a:rPr lang="en-US" i="1" dirty="0" err="1"/>
              <a:t>приборов</a:t>
            </a:r>
            <a:r>
              <a:rPr lang="en-US" i="1" dirty="0"/>
              <a:t> и </a:t>
            </a:r>
            <a:r>
              <a:rPr lang="en-US" i="1" dirty="0" err="1"/>
              <a:t>др</a:t>
            </a:r>
            <a:r>
              <a:rPr lang="en-US" i="1" dirty="0"/>
              <a:t>.</a:t>
            </a:r>
            <a:endParaRPr lang="ru-RU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Для организации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бранча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используются:</a:t>
            </a:r>
          </a:p>
        </p:txBody>
      </p:sp>
      <p:pic>
        <p:nvPicPr>
          <p:cNvPr id="1026" name="Picture 2" descr="C:\Users\Козлёнок\Desktop\26fba622a0c07057781929921c00a7c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7072"/>
            <a:ext cx="5379524" cy="3010396"/>
          </a:xfrm>
          <a:prstGeom prst="rect">
            <a:avLst/>
          </a:prstGeom>
          <a:noFill/>
        </p:spPr>
      </p:pic>
      <p:pic>
        <p:nvPicPr>
          <p:cNvPr id="1027" name="Picture 3" descr="C:\Users\Козлёнок\Desktop\img_2bb8ba2196737d75494c7e79b00a00b5_2_600x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0944">
            <a:off x="5517215" y="4311316"/>
            <a:ext cx="3593435" cy="2389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4293096"/>
            <a:ext cx="8640960" cy="3024336"/>
          </a:xfrm>
        </p:spPr>
        <p:txBody>
          <a:bodyPr>
            <a:normAutofit/>
          </a:bodyPr>
          <a:lstStyle/>
          <a:p>
            <a:r>
              <a:rPr lang="en-US" i="1" dirty="0" err="1"/>
              <a:t>рассчитано</a:t>
            </a:r>
            <a:r>
              <a:rPr lang="en-US" i="1" dirty="0"/>
              <a:t> </a:t>
            </a:r>
            <a:r>
              <a:rPr lang="en-US" i="1" dirty="0" err="1"/>
              <a:t>на</a:t>
            </a:r>
            <a:r>
              <a:rPr lang="en-US" i="1" dirty="0"/>
              <a:t> </a:t>
            </a:r>
            <a:r>
              <a:rPr lang="en-US" i="1" dirty="0" err="1"/>
              <a:t>любых</a:t>
            </a:r>
            <a:r>
              <a:rPr lang="en-US" i="1" dirty="0"/>
              <a:t> </a:t>
            </a:r>
            <a:r>
              <a:rPr lang="en-US" i="1" dirty="0" err="1"/>
              <a:t>приверед</a:t>
            </a:r>
            <a:r>
              <a:rPr lang="en-US" i="1" dirty="0"/>
              <a:t>: </a:t>
            </a:r>
            <a:r>
              <a:rPr lang="en-US" i="1" dirty="0" err="1"/>
              <a:t>от</a:t>
            </a:r>
            <a:r>
              <a:rPr lang="en-US" i="1" dirty="0"/>
              <a:t> </a:t>
            </a:r>
            <a:r>
              <a:rPr lang="en-US" i="1" dirty="0" err="1"/>
              <a:t>фруктов</a:t>
            </a:r>
            <a:r>
              <a:rPr lang="en-US" i="1" dirty="0"/>
              <a:t>, </a:t>
            </a:r>
            <a:r>
              <a:rPr lang="en-US" i="1" dirty="0" err="1"/>
              <a:t>овощей</a:t>
            </a:r>
            <a:r>
              <a:rPr lang="en-US" i="1" dirty="0"/>
              <a:t> и </a:t>
            </a:r>
            <a:r>
              <a:rPr lang="en-US" i="1" dirty="0" err="1"/>
              <a:t>рыбы</a:t>
            </a:r>
            <a:r>
              <a:rPr lang="en-US" i="1" dirty="0"/>
              <a:t> в </a:t>
            </a:r>
            <a:r>
              <a:rPr lang="en-US" i="1" dirty="0" err="1"/>
              <a:t>разных</a:t>
            </a:r>
            <a:r>
              <a:rPr lang="en-US" i="1" dirty="0"/>
              <a:t> </a:t>
            </a:r>
            <a:r>
              <a:rPr lang="en-US" i="1" dirty="0" err="1"/>
              <a:t>ипостасях</a:t>
            </a:r>
            <a:r>
              <a:rPr lang="en-US" i="1" dirty="0"/>
              <a:t> </a:t>
            </a:r>
            <a:r>
              <a:rPr lang="en-US" i="1" dirty="0" err="1"/>
              <a:t>до</a:t>
            </a:r>
            <a:r>
              <a:rPr lang="en-US" i="1" dirty="0"/>
              <a:t> </a:t>
            </a:r>
            <a:r>
              <a:rPr lang="en-US" i="1" dirty="0" err="1"/>
              <a:t>солений</a:t>
            </a:r>
            <a:r>
              <a:rPr lang="en-US" i="1" dirty="0"/>
              <a:t>, </a:t>
            </a:r>
            <a:r>
              <a:rPr lang="en-US" i="1" dirty="0" err="1"/>
              <a:t>сочных</a:t>
            </a:r>
            <a:r>
              <a:rPr lang="en-US" i="1" dirty="0"/>
              <a:t> </a:t>
            </a:r>
            <a:r>
              <a:rPr lang="en-US" i="1" dirty="0" err="1"/>
              <a:t>мясных</a:t>
            </a:r>
            <a:r>
              <a:rPr lang="en-US" i="1" dirty="0"/>
              <a:t> </a:t>
            </a:r>
            <a:r>
              <a:rPr lang="en-US" i="1" dirty="0" err="1"/>
              <a:t>нарезок</a:t>
            </a:r>
            <a:r>
              <a:rPr lang="en-US" i="1" dirty="0"/>
              <a:t> и </a:t>
            </a:r>
            <a:r>
              <a:rPr lang="en-US" i="1" dirty="0" err="1"/>
              <a:t>шедевральных</a:t>
            </a:r>
            <a:r>
              <a:rPr lang="en-US" i="1" dirty="0"/>
              <a:t> </a:t>
            </a:r>
            <a:r>
              <a:rPr lang="en-US" i="1" dirty="0" err="1"/>
              <a:t>десертов</a:t>
            </a:r>
            <a:r>
              <a:rPr lang="en-US" i="1" dirty="0"/>
              <a:t>.</a:t>
            </a:r>
            <a:endParaRPr lang="ru-RU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1252728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C:\Users\Козлёнок\Desktop\the-best-asian-and-chinese-restaurant-midtown-eastside-brunch-e1466277921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344816" cy="4195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/>
          </a:bodyPr>
          <a:lstStyle/>
          <a:p>
            <a:r>
              <a:rPr lang="ru-RU" dirty="0"/>
              <a:t>низкая рентабельность</a:t>
            </a:r>
          </a:p>
          <a:p>
            <a:r>
              <a:rPr lang="ru-RU" dirty="0"/>
              <a:t> большой объем испорченной продукции</a:t>
            </a:r>
          </a:p>
          <a:p>
            <a:r>
              <a:rPr lang="ru-RU" dirty="0"/>
              <a:t>необходимость держать на буфете весь ассортимент</a:t>
            </a:r>
          </a:p>
          <a:p>
            <a:r>
              <a:rPr lang="ru-RU" dirty="0"/>
              <a:t> малые сроки годности продуктов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Минусы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бранча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Козлёнок\Desktop\bru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89040"/>
            <a:ext cx="5148990" cy="3435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Красота - прекрасный внешний вид столов</a:t>
            </a:r>
          </a:p>
          <a:p>
            <a:r>
              <a:rPr lang="ru-RU" dirty="0"/>
              <a:t> Свобода - неограниченное количество подходов</a:t>
            </a:r>
          </a:p>
          <a:p>
            <a:r>
              <a:rPr lang="ru-RU" dirty="0"/>
              <a:t>Скорость - нет необходимости ждать </a:t>
            </a:r>
          </a:p>
          <a:p>
            <a:r>
              <a:rPr lang="ru-RU" dirty="0"/>
              <a:t> Популярность - «</a:t>
            </a:r>
            <a:r>
              <a:rPr lang="ru-RU" dirty="0" err="1"/>
              <a:t>Бранч</a:t>
            </a:r>
            <a:r>
              <a:rPr lang="ru-RU" dirty="0"/>
              <a:t>»- уже отработанный и зарекомендовавший себя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61648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Преимущества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бранча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Козлёнок\Desktop\sunday-brun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05064"/>
            <a:ext cx="5808390" cy="306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61648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5122" name="Picture 2" descr="C:\Users\Козлёнок\Desktop\610x4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63859"/>
            <a:ext cx="6336704" cy="439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Актуальность темы исследования </a:t>
            </a:r>
            <a:r>
              <a:rPr lang="ru-RU" i="1" dirty="0"/>
              <a:t>обусловлена тем, что в </a:t>
            </a:r>
            <a:r>
              <a:rPr lang="ru-RU" i="1" dirty="0" err="1"/>
              <a:t>гостинично-ресторанном</a:t>
            </a:r>
            <a:r>
              <a:rPr lang="ru-RU" i="1" dirty="0"/>
              <a:t> бизнесе жесткие требования по выживанию в мировой конкурентной среде, победить в которой можно, лишь изучив опыт современного управления системой бизнеса</a:t>
            </a:r>
          </a:p>
          <a:p>
            <a:endParaRPr lang="ru-RU" dirty="0"/>
          </a:p>
          <a:p>
            <a:r>
              <a:rPr lang="en-US" b="1" i="1" dirty="0" err="1"/>
              <a:t>Цель</a:t>
            </a:r>
            <a:r>
              <a:rPr lang="ru-RU" b="1" i="1" dirty="0"/>
              <a:t> </a:t>
            </a:r>
            <a:r>
              <a:rPr lang="en-US" i="1" dirty="0"/>
              <a:t>– </a:t>
            </a:r>
            <a:r>
              <a:rPr lang="en-US" i="1" dirty="0" err="1"/>
              <a:t>изучить</a:t>
            </a:r>
            <a:r>
              <a:rPr lang="en-US" i="1" dirty="0"/>
              <a:t> </a:t>
            </a:r>
            <a:r>
              <a:rPr lang="en-US" i="1" dirty="0" err="1"/>
              <a:t>организацию</a:t>
            </a:r>
            <a:r>
              <a:rPr lang="en-US" i="1" dirty="0"/>
              <a:t> </a:t>
            </a:r>
            <a:r>
              <a:rPr lang="en-US" i="1" dirty="0" err="1"/>
              <a:t>работы</a:t>
            </a:r>
            <a:r>
              <a:rPr lang="en-US" i="1" dirty="0"/>
              <a:t> </a:t>
            </a:r>
            <a:r>
              <a:rPr lang="en-US" i="1" dirty="0" err="1"/>
              <a:t>структурного</a:t>
            </a:r>
            <a:r>
              <a:rPr lang="en-US" i="1" dirty="0"/>
              <a:t> </a:t>
            </a:r>
            <a:r>
              <a:rPr lang="en-US" i="1" dirty="0" err="1"/>
              <a:t>подразделения</a:t>
            </a:r>
            <a:r>
              <a:rPr lang="en-US" i="1" dirty="0"/>
              <a:t> </a:t>
            </a:r>
            <a:r>
              <a:rPr lang="en-US" i="1" dirty="0" err="1"/>
              <a:t>ресторана</a:t>
            </a:r>
            <a:r>
              <a:rPr lang="en-US" i="1" dirty="0"/>
              <a:t> </a:t>
            </a:r>
            <a:r>
              <a:rPr lang="en-US" i="1" dirty="0" err="1"/>
              <a:t>класс</a:t>
            </a:r>
            <a:r>
              <a:rPr lang="ru-RU" i="1" dirty="0"/>
              <a:t>а</a:t>
            </a:r>
            <a:r>
              <a:rPr lang="en-US" i="1" dirty="0"/>
              <a:t> “</a:t>
            </a:r>
            <a:r>
              <a:rPr lang="ru-RU" i="1" dirty="0"/>
              <a:t>Люкс</a:t>
            </a:r>
            <a:r>
              <a:rPr lang="en-US" i="1" dirty="0"/>
              <a:t>” </a:t>
            </a:r>
            <a:r>
              <a:rPr lang="ru-RU" i="1" dirty="0"/>
              <a:t>при гостинице</a:t>
            </a:r>
            <a:r>
              <a:rPr lang="en-US" i="1" dirty="0"/>
              <a:t>,</a:t>
            </a:r>
            <a:r>
              <a:rPr lang="ru-RU" i="1" dirty="0"/>
              <a:t> реализующего </a:t>
            </a:r>
            <a:r>
              <a:rPr lang="en-US" i="1" dirty="0"/>
              <a:t>“</a:t>
            </a:r>
            <a:r>
              <a:rPr lang="ru-RU" i="1" dirty="0" err="1"/>
              <a:t>Бранч</a:t>
            </a:r>
            <a:r>
              <a:rPr lang="en-US" i="1" dirty="0"/>
              <a:t>”</a:t>
            </a:r>
            <a:endParaRPr lang="ru-RU" i="1" dirty="0"/>
          </a:p>
          <a:p>
            <a:endParaRPr lang="ru-RU" dirty="0"/>
          </a:p>
        </p:txBody>
      </p:sp>
      <p:pic>
        <p:nvPicPr>
          <p:cNvPr id="2051" name="Picture 3" descr="C:\Users\Козлёнок\Desktop\restaurant-waiter-clipart-clip-art-310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73216"/>
            <a:ext cx="1547664" cy="18066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- изучить роль и значение в работе ресторана при гостинице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рассказать историю возникновения </a:t>
            </a:r>
            <a:r>
              <a:rPr lang="ru-RU" dirty="0" err="1"/>
              <a:t>бранча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- проанализировать правильное распределение должностных </a:t>
            </a:r>
            <a:r>
              <a:rPr lang="ru-RU" dirty="0" err="1"/>
              <a:t>обязаностей</a:t>
            </a:r>
            <a:r>
              <a:rPr lang="ru-RU" dirty="0"/>
              <a:t> в </a:t>
            </a:r>
            <a:r>
              <a:rPr lang="ru-RU" dirty="0" err="1"/>
              <a:t>бранч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охарактеризовать объект исследования проведения </a:t>
            </a:r>
            <a:r>
              <a:rPr lang="ru-RU" dirty="0" err="1"/>
              <a:t>бранча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рассмотреть оборудование </a:t>
            </a:r>
            <a:r>
              <a:rPr lang="ru-RU" dirty="0" err="1"/>
              <a:t>используваемое</a:t>
            </a:r>
            <a:r>
              <a:rPr lang="ru-RU" dirty="0"/>
              <a:t> при организации </a:t>
            </a:r>
            <a:r>
              <a:rPr lang="ru-RU" dirty="0" err="1"/>
              <a:t>бранча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- </a:t>
            </a:r>
            <a:r>
              <a:rPr lang="ru-RU" dirty="0"/>
              <a:t>сделать анализ меню </a:t>
            </a:r>
            <a:r>
              <a:rPr lang="ru-RU" dirty="0" err="1"/>
              <a:t>бранча</a:t>
            </a:r>
            <a:r>
              <a:rPr lang="en-US" dirty="0"/>
              <a:t>, </a:t>
            </a:r>
            <a:r>
              <a:rPr lang="ru-RU" dirty="0"/>
              <a:t>в ресторане Аврора</a:t>
            </a:r>
          </a:p>
        </p:txBody>
      </p:sp>
      <p:pic>
        <p:nvPicPr>
          <p:cNvPr id="2051" name="Picture 3" descr="C:\Users\Козлёнок\Desktop\restaurant-waiter-clipart-clip-art-3106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73216"/>
            <a:ext cx="1547664" cy="180661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Задачи: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692696"/>
            <a:ext cx="8640960" cy="259228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i="1" dirty="0"/>
              <a:t>Ресторан</a:t>
            </a:r>
            <a:r>
              <a:rPr lang="ru-RU" i="1" dirty="0"/>
              <a:t> – </a:t>
            </a:r>
          </a:p>
          <a:p>
            <a:pPr algn="ctr"/>
            <a:r>
              <a:rPr lang="ru-RU" i="1" dirty="0"/>
              <a:t>предприятие общественного питания с широким ассортиментом блюд сложного приготовления, включая заказные и фирменные, </a:t>
            </a:r>
            <a:r>
              <a:rPr lang="ru-RU" i="1" dirty="0" err="1"/>
              <a:t>вино-водочные</a:t>
            </a:r>
            <a:r>
              <a:rPr lang="ru-RU" i="1" dirty="0"/>
              <a:t>, табачные и кондитерские изделия, с повышенным уровнем обслуживания в сочетании с организацией досуга.</a:t>
            </a:r>
          </a:p>
        </p:txBody>
      </p:sp>
      <p:pic>
        <p:nvPicPr>
          <p:cNvPr id="3074" name="Picture 2" descr="C:\Users\Козлёнок\Desktop\hotel_cf515eb9e152efba30477825f5cbc6e0880a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6652">
            <a:off x="221500" y="3202573"/>
            <a:ext cx="4460598" cy="3346053"/>
          </a:xfrm>
          <a:prstGeom prst="rect">
            <a:avLst/>
          </a:prstGeom>
          <a:noFill/>
        </p:spPr>
      </p:pic>
      <p:pic>
        <p:nvPicPr>
          <p:cNvPr id="3075" name="Picture 3" descr="C:\Users\Козлёнок\Desktop\a601c65be31fb2cd4ea21e9ddf046472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5102">
            <a:off x="4668030" y="3175465"/>
            <a:ext cx="4569407" cy="3032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259228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Бранч</a:t>
            </a:r>
            <a:r>
              <a:rPr lang="ru-RU" i="1" dirty="0"/>
              <a:t> (англ. </a:t>
            </a:r>
            <a:r>
              <a:rPr lang="ru-RU" i="1" dirty="0" err="1"/>
              <a:t>brunch</a:t>
            </a:r>
            <a:r>
              <a:rPr lang="ru-RU" i="1" dirty="0"/>
              <a:t>, образовано слиянием двух английских слов </a:t>
            </a:r>
            <a:r>
              <a:rPr lang="ru-RU" b="1" i="1" dirty="0" err="1"/>
              <a:t>br</a:t>
            </a:r>
            <a:r>
              <a:rPr lang="ru-RU" i="1" dirty="0" err="1"/>
              <a:t>eakfast</a:t>
            </a:r>
            <a:r>
              <a:rPr lang="ru-RU" i="1" dirty="0"/>
              <a:t> и </a:t>
            </a:r>
            <a:r>
              <a:rPr lang="ru-RU" i="1" dirty="0" err="1"/>
              <a:t>l</a:t>
            </a:r>
            <a:r>
              <a:rPr lang="ru-RU" b="1" i="1" dirty="0" err="1"/>
              <a:t>unch</a:t>
            </a:r>
            <a:r>
              <a:rPr lang="ru-RU" i="1" dirty="0"/>
              <a:t>, изначально сленг британских студентов) —продолжительное воскресное застолье, начинающиеся «</a:t>
            </a:r>
            <a:r>
              <a:rPr lang="ru-RU" i="1" dirty="0" err="1"/>
              <a:t>брекфестом</a:t>
            </a:r>
            <a:r>
              <a:rPr lang="ru-RU" i="1" dirty="0"/>
              <a:t>» и плавно переходящим в «</a:t>
            </a:r>
            <a:r>
              <a:rPr lang="ru-RU" i="1" dirty="0" err="1"/>
              <a:t>ланч</a:t>
            </a:r>
            <a:r>
              <a:rPr lang="ru-RU" i="1" dirty="0"/>
              <a:t>». </a:t>
            </a:r>
            <a:r>
              <a:rPr lang="ru-RU" i="1" dirty="0" err="1"/>
              <a:t>Бранчи</a:t>
            </a:r>
            <a:r>
              <a:rPr lang="ru-RU" i="1" dirty="0"/>
              <a:t> проводятся в субботу и воскресенье (обычно с 11 до 17 часов).</a:t>
            </a:r>
          </a:p>
          <a:p>
            <a:r>
              <a:rPr lang="ru-RU" b="1" i="1" dirty="0"/>
              <a:t>Один из главных плюсов </a:t>
            </a:r>
            <a:r>
              <a:rPr lang="ru-RU" b="1" i="1" dirty="0" err="1"/>
              <a:t>бранчей</a:t>
            </a:r>
            <a:r>
              <a:rPr lang="ru-RU" b="1" i="1" dirty="0"/>
              <a:t> </a:t>
            </a:r>
            <a:r>
              <a:rPr lang="ru-RU" i="1" dirty="0"/>
              <a:t>- их стоимость. </a:t>
            </a:r>
          </a:p>
        </p:txBody>
      </p:sp>
      <p:pic>
        <p:nvPicPr>
          <p:cNvPr id="4098" name="Picture 2" descr="C:\Users\Козлёнок\Desktop\Brunch_Kalas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5778">
            <a:off x="4055052" y="3465368"/>
            <a:ext cx="5088948" cy="3392632"/>
          </a:xfrm>
          <a:prstGeom prst="rect">
            <a:avLst/>
          </a:prstGeom>
          <a:noFill/>
        </p:spPr>
      </p:pic>
      <p:pic>
        <p:nvPicPr>
          <p:cNvPr id="4099" name="Picture 3" descr="C:\Users\Козлёнок\Desktop\sunday-brunch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93559">
            <a:off x="-46559" y="3850160"/>
            <a:ext cx="4101745" cy="1884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340768"/>
            <a:ext cx="8640960" cy="2592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/>
              <a:t>Зародилось</a:t>
            </a:r>
            <a:r>
              <a:rPr lang="ru-RU" i="1" dirty="0"/>
              <a:t> в Оксфорде в </a:t>
            </a:r>
            <a:r>
              <a:rPr lang="ru-RU" b="1" i="1" dirty="0"/>
              <a:t>80-х</a:t>
            </a:r>
            <a:r>
              <a:rPr lang="ru-RU" i="1" dirty="0"/>
              <a:t> годах </a:t>
            </a:r>
            <a:r>
              <a:rPr lang="en-US" i="1" dirty="0"/>
              <a:t>XIX</a:t>
            </a:r>
            <a:r>
              <a:rPr lang="ru-RU" i="1" dirty="0"/>
              <a:t> столетия. </a:t>
            </a:r>
          </a:p>
          <a:p>
            <a:pPr algn="ctr">
              <a:buNone/>
            </a:pPr>
            <a:r>
              <a:rPr lang="ru-RU" b="1" i="1" dirty="0"/>
              <a:t>Создатель </a:t>
            </a:r>
            <a:r>
              <a:rPr lang="ru-RU" b="1" i="1" dirty="0" err="1"/>
              <a:t>бранча</a:t>
            </a:r>
            <a:r>
              <a:rPr lang="ru-RU" b="1" i="1" dirty="0"/>
              <a:t>  </a:t>
            </a:r>
            <a:r>
              <a:rPr lang="ru-RU" i="1" dirty="0"/>
              <a:t>- Чарльз </a:t>
            </a:r>
            <a:r>
              <a:rPr lang="ru-RU" i="1" dirty="0" err="1"/>
              <a:t>Лютвидж</a:t>
            </a:r>
            <a:r>
              <a:rPr lang="ru-RU" i="1" dirty="0"/>
              <a:t> Доджсона (Льюис Кэрролл)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История возникновения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бранча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Козлёнок\Desktop\Charles-Dodgson-014-1024x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5740896" cy="3442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340768"/>
            <a:ext cx="8640960" cy="3024336"/>
          </a:xfrm>
        </p:spPr>
        <p:txBody>
          <a:bodyPr>
            <a:normAutofit fontScale="92500"/>
          </a:bodyPr>
          <a:lstStyle/>
          <a:p>
            <a:r>
              <a:rPr lang="en-US" i="1" dirty="0" err="1"/>
              <a:t>Существует</a:t>
            </a:r>
            <a:r>
              <a:rPr lang="en-US" i="1" dirty="0"/>
              <a:t> </a:t>
            </a:r>
            <a:r>
              <a:rPr lang="en-US" i="1" dirty="0" err="1"/>
              <a:t>ли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него</a:t>
            </a:r>
            <a:r>
              <a:rPr lang="en-US" i="1" dirty="0"/>
              <a:t> в </a:t>
            </a:r>
            <a:r>
              <a:rPr lang="en-US" i="1" dirty="0" err="1"/>
              <a:t>заведении</a:t>
            </a:r>
            <a:r>
              <a:rPr lang="en-US" i="1" dirty="0"/>
              <a:t> </a:t>
            </a:r>
            <a:r>
              <a:rPr lang="en-US" i="1" dirty="0" err="1"/>
              <a:t>потенциальная</a:t>
            </a:r>
            <a:r>
              <a:rPr lang="en-US" i="1" dirty="0"/>
              <a:t> </a:t>
            </a:r>
            <a:r>
              <a:rPr lang="en-US" i="1" dirty="0" err="1"/>
              <a:t>аудитория</a:t>
            </a:r>
            <a:r>
              <a:rPr lang="en-US" i="1" dirty="0"/>
              <a:t>.</a:t>
            </a:r>
            <a:endParaRPr lang="ru-RU" i="1" dirty="0"/>
          </a:p>
          <a:p>
            <a:r>
              <a:rPr lang="en-US" i="1" dirty="0"/>
              <a:t> </a:t>
            </a:r>
            <a:r>
              <a:rPr lang="en-US" i="1" dirty="0" err="1"/>
              <a:t>Подходит</a:t>
            </a:r>
            <a:r>
              <a:rPr lang="en-US" i="1" dirty="0"/>
              <a:t> </a:t>
            </a:r>
            <a:r>
              <a:rPr lang="en-US" i="1" dirty="0" err="1"/>
              <a:t>ли</a:t>
            </a:r>
            <a:r>
              <a:rPr lang="en-US" i="1" dirty="0"/>
              <a:t> </a:t>
            </a:r>
            <a:r>
              <a:rPr lang="en-US" i="1" dirty="0" err="1"/>
              <a:t>ресторан</a:t>
            </a:r>
            <a:r>
              <a:rPr lang="en-US" i="1" dirty="0"/>
              <a:t> </a:t>
            </a:r>
            <a:r>
              <a:rPr lang="en-US" i="1" dirty="0" err="1"/>
              <a:t>для</a:t>
            </a:r>
            <a:r>
              <a:rPr lang="en-US" i="1" dirty="0"/>
              <a:t> </a:t>
            </a:r>
            <a:r>
              <a:rPr lang="en-US" i="1" dirty="0" err="1"/>
              <a:t>проведения</a:t>
            </a:r>
            <a:r>
              <a:rPr lang="en-US" i="1" dirty="0"/>
              <a:t> </a:t>
            </a:r>
            <a:r>
              <a:rPr lang="en-US" i="1" dirty="0" err="1"/>
              <a:t>этого</a:t>
            </a:r>
            <a:r>
              <a:rPr lang="en-US" i="1" dirty="0"/>
              <a:t> </a:t>
            </a:r>
            <a:r>
              <a:rPr lang="en-US" i="1" dirty="0" err="1"/>
              <a:t>мероприятия</a:t>
            </a:r>
            <a:r>
              <a:rPr lang="en-US" i="1" dirty="0"/>
              <a:t> </a:t>
            </a:r>
            <a:r>
              <a:rPr lang="en-US" i="1" dirty="0" err="1"/>
              <a:t>по</a:t>
            </a:r>
            <a:r>
              <a:rPr lang="en-US" i="1" dirty="0"/>
              <a:t> </a:t>
            </a:r>
            <a:r>
              <a:rPr lang="en-US" i="1" dirty="0" err="1"/>
              <a:t>техническим</a:t>
            </a:r>
            <a:r>
              <a:rPr lang="en-US" i="1" dirty="0"/>
              <a:t> </a:t>
            </a:r>
            <a:r>
              <a:rPr lang="en-US" i="1" dirty="0" err="1"/>
              <a:t>параметрам</a:t>
            </a:r>
            <a:r>
              <a:rPr lang="en-US" i="1" dirty="0"/>
              <a:t>.</a:t>
            </a:r>
            <a:endParaRPr lang="ru-RU" i="1" dirty="0"/>
          </a:p>
          <a:p>
            <a:r>
              <a:rPr lang="en-US" i="1" dirty="0"/>
              <a:t>  </a:t>
            </a:r>
            <a:r>
              <a:rPr lang="en-US" i="1" dirty="0" err="1"/>
              <a:t>Какое</a:t>
            </a:r>
            <a:r>
              <a:rPr lang="en-US" i="1" dirty="0"/>
              <a:t> </a:t>
            </a:r>
            <a:r>
              <a:rPr lang="en-US" i="1" dirty="0" err="1"/>
              <a:t>меню</a:t>
            </a:r>
            <a:r>
              <a:rPr lang="en-US" i="1" dirty="0"/>
              <a:t> и </a:t>
            </a:r>
            <a:r>
              <a:rPr lang="en-US" i="1" dirty="0" err="1"/>
              <a:t>по</a:t>
            </a:r>
            <a:r>
              <a:rPr lang="en-US" i="1" dirty="0"/>
              <a:t> </a:t>
            </a:r>
            <a:r>
              <a:rPr lang="en-US" i="1" dirty="0" err="1"/>
              <a:t>каким</a:t>
            </a:r>
            <a:r>
              <a:rPr lang="en-US" i="1" dirty="0"/>
              <a:t> </a:t>
            </a:r>
            <a:r>
              <a:rPr lang="en-US" i="1" dirty="0" err="1"/>
              <a:t>ценам</a:t>
            </a:r>
            <a:r>
              <a:rPr lang="en-US" i="1" dirty="0"/>
              <a:t> </a:t>
            </a:r>
            <a:r>
              <a:rPr lang="en-US" i="1" dirty="0" err="1"/>
              <a:t>предлагать</a:t>
            </a:r>
            <a:r>
              <a:rPr lang="en-US" i="1" dirty="0"/>
              <a:t>.</a:t>
            </a:r>
            <a:endParaRPr lang="ru-RU" i="1" dirty="0"/>
          </a:p>
          <a:p>
            <a:r>
              <a:rPr lang="en-US" i="1" dirty="0"/>
              <a:t>  </a:t>
            </a:r>
            <a:r>
              <a:rPr lang="en-US" i="1" dirty="0" err="1"/>
              <a:t>Какие</a:t>
            </a:r>
            <a:r>
              <a:rPr lang="en-US" i="1" dirty="0"/>
              <a:t> </a:t>
            </a:r>
            <a:r>
              <a:rPr lang="en-US" i="1" dirty="0" err="1"/>
              <a:t>организовать</a:t>
            </a:r>
            <a:r>
              <a:rPr lang="en-US" i="1" dirty="0"/>
              <a:t> </a:t>
            </a:r>
            <a:r>
              <a:rPr lang="en-US" i="1" dirty="0" err="1"/>
              <a:t>развлечения</a:t>
            </a:r>
            <a:r>
              <a:rPr lang="en-US" i="1" dirty="0"/>
              <a:t>.</a:t>
            </a:r>
            <a:endParaRPr lang="ru-RU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Для организации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бранча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необходиом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определить:</a:t>
            </a:r>
          </a:p>
        </p:txBody>
      </p:sp>
      <p:pic>
        <p:nvPicPr>
          <p:cNvPr id="6146" name="Picture 2" descr="C:\Users\Козлёнок\Desktop\a443a1d5ed5115f6103db743d4015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509120"/>
            <a:ext cx="3870176" cy="2580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 lnSpcReduction="10000"/>
          </a:bodyPr>
          <a:lstStyle/>
          <a:p>
            <a:r>
              <a:rPr lang="ru-RU" i="1" dirty="0"/>
              <a:t>70 посадочных мест</a:t>
            </a:r>
          </a:p>
          <a:p>
            <a:r>
              <a:rPr lang="ru-RU" i="1" dirty="0"/>
              <a:t>Площадь </a:t>
            </a:r>
            <a:r>
              <a:rPr lang="ru-RU" dirty="0"/>
              <a:t>– 150–200 кв. м.</a:t>
            </a:r>
          </a:p>
          <a:p>
            <a:r>
              <a:rPr lang="ru-RU" i="1" dirty="0"/>
              <a:t>Лучше несколько залов</a:t>
            </a:r>
          </a:p>
          <a:p>
            <a:r>
              <a:rPr lang="ru-RU" i="1" dirty="0"/>
              <a:t>Детская площадка (аниматоры, музыканты, таперы и т.д.)</a:t>
            </a:r>
          </a:p>
          <a:p>
            <a:r>
              <a:rPr lang="ru-RU" dirty="0"/>
              <a:t>Смена одного-двух блюд в месяц</a:t>
            </a:r>
            <a:endParaRPr lang="ru-RU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Требования для ресторана</a:t>
            </a:r>
          </a:p>
        </p:txBody>
      </p:sp>
      <p:pic>
        <p:nvPicPr>
          <p:cNvPr id="7170" name="Picture 2" descr="C:\Users\Козлёнок\Desktop\semejnij_bra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09652"/>
            <a:ext cx="4966692" cy="326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злёнок\Desktop\restaurant-background-awesom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7215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196752"/>
            <a:ext cx="8640960" cy="30243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правовой акт, издаваемый в целях регламентации организационно-правового положения работника, его обязанностей, прав и ответственности и обеспечивающий условия для его эффективной работы.</a:t>
            </a:r>
          </a:p>
          <a:p>
            <a:r>
              <a:rPr lang="ru-RU" dirty="0"/>
              <a:t>Важно распределить должностные инструкции для персонала ресторана.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Должностная инструкция</a:t>
            </a:r>
          </a:p>
        </p:txBody>
      </p:sp>
      <p:pic>
        <p:nvPicPr>
          <p:cNvPr id="8194" name="Picture 2" descr="C:\Users\Козлёнок\Desktop\1250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221088"/>
            <a:ext cx="4557886" cy="3034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98</TotalTime>
  <Words>433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Corbel</vt:lpstr>
      <vt:lpstr>Wingdings</vt:lpstr>
      <vt:lpstr>Wingdings 2</vt:lpstr>
      <vt:lpstr>Wingdings 3</vt:lpstr>
      <vt:lpstr>Модульная</vt:lpstr>
      <vt:lpstr>Организация работы структурного подразделения ресторана класса “Люкс” при гостинице, реализующего “Бранч”</vt:lpstr>
      <vt:lpstr>Презентация PowerPoint</vt:lpstr>
      <vt:lpstr>Задачи:</vt:lpstr>
      <vt:lpstr>Презентация PowerPoint</vt:lpstr>
      <vt:lpstr>Презентация PowerPoint</vt:lpstr>
      <vt:lpstr>История возникновения бранча</vt:lpstr>
      <vt:lpstr>Для организации бранча необходиом определить:</vt:lpstr>
      <vt:lpstr>Требования для ресторана</vt:lpstr>
      <vt:lpstr>Должностная инструкция</vt:lpstr>
      <vt:lpstr>Бранч  в Moscow Marriott Royal Aurora</vt:lpstr>
      <vt:lpstr>Для организации бранча используются:</vt:lpstr>
      <vt:lpstr>Презентация PowerPoint</vt:lpstr>
      <vt:lpstr>Минусы бранча</vt:lpstr>
      <vt:lpstr>Преимущества бранча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структурного подразделения ресторана класса “Люкс” при гостинице, реализующего “Бранч”</dc:title>
  <dc:creator>Козлёнок</dc:creator>
  <cp:lastModifiedBy>Александрия Курловская</cp:lastModifiedBy>
  <cp:revision>10</cp:revision>
  <dcterms:created xsi:type="dcterms:W3CDTF">2017-04-02T20:19:03Z</dcterms:created>
  <dcterms:modified xsi:type="dcterms:W3CDTF">2019-05-09T09:33:37Z</dcterms:modified>
</cp:coreProperties>
</file>