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2" r:id="rId5"/>
    <p:sldId id="261" r:id="rId6"/>
    <p:sldId id="301" r:id="rId7"/>
    <p:sldId id="260" r:id="rId8"/>
    <p:sldId id="265" r:id="rId9"/>
    <p:sldId id="266" r:id="rId10"/>
    <p:sldId id="270" r:id="rId11"/>
    <p:sldId id="269" r:id="rId12"/>
    <p:sldId id="268" r:id="rId13"/>
    <p:sldId id="267" r:id="rId14"/>
    <p:sldId id="293" r:id="rId15"/>
    <p:sldId id="294" r:id="rId16"/>
    <p:sldId id="259" r:id="rId17"/>
    <p:sldId id="258" r:id="rId18"/>
    <p:sldId id="257" r:id="rId19"/>
    <p:sldId id="271" r:id="rId20"/>
    <p:sldId id="295" r:id="rId21"/>
    <p:sldId id="296" r:id="rId22"/>
    <p:sldId id="272" r:id="rId23"/>
    <p:sldId id="273" r:id="rId24"/>
    <p:sldId id="279" r:id="rId25"/>
    <p:sldId id="278" r:id="rId26"/>
    <p:sldId id="277" r:id="rId27"/>
    <p:sldId id="276" r:id="rId28"/>
    <p:sldId id="275" r:id="rId29"/>
    <p:sldId id="282" r:id="rId30"/>
    <p:sldId id="281" r:id="rId31"/>
    <p:sldId id="280" r:id="rId32"/>
    <p:sldId id="285" r:id="rId33"/>
    <p:sldId id="302" r:id="rId34"/>
    <p:sldId id="303" r:id="rId35"/>
    <p:sldId id="284" r:id="rId36"/>
    <p:sldId id="289" r:id="rId37"/>
    <p:sldId id="283" r:id="rId38"/>
    <p:sldId id="288" r:id="rId39"/>
    <p:sldId id="287" r:id="rId40"/>
    <p:sldId id="286" r:id="rId41"/>
    <p:sldId id="292" r:id="rId42"/>
    <p:sldId id="291" r:id="rId43"/>
    <p:sldId id="290" r:id="rId44"/>
    <p:sldId id="274" r:id="rId45"/>
    <p:sldId id="297" r:id="rId46"/>
    <p:sldId id="298" r:id="rId47"/>
    <p:sldId id="29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A705"/>
    <a:srgbClr val="04A00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8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628390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8800" b="1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</a:t>
            </a:r>
          </a:p>
          <a:p>
            <a:pPr algn="ctr"/>
            <a:r>
              <a:rPr lang="ru-RU" sz="8800" b="1" cap="none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Марий Эл</a:t>
            </a:r>
            <a:endParaRPr lang="ru-RU" sz="8800" b="1" cap="none" spc="150" dirty="0">
              <a:ln w="11430"/>
              <a:solidFill>
                <a:srgbClr val="24A70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48219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Выполнил: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25257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ИНФРАСТРУКТУРА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1755" y="1484784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На территории республики </a:t>
            </a:r>
            <a:r>
              <a:rPr lang="ru-RU" sz="200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действует:</a:t>
            </a:r>
          </a:p>
          <a:p>
            <a:r>
              <a:rPr lang="ru-RU" sz="200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аэропорт </a:t>
            </a:r>
            <a:r>
              <a:rPr lang="ru-RU" sz="20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межреспубликанского </a:t>
            </a:r>
            <a:r>
              <a:rPr lang="ru-RU" sz="200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значения;</a:t>
            </a:r>
          </a:p>
          <a:p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железнодорожный вокзал;</a:t>
            </a:r>
          </a:p>
          <a:p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автовокзала (Йошкар-Ола, </a:t>
            </a:r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Волжск);</a:t>
            </a:r>
          </a:p>
          <a:p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железнодорожных </a:t>
            </a:r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станций;</a:t>
            </a:r>
          </a:p>
          <a:p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51 пассажирская </a:t>
            </a:r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автостанция;</a:t>
            </a:r>
          </a:p>
          <a:p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речной </a:t>
            </a:r>
            <a:r>
              <a:rPr lang="ru-RU"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порт в </a:t>
            </a:r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городе Козьмодемьянске</a:t>
            </a:r>
            <a:r>
              <a:rPr lang="ru-RU"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 на р. Волге, </a:t>
            </a:r>
            <a:endParaRPr lang="ru-RU" sz="2000" b="1" dirty="0" smtClean="0">
              <a:solidFill>
                <a:srgbClr val="25252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порта местного </a:t>
            </a:r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значения.</a:t>
            </a:r>
          </a:p>
          <a:p>
            <a:endParaRPr lang="ru-RU" sz="2000" dirty="0" smtClean="0">
              <a:solidFill>
                <a:srgbClr val="25252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Осуществляют </a:t>
            </a:r>
            <a:r>
              <a:rPr lang="ru-RU" sz="20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деятельность 66 туроператорских и турагентских фирм, 44 гостиницы, гостевых дома и хостелы, 30 санаториев, оздоровительных комплексов и пансионатов с лечением, 9 туристских комплексов и 18 баз отдыха, а также 82 точки изготовления и продажи изделий народных художественных промыслов и сувениров</a:t>
            </a:r>
            <a:endParaRPr lang="ru-RU" sz="2000" b="0" i="0" dirty="0">
              <a:solidFill>
                <a:srgbClr val="252525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82305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78987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Ведущие отрасли промышленности </a:t>
            </a:r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— МАШИНОСТРОЕНИЕ И МЕТАЛЛООБРАБОТКА</a:t>
            </a:r>
            <a:r>
              <a:rPr lang="ru-RU"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 (металлорежущий инструмент, приборы, средства автоматизации, предприятий торговли и общественного питания), лесная, деревообрабатывающая и целлюлозно-бумажная, лёгкая и пищевая (мясо-молочная). </a:t>
            </a:r>
            <a:endParaRPr lang="ru-RU" sz="2000" b="1" dirty="0" smtClean="0">
              <a:solidFill>
                <a:srgbClr val="25252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Главные </a:t>
            </a:r>
            <a:r>
              <a:rPr lang="ru-RU"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промышленные центры </a:t>
            </a:r>
            <a:r>
              <a:rPr lang="ru-RU" sz="20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—города Йошкар-Ола, Волжск.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pda.pfo.ru/_data/objects/0008/0464/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286250" cy="28575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24108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67536" y="1556792"/>
            <a:ext cx="4176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Ведущая отрасль сельского хозяйства </a:t>
            </a:r>
            <a:r>
              <a:rPr lang="ru-RU" sz="24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— ЖИВОТНОВОДСТВО</a:t>
            </a:r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dirty="0" smtClean="0">
              <a:solidFill>
                <a:srgbClr val="25252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молочное и мясо-молочное </a:t>
            </a:r>
            <a:r>
              <a:rPr lang="ru-RU" sz="24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скотоводство, свиноводство, овцеводство, птицеводство, козоводство). </a:t>
            </a:r>
          </a:p>
        </p:txBody>
      </p:sp>
      <p:pic>
        <p:nvPicPr>
          <p:cNvPr id="10242" name="Picture 2" descr="http://u3.s.pg12.ru/userfiles/picitem/img-20150709153517-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4" y="1556792"/>
            <a:ext cx="4617514" cy="259228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44666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Выращивают зерновые (ячмень, овес, рожь, пшеница) и кормовые культуры, лен-долгунец, хмель, овощи, картофель.</a:t>
            </a:r>
          </a:p>
        </p:txBody>
      </p:sp>
    </p:spTree>
    <p:extLst>
      <p:ext uri="{BB962C8B-B14F-4D97-AF65-F5344CB8AC3E}">
        <p14:creationId xmlns="" xmlns:p14="http://schemas.microsoft.com/office/powerpoint/2010/main" val="12696114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052736"/>
            <a:ext cx="6387518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8800" b="1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r>
              <a:rPr lang="ru-RU" sz="8800" b="1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Республики</a:t>
            </a:r>
          </a:p>
          <a:p>
            <a:pPr algn="ctr"/>
            <a:r>
              <a:rPr lang="ru-RU" sz="8800" b="1" cap="none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Марий Эл</a:t>
            </a:r>
            <a:endParaRPr lang="ru-RU" sz="8800" b="1" cap="none" spc="150" dirty="0">
              <a:ln w="11430"/>
              <a:solidFill>
                <a:srgbClr val="24A70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1484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978987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Национальный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музей им. Т. Евсеева (г. Йошкар-Ола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Arial"/>
              <a:buChar char="•"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Национальная художественная галерея Республиканского музея изобразительных искусств (г. Йошкар-Ола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Arial"/>
              <a:buChar char="•"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Республиканский музей изобразительных искусств (г. Йошкар-Ола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Arial"/>
              <a:buChar char="•"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Козьмодемьянский художественно-исторический музей им. А. В. Григорьева (г. Козьмодемьянск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Arial"/>
              <a:buChar char="•"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Этнографический музей крестьянского труда и быта под открытым небом (г. Козьмодемьянск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Arial"/>
              <a:buChar char="•"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Музей истории г. 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Йошкар-Олы</a:t>
            </a:r>
          </a:p>
          <a:p>
            <a:pPr algn="just">
              <a:buFont typeface="Arial"/>
              <a:buChar char="•"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Комплекс "Юринский замок и его усадьба" (пос. Юрино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Arial"/>
              <a:buChar char="•"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народно-прикладного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искусства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(г. Йошкар-Олы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Arial"/>
              <a:buChar char="•"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Музей С.Г.Чавайна (д.Чавайнур, Моркинский район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3265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КРУПНЕЙШИЕ МУЗЕИ МАРИЙ ЭЛ</a:t>
            </a:r>
            <a:endParaRPr lang="ru-RU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32767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972666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Arial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Марийский национальный театр драмы им. М. 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Шкетана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/>
              <a:buChar char="•"/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Академический русский театр драмы Республики Марий Эл им. Г. В. Константинова</a:t>
            </a:r>
          </a:p>
          <a:p>
            <a:pPr algn="r">
              <a:buFont typeface="Arial"/>
              <a:buChar char="•"/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Марийский государственный театр оперы и балета им. Э. 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Сапаева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/>
              <a:buChar char="•"/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Республиканский театр кукол</a:t>
            </a:r>
          </a:p>
          <a:p>
            <a:pPr algn="r">
              <a:buFont typeface="Arial"/>
              <a:buChar char="•"/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Марийский театр юного зрителя - филиал Марийского национального театра драмы им. М. 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Шкетана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/>
              <a:buChar char="•"/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/>
              <a:buChar char="•"/>
            </a:pP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Горномарийский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драматический театр (г. Козьмодемьянск)</a:t>
            </a:r>
          </a:p>
          <a:p>
            <a:pPr algn="r">
              <a:buFont typeface="Arial"/>
              <a:buChar char="•"/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Марийская государственная филармония им. Я. 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Эшпая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88640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КРУПНЕЙШИЕ </a:t>
            </a:r>
          </a:p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ТЕАТРАЛЬНО-ЗРЕЛИЩНЫЕ УЧРЕЖДЕНИЯ МАРИЙ ЭЛ</a:t>
            </a:r>
            <a:endParaRPr lang="ru-RU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32220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5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091" y="1275687"/>
            <a:ext cx="3322298" cy="49834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Рисунок 2" descr="im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2596" y="1275687"/>
            <a:ext cx="3376610" cy="498344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МАРИЙСКИЙ НАРОДНЫЙ КОСТЮМ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2815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933-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700808"/>
            <a:ext cx="6778225" cy="46457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87718" y="47667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МАРИЙСКИЙ ОРНАМЕНТ</a:t>
            </a:r>
            <a:endParaRPr lang="ru-RU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1695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6427473_Storozh_domaObereg_dom_ot_nepriyatnoste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60369">
            <a:off x="3160117" y="1945456"/>
            <a:ext cx="5394551" cy="4438414"/>
          </a:xfrm>
          <a:prstGeom prst="rect">
            <a:avLst/>
          </a:prstGeom>
        </p:spPr>
      </p:pic>
      <p:pic>
        <p:nvPicPr>
          <p:cNvPr id="3" name="Рисунок 2" descr="mari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99924">
            <a:off x="661844" y="1741535"/>
            <a:ext cx="2844128" cy="24797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718" y="47667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МАРИЙСКИЙ ЭЛЕМЕНТ УЗОРА</a:t>
            </a:r>
            <a:endParaRPr lang="ru-RU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3219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718" y="162375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МАРИЙСКОЕ НАЦИОНАЛЬНОЕ БЛЮДО</a:t>
            </a:r>
            <a:endParaRPr lang="ru-RU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10734-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565" y="1357087"/>
            <a:ext cx="7447273" cy="52055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7548317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79117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4A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4 ноября 1920 г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4A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День образования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4A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Республики Марий Эл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24A7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Untitled-a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6551959" cy="49142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934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718" y="162375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ГОРОДЕЦКАЯ РОСПИСЬ И ИЗДЕЛИЯ ИЗ КАПО-КОРНЯ</a:t>
            </a:r>
            <a:endParaRPr lang="ru-RU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4" descr="post-25406-1178993159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3071812" cy="500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5" descr="Городецкая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428750"/>
            <a:ext cx="3286125" cy="5072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 descr="kap_larch_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45024"/>
            <a:ext cx="2105025" cy="2557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271961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718" y="162375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ДЫМКОВСКИЕ ИГРУШКИ</a:t>
            </a:r>
            <a:endParaRPr lang="ru-RU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kal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808706"/>
            <a:ext cx="2047881" cy="2547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717259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28934"/>
            <a:ext cx="3357586" cy="371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ymkovska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3466" y="3214686"/>
            <a:ext cx="382468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rom_juravlev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83739" y="808706"/>
            <a:ext cx="2212149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5074082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323" y="1484784"/>
            <a:ext cx="8402172" cy="3359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4000" b="1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ДОСТОПРИМЕЧАТЕЛЬНОСТИ</a:t>
            </a:r>
          </a:p>
          <a:p>
            <a:pPr algn="ctr">
              <a:lnSpc>
                <a:spcPct val="150000"/>
              </a:lnSpc>
            </a:pPr>
            <a:r>
              <a:rPr lang="ru-RU" sz="5400" b="1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Республики</a:t>
            </a:r>
          </a:p>
          <a:p>
            <a:pPr algn="ctr">
              <a:lnSpc>
                <a:spcPct val="150000"/>
              </a:lnSpc>
            </a:pPr>
            <a:r>
              <a:rPr lang="ru-RU" sz="5400" b="1" cap="none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Марий Эл</a:t>
            </a:r>
            <a:endParaRPr lang="ru-RU" sz="5400" b="1" cap="none" spc="150" dirty="0">
              <a:ln w="11430"/>
              <a:solidFill>
                <a:srgbClr val="24A70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884366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komanda-k.ru/sites/default/files/MorsGla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3" y="1196752"/>
            <a:ext cx="5212894" cy="390692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87065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озеро МОРСКОЙ ГЛАЗ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290180"/>
            <a:ext cx="8040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Самое красивое и известное озеро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Марий Эл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это Морской глаз (Мушыл), наверно, и самое посещаемое в любое время года!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1196752"/>
            <a:ext cx="28083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Озеро Морской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глаз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(у д.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Шарибоксад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выделяется своеобразной формой, подобно вулканическому кратеру с разрушенной наружной стенкой. Это сравнительно молодой карстовый провал произошел в зоне высокого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уступа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90 м высоты.</a:t>
            </a:r>
          </a:p>
        </p:txBody>
      </p:sp>
    </p:spTree>
    <p:extLst>
      <p:ext uri="{BB962C8B-B14F-4D97-AF65-F5344CB8AC3E}">
        <p14:creationId xmlns="" xmlns:p14="http://schemas.microsoft.com/office/powerpoint/2010/main" val="36419264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amlib.ru/img/k/komanda_k/000000000000177/p6218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98" y="1124744"/>
            <a:ext cx="5751292" cy="381885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87065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замок ШЕРЕМЕТЬЕВА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577" y="5157192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Удивительной красоты средневековый замок, расположенный на берегу Волги, построен в 19 веке богатым купцом Шереметьевым. Расстояние от Йошкар-Олы 200 км.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468" y="1340768"/>
            <a:ext cx="228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Координаты Замка Шереметьева: Адрес: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Россия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Республика Марий Эл, Юринский Район, посёлок Юрино,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Красная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площадь</a:t>
            </a:r>
          </a:p>
        </p:txBody>
      </p:sp>
    </p:spTree>
    <p:extLst>
      <p:ext uri="{BB962C8B-B14F-4D97-AF65-F5344CB8AC3E}">
        <p14:creationId xmlns="" xmlns:p14="http://schemas.microsoft.com/office/powerpoint/2010/main" val="21847020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komanda-k.ru/sites/default/files/1_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4707775" cy="3653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Богородице-Сергиева пустынь на реке Рутка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884470"/>
            <a:ext cx="34563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 В настоящее время в пустыни еще ведутся строительные работы. Богослужения совершаются в еще недостроенной церкви явления Божией Матери преподобному Сергию Радонежскому, возводящейся в традициях русского деревянного зодчества. Кроме этого храма в монастыре есть маленькая домовая церковь Усекновения главы св. Иоанна Предтечи.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8858" y="1604993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Особенностью пустыни является то, что все постройки - храмы, жилые и хозяйственные помещения - деревянные. </a:t>
            </a:r>
          </a:p>
        </p:txBody>
      </p:sp>
    </p:spTree>
    <p:extLst>
      <p:ext uri="{BB962C8B-B14F-4D97-AF65-F5344CB8AC3E}">
        <p14:creationId xmlns="" xmlns:p14="http://schemas.microsoft.com/office/powerpoint/2010/main" val="28892370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Священная марийская гора Чембулат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4" y="1916832"/>
            <a:ext cx="5312330" cy="3984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86400" y="2420888"/>
            <a:ext cx="29878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преданию, на этом месте был захоронен марийский князь, военный предводитель и руководитель укрепленного городка Чембулат - богатырь (слово "Чембулат" состоит из двух частей: "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джум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"- муж и "булат" - сталь, то есть "Человек, твердый как сталь").</a:t>
            </a:r>
          </a:p>
        </p:txBody>
      </p:sp>
    </p:spTree>
    <p:extLst>
      <p:ext uri="{BB962C8B-B14F-4D97-AF65-F5344CB8AC3E}">
        <p14:creationId xmlns="" xmlns:p14="http://schemas.microsoft.com/office/powerpoint/2010/main" val="320281301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озеро НУЖЪЯР</a:t>
            </a:r>
          </a:p>
        </p:txBody>
      </p:sp>
      <p:pic>
        <p:nvPicPr>
          <p:cNvPr id="20482" name="Picture 2" descr="http://komanda-k.ru/sites/default/files/nujz-yar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899981" cy="3672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47886" y="2878194"/>
            <a:ext cx="33478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происхождению оно междюнное, переуглубленное карстом, с провалом почти в центре котловины. Увеличение глубины идет постепенно от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берега 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центру. Максимальная глубина 15 м. Озеро почти правильной округлой формы с диаметром около 680 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26876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Самое чистое озеро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Республики  Марий Эл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Поволжья – озеро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Нужъяр.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Озеро Нужьяр находится в южнотаежной области Марийской низины. </a:t>
            </a:r>
          </a:p>
        </p:txBody>
      </p:sp>
    </p:spTree>
    <p:extLst>
      <p:ext uri="{BB962C8B-B14F-4D97-AF65-F5344CB8AC3E}">
        <p14:creationId xmlns="" xmlns:p14="http://schemas.microsoft.com/office/powerpoint/2010/main" val="23952591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Дуб Пугачева, Кленовая гора </a:t>
            </a:r>
          </a:p>
        </p:txBody>
      </p:sp>
      <p:pic>
        <p:nvPicPr>
          <p:cNvPr id="21506" name="Picture 2" descr="http://komanda-k.ru/sites/default/files/pugachew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13908"/>
            <a:ext cx="3445305" cy="51827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70080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легенде, отряд предводителя крестьянского восстания Емельяна Пугачёва останавливался здесь на ночлег перед походом на Казань летом 1774 года.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же пугачёвские войска были разбиты и отступили, сам Пугачёв с вершины дуба смотрел на зарево казанского пожара.</a:t>
            </a:r>
          </a:p>
        </p:txBody>
      </p:sp>
    </p:spTree>
    <p:extLst>
      <p:ext uri="{BB962C8B-B14F-4D97-AF65-F5344CB8AC3E}">
        <p14:creationId xmlns="" xmlns:p14="http://schemas.microsoft.com/office/powerpoint/2010/main" val="36386015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056" y="1340768"/>
            <a:ext cx="9026703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6000" b="1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Статистические данные</a:t>
            </a:r>
          </a:p>
          <a:p>
            <a:pPr algn="ctr">
              <a:lnSpc>
                <a:spcPct val="150000"/>
              </a:lnSpc>
            </a:pPr>
            <a:r>
              <a:rPr lang="ru-RU" sz="6000" b="1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Республики</a:t>
            </a:r>
          </a:p>
          <a:p>
            <a:pPr algn="ctr">
              <a:lnSpc>
                <a:spcPct val="150000"/>
              </a:lnSpc>
            </a:pPr>
            <a:r>
              <a:rPr lang="ru-RU" sz="6000" b="1" cap="none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Марий Эл</a:t>
            </a:r>
            <a:endParaRPr lang="ru-RU" sz="6000" b="1" cap="none" spc="150" dirty="0">
              <a:ln w="11430"/>
              <a:solidFill>
                <a:srgbClr val="24A70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3290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20688"/>
            <a:ext cx="7911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rgbClr val="24A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ФЛАГ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24A7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9" descr="H:\уголок\символика мэ\900px-Flag_of_Mari_El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696471" cy="44643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75318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36377" t="25371" r="32854" b="40422"/>
          <a:stretch/>
        </p:blipFill>
        <p:spPr bwMode="auto">
          <a:xfrm>
            <a:off x="1547664" y="1124744"/>
            <a:ext cx="6480720" cy="439248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05087229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34936" t="26796" r="32371" b="39852"/>
          <a:stretch/>
        </p:blipFill>
        <p:spPr bwMode="auto">
          <a:xfrm>
            <a:off x="1453061" y="1052736"/>
            <a:ext cx="6624736" cy="446449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0955980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36539" t="36773" r="32692" b="28735"/>
          <a:stretch/>
        </p:blipFill>
        <p:spPr bwMode="auto">
          <a:xfrm>
            <a:off x="1475656" y="980728"/>
            <a:ext cx="6552728" cy="460851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11290435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8424936" cy="36279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3608" y="404664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РЕСПУБЛИКА МАРИЙ ЭЛ В ОБЩЕРОССИЙСКОМ РЕЙТИНГЕ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290435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04664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РЕСПУБЛИКА МАРИЙ ЭЛ В ОБЩЕРОССИЙСКОМ РЕЙТИНГЕ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8319240" cy="4567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290435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7056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6000" b="1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Знаменитые люди</a:t>
            </a:r>
            <a:endParaRPr lang="ru-RU" sz="6000" b="1" spc="150" dirty="0">
              <a:ln w="11430"/>
              <a:solidFill>
                <a:srgbClr val="24A70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6000" b="1" spc="150" dirty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Республики</a:t>
            </a:r>
          </a:p>
          <a:p>
            <a:pPr lvl="0" algn="ctr">
              <a:lnSpc>
                <a:spcPct val="150000"/>
              </a:lnSpc>
            </a:pPr>
            <a:r>
              <a:rPr lang="ru-RU" sz="6000" b="1" spc="150" dirty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Марий Эл</a:t>
            </a:r>
          </a:p>
        </p:txBody>
      </p:sp>
    </p:spTree>
    <p:extLst>
      <p:ext uri="{BB962C8B-B14F-4D97-AF65-F5344CB8AC3E}">
        <p14:creationId xmlns="" xmlns:p14="http://schemas.microsoft.com/office/powerpoint/2010/main" val="7287833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35081" t="42877" r="54438" b="26455"/>
          <a:stretch/>
        </p:blipFill>
        <p:spPr bwMode="auto">
          <a:xfrm>
            <a:off x="827584" y="1556792"/>
            <a:ext cx="2520280" cy="381642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4046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Ихонькин Григорий Иванович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896" y="1556792"/>
            <a:ext cx="44644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18.12.1919 г. – 31.01.2009 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Герой Великой Отечественной войны.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ходе наступления на Берлинском направлении обезвредил около 2 тысяч мин.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НАГРАДЫ: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орден Красной звезды;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орден Красного знамени;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орден Отечественной войны 2 степени;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орден «Знак почета»;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орден Отечественной войны 1 степени. 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57534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35096" t="43044" r="53045" b="26170"/>
          <a:stretch/>
        </p:blipFill>
        <p:spPr bwMode="auto">
          <a:xfrm>
            <a:off x="611560" y="1556792"/>
            <a:ext cx="3384376" cy="475252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40466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Лукианов Станислав Сергеевич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5976" y="1628800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рождения: 30.10.1961 г.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С1980годазаведующийСарапаевскимдомомтрадиционнойнароднойкультуры.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В1983годуосновалнародныйфольклорныйансамбль«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Шанавыл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»(«Радуга»).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Награды и достижения: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Заслуженный работник культуры Республики Марий Эл;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Занесен в книгу почета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Горномарийского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Лауреат премии Министерства культуры, печати и по делам национальностей Республики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МарийЭл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44343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74822"/>
            <a:ext cx="8367429" cy="4762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260648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СИСТЕМА РЕГИОНАЛЬНОГО УПРАВЛЕНИЯ РЕСПУБЛИКИ МАРИЙ ЭЛ</a:t>
            </a:r>
          </a:p>
        </p:txBody>
      </p:sp>
    </p:spTree>
    <p:extLst>
      <p:ext uri="{BB962C8B-B14F-4D97-AF65-F5344CB8AC3E}">
        <p14:creationId xmlns="" xmlns:p14="http://schemas.microsoft.com/office/powerpoint/2010/main" val="34565662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ОБЩЕСТВЕННЫЕ ФОНДЫ И ОРГАНИЗАЦИИ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844824"/>
            <a:ext cx="88924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Общественный благотворительный фонд«Солидарность;</a:t>
            </a:r>
          </a:p>
          <a:p>
            <a:pPr>
              <a:buFontTx/>
              <a:buChar char="-"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Общественный фонд "Помощи детям с аллергическими заболеваниями"г. Йошкар-Олы;</a:t>
            </a:r>
          </a:p>
          <a:p>
            <a:pPr>
              <a:buFontTx/>
              <a:buChar char="-"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Автономная некоммерческая организация «Благотворительная корпорация «Друзья Марий Эл;</a:t>
            </a:r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Общественная организация инвалидов Марийская республиканская ассоциация по реабилитации детей-инвалидов;</a:t>
            </a:r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-Марийская республиканская организация профсоюза работников народного образования и науки РФ;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70476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уголок\символика мэ\gerb_mari_el-600x9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10649"/>
            <a:ext cx="3012933" cy="477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75948" y="604067"/>
            <a:ext cx="7911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rgbClr val="24A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ГЕРБ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24A7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93170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СМИ  РЕСПУБЛИКИ МАРИЙ ЭЛ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988840"/>
            <a:ext cx="272349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9717">
            <a:off x="6649976" y="1281654"/>
            <a:ext cx="1920471" cy="240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8252">
            <a:off x="5888306" y="4437112"/>
            <a:ext cx="3046519" cy="2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0359">
            <a:off x="179512" y="4221088"/>
            <a:ext cx="3384376" cy="245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85628">
            <a:off x="209719" y="1468257"/>
            <a:ext cx="3389191" cy="228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977953"/>
            <a:ext cx="1866776" cy="188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3371563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НАПРАВЛЕНИЯ МЕЖДУНАРОДНОГО СОТРУДНИЧЕСТВА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988840"/>
            <a:ext cx="4824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АВТОДИЛЕРЫ: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Renault, Chevrolet, Mitsubishi, Hyundai, Toyota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3645024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Развитие машиностроения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508518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IKEA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84784"/>
            <a:ext cx="3169162" cy="2104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653136"/>
            <a:ext cx="2520280" cy="1916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33123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4678126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27584" y="3933056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Компания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производит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разработку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производство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решений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управления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электроэнергией,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же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комплексных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энергоэффективных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решений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энергетик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инфраструктуры,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промышленных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предприятий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908720"/>
            <a:ext cx="33123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Компания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Schneider Electric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Франция),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пециализирующаясяв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тяжелого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машиностроения,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успешно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работает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республике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Марий-Эл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уже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года.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36613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СПОРТ В РЕСПУБЛИКЕ МАРИЙ ЭЛ</a:t>
            </a:r>
            <a:endPara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737"/>
            <a:ext cx="4268995" cy="28422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93096"/>
            <a:ext cx="4511919" cy="23776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980728"/>
            <a:ext cx="3672408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последние 2 года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Республике Марий Эл проведено 5 международных, 37 всероссийских и 10 межрегиональных соревнований </a:t>
            </a:r>
          </a:p>
        </p:txBody>
      </p:sp>
    </p:spTree>
    <p:extLst>
      <p:ext uri="{BB962C8B-B14F-4D97-AF65-F5344CB8AC3E}">
        <p14:creationId xmlns="" xmlns:p14="http://schemas.microsoft.com/office/powerpoint/2010/main" val="11474702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592455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18864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ЖИВОТНЫЙ МИР РЕСПУБЛИКИ МАРИЙ ЭЛ</a:t>
            </a:r>
            <a:endPara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88224" y="1124744"/>
            <a:ext cx="2141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республике сохранились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волк,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бурый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медведь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лисица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лось,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рысь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бобр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крот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боровая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водоплавающая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птица.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2706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8864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РАСТИТЕЛЬНЫЙ  МИР РЕСПУБЛИКИ МАРИЙ ЭЛ</a:t>
            </a:r>
            <a:endPara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772816"/>
            <a:ext cx="4698851" cy="466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1916832"/>
            <a:ext cx="36724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Редкие виды, занесенные 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Красную книгу России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•башмачок обыкновенный,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гроздовник многораздельный,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росянка длиннолистная,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•морошка приземистая,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•осока малоцветковая,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•баранец обыкновенный,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плаунок заливаемый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2872706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8864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ЛЕСНЫЕ РЕСУРСЫ РЕСПУБЛИКИ МАРИЙ ЭЛ</a:t>
            </a:r>
            <a:endPara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3789040"/>
            <a:ext cx="3783931" cy="30689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4063879" cy="27114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1520" y="90872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 расположена в подтаёжной зоне.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•Леса смешанные -сосна, пихта, ель, берёза; лесистость -50,3% (около 70 лет назад была 60,3%). По речным долинам -дубово-липовые леса.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•Общий запас древесины -136 млн. м3, доля гарей от общей площади лесов -0,167%, доля вырубок -1,51%.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4509120"/>
            <a:ext cx="50040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возрастной структуре лесов большую часть представляют молодняки (46,4%) и средневозрастные насаждения (31,8%).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•На долю приспевающих лесов приходится 9,2%, спелых и перестойных -12,6%.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•Около 60% от площади спелых и перестойных древостоев пригодно к эксплуатации.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2706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99592" y="836712"/>
            <a:ext cx="628390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8800" b="1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</a:t>
            </a:r>
          </a:p>
          <a:p>
            <a:pPr algn="ctr"/>
            <a:r>
              <a:rPr lang="ru-RU" sz="8800" b="1" cap="none" spc="150" dirty="0" smtClean="0">
                <a:ln w="11430"/>
                <a:solidFill>
                  <a:srgbClr val="24A70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Марий Эл</a:t>
            </a:r>
            <a:endParaRPr lang="ru-RU" sz="8800" b="1" cap="none" spc="150" dirty="0">
              <a:ln w="11430"/>
              <a:solidFill>
                <a:srgbClr val="24A70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48219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Выполнил: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2706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4067"/>
            <a:ext cx="7911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rgbClr val="24A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ГИМН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24A7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33872" y="1533464"/>
            <a:ext cx="7056784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Слова Д. Исламова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Музыка Ю.Евдокимова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Русский текст  Вл. Панова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Марий Эл, ты – как мать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Для каждого в судьбе.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Где бы ни был – вспоминать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Твой сын будет о тебе.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Припев: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Славься, наш край родной,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Цвети в счастье и в труде.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Гордимся всегда тобой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И поём, Марий Эл, о тебе!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Свою честь сохранит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Наш народ на века,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дружба как гранит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Всегда с братьями крепка.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Припев.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532527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7911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4A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rgbClr val="24A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РЕСПУБЛИКИ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24A7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5085184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оябре1920г.образованаМарийскаяавтономнаяобласть.В1929—1936гг.МарийскаяАОвходилавсоставНижегородского(Горьковского)края,в1936г.преобразованавМарийскуюАССР.Сиюля1992г.официальноеназвание—Республика Марий Эл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68760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Ареал расселения марийцев(старое название—черемисы)вдревниевременанаходилсяввассальнойзависимостиотХазарскогокаганата,азатемотВолжскойБулгарии,ЗолотойОрдыиКазанскогоханства.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2420888"/>
            <a:ext cx="6534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1552г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,послепаденияКазани,МарийскийкрайбылприсоединенкРоссийскомугосударству.В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1583г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.какострогоснованКозьмодемьянск,в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1584г.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—крепость Кокшажск(позднее—город Царёвококшайск, Краснококшайск, ныне—Йошкар-Ола).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933056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в. Территория входила в состав Казанской( центр и Ю),Нижегородской(З)и Вятской(С)губерний.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32527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rb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578896"/>
            <a:ext cx="4000528" cy="48625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604067"/>
            <a:ext cx="7911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rgbClr val="24A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СТОЛИЦА  - г. Йошкар-Ола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24A7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48005"/>
            <a:ext cx="381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 был основан в 1584 году указом царя Фёдора Иоанновича,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назывался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Царевококшайск и представлял собой военное укрепление на реке Кокшаге.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Позже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 был переименован в Краснококшайск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затем, в начале 20 века, в Йошкар-Олу.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19048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ko-banya.ru/wp-content/uploads/2015/01/1400597375_946321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47" y="188640"/>
            <a:ext cx="4212467" cy="280831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oombob.ru/img/picture/Jun/28/d9fb888434cc2c52203b80f4301af928/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094591" cy="271906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614167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4A008"/>
                </a:solidFill>
                <a:latin typeface="Times New Roman" pitchFamily="18" charset="0"/>
                <a:cs typeface="Times New Roman" pitchFamily="18" charset="0"/>
              </a:rPr>
              <a:t>Г. Йошкар-Ола</a:t>
            </a:r>
            <a:endParaRPr lang="ru-RU" sz="4000" b="1" dirty="0">
              <a:solidFill>
                <a:srgbClr val="04A0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6111" y="4468479"/>
            <a:ext cx="5004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4A008"/>
                </a:solidFill>
                <a:latin typeface="Times New Roman" pitchFamily="18" charset="0"/>
                <a:cs typeface="Times New Roman" pitchFamily="18" charset="0"/>
              </a:rPr>
              <a:t>Царевококшайский</a:t>
            </a:r>
          </a:p>
          <a:p>
            <a:pPr algn="ctr"/>
            <a:r>
              <a:rPr lang="ru-RU" sz="4000" b="1" dirty="0" smtClean="0">
                <a:solidFill>
                  <a:srgbClr val="04A008"/>
                </a:solidFill>
                <a:latin typeface="Times New Roman" pitchFamily="18" charset="0"/>
                <a:cs typeface="Times New Roman" pitchFamily="18" charset="0"/>
              </a:rPr>
              <a:t>кремль</a:t>
            </a:r>
            <a:endParaRPr lang="ru-RU" sz="4000" b="1" dirty="0">
              <a:solidFill>
                <a:srgbClr val="04A0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15528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ПОЛИТИЧЕСКОЕ УСТРОЙСТВО РЕСПУБЛИКИ Й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522" y="1772816"/>
            <a:ext cx="8772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Основной закон республики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Конституция Республики Марий Эл.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72502" y="3501008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Государственная власть </a:t>
            </a:r>
            <a:endParaRPr lang="ru-RU" sz="2400" b="1" dirty="0" smtClean="0">
              <a:solidFill>
                <a:srgbClr val="252525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Республике Марий Эл </a:t>
            </a:r>
            <a:endParaRPr lang="ru-RU" sz="2400" b="1" dirty="0" smtClean="0">
              <a:solidFill>
                <a:srgbClr val="252525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осуществляется </a:t>
            </a:r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на основе </a:t>
            </a:r>
            <a:endParaRPr lang="ru-RU" sz="2400" b="1" dirty="0" smtClean="0">
              <a:solidFill>
                <a:srgbClr val="252525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разделения </a:t>
            </a:r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на законодательную, исполнительную и судебную</a:t>
            </a:r>
            <a:r>
              <a:rPr lang="ru-RU" sz="24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24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Органы </a:t>
            </a:r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законодательной и </a:t>
            </a:r>
            <a:endParaRPr lang="ru-RU" sz="2400" b="1" dirty="0" smtClean="0">
              <a:solidFill>
                <a:srgbClr val="252525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судебной </a:t>
            </a:r>
            <a:r>
              <a:rPr lang="ru-RU" sz="24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власти самостоятельны.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www.rlopat.pnzreg.ru/files/lopatino_pnzreg_ru/foto6/mariy_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611888" cy="271690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51567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1084</Words>
  <Application>Microsoft Office PowerPoint</Application>
  <PresentationFormat>Экран (4:3)</PresentationFormat>
  <Paragraphs>227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o_erushova</cp:lastModifiedBy>
  <cp:revision>29</cp:revision>
  <dcterms:created xsi:type="dcterms:W3CDTF">2016-09-08T17:21:21Z</dcterms:created>
  <dcterms:modified xsi:type="dcterms:W3CDTF">2016-09-09T08:47:36Z</dcterms:modified>
</cp:coreProperties>
</file>