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4" r:id="rId4"/>
    <p:sldId id="266" r:id="rId5"/>
    <p:sldId id="268" r:id="rId6"/>
    <p:sldId id="267" r:id="rId7"/>
    <p:sldId id="269" r:id="rId8"/>
    <p:sldId id="273" r:id="rId9"/>
    <p:sldId id="274" r:id="rId10"/>
    <p:sldId id="275" r:id="rId11"/>
    <p:sldId id="270" r:id="rId12"/>
    <p:sldId id="272" r:id="rId13"/>
    <p:sldId id="271"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58" autoAdjust="0"/>
  </p:normalViewPr>
  <p:slideViewPr>
    <p:cSldViewPr snapToGrid="0">
      <p:cViewPr varScale="1">
        <p:scale>
          <a:sx n="80" d="100"/>
          <a:sy n="80" d="100"/>
        </p:scale>
        <p:origin x="75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250316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372854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85181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218756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263638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255437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190726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2541787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101934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297358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FE99D58-BBE3-4FF3-8FCB-39F92721E5A4}" type="datetimeFigureOut">
              <a:rPr lang="ru-RU" smtClean="0"/>
              <a:pPr/>
              <a:t>05.05.2019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8C87DC-E21E-423B-A5E2-EC2A58F6A1BD}" type="slidenum">
              <a:rPr lang="ru-RU" smtClean="0"/>
              <a:pPr/>
              <a:t>‹#›</a:t>
            </a:fld>
            <a:endParaRPr lang="ru-RU"/>
          </a:p>
        </p:txBody>
      </p:sp>
    </p:spTree>
    <p:extLst>
      <p:ext uri="{BB962C8B-B14F-4D97-AF65-F5344CB8AC3E}">
        <p14:creationId xmlns:p14="http://schemas.microsoft.com/office/powerpoint/2010/main" val="147402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99D58-BBE3-4FF3-8FCB-39F92721E5A4}" type="datetimeFigureOut">
              <a:rPr lang="ru-RU" smtClean="0"/>
              <a:pPr/>
              <a:t>05.05.2019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C87DC-E21E-423B-A5E2-EC2A58F6A1BD}" type="slidenum">
              <a:rPr lang="ru-RU" smtClean="0"/>
              <a:pPr/>
              <a:t>‹#›</a:t>
            </a:fld>
            <a:endParaRPr lang="ru-RU"/>
          </a:p>
        </p:txBody>
      </p:sp>
    </p:spTree>
    <p:extLst>
      <p:ext uri="{BB962C8B-B14F-4D97-AF65-F5344CB8AC3E}">
        <p14:creationId xmlns:p14="http://schemas.microsoft.com/office/powerpoint/2010/main" val="1297287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911940" y="1633830"/>
            <a:ext cx="10532807" cy="4899706"/>
          </a:xfrm>
        </p:spPr>
        <p:txBody>
          <a:bodyPr>
            <a:normAutofit/>
          </a:bodyPr>
          <a:lstStyle/>
          <a:p>
            <a:pPr algn="just"/>
            <a:r>
              <a:rPr lang="ru-RU" sz="2000" dirty="0"/>
              <a:t>Календарная продолжительность от начала эксплуатации до разрушения, либо любого другого состояния предела называется сроком службы технической системы. Установить предельное состояние технической системы можно по необходимости проведения капитального ремонта, по условиям безопасности, по устареванию, по экономическим показателям, по изменению параметров и по многим другим аспектам.</a:t>
            </a:r>
          </a:p>
          <a:p>
            <a:pPr algn="just"/>
            <a:r>
              <a:rPr lang="ru-RU" sz="2000" dirty="0"/>
              <a:t>При нормальных эксплуатационных условиях из-за разного вида физического износа из строя выходят органы и детали технической системы. К таким видам физического износа относятся: старение материала, эрозия, коррозия, усталостные разрушения, ползучесть материалов, кавитация и т.д.</a:t>
            </a:r>
          </a:p>
          <a:p>
            <a:pPr algn="just"/>
            <a:r>
              <a:rPr lang="ru-RU" sz="2000" dirty="0"/>
              <a:t>В нынешнее время обеспечить большую гарантию от поломок в нормальных условиях эксплуатации и довольно высокую прочность позволяют наличие широкого ассортимента в экспериментальной технике для определения рабочих нагрузок, хорошие знания физических и механических свойств материала, влекущие за собой высокий уровень развития прикладной теории упругости. Поэтому наиболее распространенной причиной выхода деталей и рабочих органов машин из строя является не поломка, а износ и повреждение рабочих поверхностей.</a:t>
            </a:r>
          </a:p>
          <a:p>
            <a:endParaRPr lang="ru-RU" dirty="0"/>
          </a:p>
        </p:txBody>
      </p:sp>
      <p:sp>
        <p:nvSpPr>
          <p:cNvPr id="4" name="TextBox 3"/>
          <p:cNvSpPr txBox="1"/>
          <p:nvPr/>
        </p:nvSpPr>
        <p:spPr>
          <a:xfrm>
            <a:off x="1843549" y="619432"/>
            <a:ext cx="9026013" cy="523220"/>
          </a:xfrm>
          <a:prstGeom prst="rect">
            <a:avLst/>
          </a:prstGeom>
          <a:noFill/>
        </p:spPr>
        <p:txBody>
          <a:bodyPr wrap="square" rtlCol="0">
            <a:spAutoFit/>
          </a:bodyPr>
          <a:lstStyle/>
          <a:p>
            <a:r>
              <a:rPr lang="ru-RU" sz="2800" dirty="0"/>
              <a:t>Степень разработанности проблемы износа деталей ДВС</a:t>
            </a:r>
          </a:p>
        </p:txBody>
      </p:sp>
    </p:spTree>
    <p:extLst>
      <p:ext uri="{BB962C8B-B14F-4D97-AF65-F5344CB8AC3E}">
        <p14:creationId xmlns:p14="http://schemas.microsoft.com/office/powerpoint/2010/main" val="124503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ЕЩЕ НЕМНОГО О СОЗДАННОЙ МАТЕМАТИЧЕСКОЙ МОДЕЛИ</a:t>
            </a:r>
          </a:p>
        </p:txBody>
      </p:sp>
      <p:sp>
        <p:nvSpPr>
          <p:cNvPr id="3" name="Объект 2"/>
          <p:cNvSpPr>
            <a:spLocks noGrp="1"/>
          </p:cNvSpPr>
          <p:nvPr>
            <p:ph idx="1"/>
          </p:nvPr>
        </p:nvSpPr>
        <p:spPr/>
        <p:txBody>
          <a:bodyPr/>
          <a:lstStyle/>
          <a:p>
            <a:r>
              <a:rPr lang="ru-RU"/>
              <a:t>Созданная математическая модель, используя вышеописанные параметры и характеристики двигателей, вычисляет абсолютно достоверные значения степени непригодности тех или иных элементов двигателя к работе. </a:t>
            </a:r>
          </a:p>
        </p:txBody>
      </p:sp>
    </p:spTree>
    <p:extLst>
      <p:ext uri="{BB962C8B-B14F-4D97-AF65-F5344CB8AC3E}">
        <p14:creationId xmlns:p14="http://schemas.microsoft.com/office/powerpoint/2010/main" val="3766165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870155" y="442452"/>
            <a:ext cx="9837175" cy="1446550"/>
          </a:xfrm>
          <a:prstGeom prst="rect">
            <a:avLst/>
          </a:prstGeom>
          <a:noFill/>
        </p:spPr>
        <p:txBody>
          <a:bodyPr wrap="square" rtlCol="0">
            <a:spAutoFit/>
          </a:bodyPr>
          <a:lstStyle/>
          <a:p>
            <a:pPr algn="ctr"/>
            <a:r>
              <a:rPr lang="ru-RU" sz="4400" dirty="0"/>
              <a:t>ДИАЛОГОВОЕ ОКНО ПРОГРАММЫ С РАСЧЕТАМИ</a:t>
            </a:r>
          </a:p>
        </p:txBody>
      </p:sp>
      <p:pic>
        <p:nvPicPr>
          <p:cNvPr id="1026" name="Picture 2"/>
          <p:cNvPicPr>
            <a:picLocks noGrp="1" noChangeAspect="1" noChangeArrowheads="1"/>
          </p:cNvPicPr>
          <p:nvPr>
            <p:ph idx="1"/>
          </p:nvPr>
        </p:nvPicPr>
        <p:blipFill>
          <a:blip r:embed="rId2"/>
          <a:srcRect/>
          <a:stretch>
            <a:fillRect/>
          </a:stretch>
        </p:blipFill>
        <p:spPr bwMode="auto">
          <a:xfrm>
            <a:off x="1194620" y="1828801"/>
            <a:ext cx="10235380" cy="471948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ЗАКЛЮЧЕНИЕ</a:t>
            </a:r>
          </a:p>
        </p:txBody>
      </p:sp>
      <p:sp>
        <p:nvSpPr>
          <p:cNvPr id="3" name="Содержимое 2"/>
          <p:cNvSpPr>
            <a:spLocks noGrp="1"/>
          </p:cNvSpPr>
          <p:nvPr>
            <p:ph idx="1"/>
          </p:nvPr>
        </p:nvSpPr>
        <p:spPr/>
        <p:txBody>
          <a:bodyPr>
            <a:normAutofit/>
          </a:bodyPr>
          <a:lstStyle/>
          <a:p>
            <a:pPr algn="just"/>
            <a:r>
              <a:rPr lang="ru-RU" sz="3200" dirty="0"/>
              <a:t>В данной работе была реализована математическая модель на основе двигателя внутреннего сгорания  а также реализовано программная его часть на языке </a:t>
            </a:r>
            <a:r>
              <a:rPr lang="en-US" sz="3200" dirty="0"/>
              <a:t>Java script</a:t>
            </a:r>
            <a:r>
              <a:rPr lang="ru-RU" sz="3200" dirty="0"/>
              <a:t>.</a:t>
            </a:r>
          </a:p>
          <a:p>
            <a:pPr algn="just"/>
            <a:r>
              <a:rPr lang="ru-RU" sz="3200" dirty="0"/>
              <a:t>Был сделан анализ работы, износа Центрально поршневой группы на основе вводимых данных. А также расчеты износа ЦПГ в ДВС.</a:t>
            </a:r>
          </a:p>
          <a:p>
            <a:endParaRPr lang="ru-RU"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6187" y="2415150"/>
            <a:ext cx="10515600" cy="1325563"/>
          </a:xfrm>
        </p:spPr>
        <p:txBody>
          <a:bodyPr/>
          <a:lstStyle/>
          <a:p>
            <a:pPr algn="ctr"/>
            <a:r>
              <a:rPr lang="ru-RU" b="1" dirty="0"/>
              <a:t>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Прямоугольник 1"/>
          <p:cNvSpPr/>
          <p:nvPr/>
        </p:nvSpPr>
        <p:spPr>
          <a:xfrm>
            <a:off x="3276725" y="619433"/>
            <a:ext cx="4628410" cy="369332"/>
          </a:xfrm>
          <a:prstGeom prst="rect">
            <a:avLst/>
          </a:prstGeom>
        </p:spPr>
        <p:txBody>
          <a:bodyPr wrap="square">
            <a:spAutoFit/>
          </a:bodyPr>
          <a:lstStyle/>
          <a:p>
            <a:endParaRPr lang="ru-RU" dirty="0"/>
          </a:p>
        </p:txBody>
      </p:sp>
      <p:sp>
        <p:nvSpPr>
          <p:cNvPr id="3" name="TextBox 2"/>
          <p:cNvSpPr txBox="1"/>
          <p:nvPr/>
        </p:nvSpPr>
        <p:spPr>
          <a:xfrm>
            <a:off x="4291782" y="516194"/>
            <a:ext cx="2949678" cy="584775"/>
          </a:xfrm>
          <a:prstGeom prst="rect">
            <a:avLst/>
          </a:prstGeom>
          <a:noFill/>
        </p:spPr>
        <p:txBody>
          <a:bodyPr wrap="square" rtlCol="0">
            <a:spAutoFit/>
          </a:bodyPr>
          <a:lstStyle/>
          <a:p>
            <a:r>
              <a:rPr lang="ru-RU" sz="3200" dirty="0"/>
              <a:t>Цель и задачи</a:t>
            </a:r>
          </a:p>
        </p:txBody>
      </p:sp>
      <p:sp>
        <p:nvSpPr>
          <p:cNvPr id="4" name="TextBox 3"/>
          <p:cNvSpPr txBox="1"/>
          <p:nvPr/>
        </p:nvSpPr>
        <p:spPr>
          <a:xfrm>
            <a:off x="1121395" y="1420502"/>
            <a:ext cx="10102645" cy="1569660"/>
          </a:xfrm>
          <a:prstGeom prst="rect">
            <a:avLst/>
          </a:prstGeom>
          <a:noFill/>
        </p:spPr>
        <p:txBody>
          <a:bodyPr wrap="square" rtlCol="0">
            <a:spAutoFit/>
          </a:bodyPr>
          <a:lstStyle/>
          <a:p>
            <a:pPr indent="352425" algn="just"/>
            <a:r>
              <a:rPr lang="ru-RU" sz="2400" b="1" dirty="0"/>
              <a:t>Целью</a:t>
            </a:r>
            <a:r>
              <a:rPr lang="ru-RU" sz="2400" dirty="0"/>
              <a:t> данной бакалаврской работы является разработка программного обеспечения для математического моделирования износа деталей в двигателе внутреннего сгорания при задании различных параметров эксплуатации данного агрегата</a:t>
            </a:r>
          </a:p>
        </p:txBody>
      </p:sp>
      <p:sp>
        <p:nvSpPr>
          <p:cNvPr id="5" name="TextBox 4"/>
          <p:cNvSpPr txBox="1"/>
          <p:nvPr/>
        </p:nvSpPr>
        <p:spPr>
          <a:xfrm>
            <a:off x="1253613" y="3657600"/>
            <a:ext cx="10205884" cy="2308324"/>
          </a:xfrm>
          <a:prstGeom prst="rect">
            <a:avLst/>
          </a:prstGeom>
          <a:noFill/>
        </p:spPr>
        <p:txBody>
          <a:bodyPr wrap="square" rtlCol="0">
            <a:spAutoFit/>
          </a:bodyPr>
          <a:lstStyle/>
          <a:p>
            <a:r>
              <a:rPr lang="ru-RU" sz="2400" b="1" dirty="0"/>
              <a:t>Задачи:</a:t>
            </a:r>
          </a:p>
          <a:p>
            <a:pPr indent="265113">
              <a:buFont typeface="Arial" pitchFamily="34" charset="0"/>
              <a:buChar char="•"/>
            </a:pPr>
            <a:r>
              <a:rPr lang="ru-RU" sz="2400" dirty="0"/>
              <a:t>Провести анализ современных источников  в области математических  моделей  износа агрегатов ДВС.</a:t>
            </a:r>
          </a:p>
          <a:p>
            <a:pPr indent="265113">
              <a:buFont typeface="Arial" pitchFamily="34" charset="0"/>
              <a:buChar char="•"/>
            </a:pPr>
            <a:r>
              <a:rPr lang="ru-RU" sz="2400" dirty="0"/>
              <a:t>Построить математическую модель износа деталей.</a:t>
            </a:r>
          </a:p>
          <a:p>
            <a:pPr indent="265113">
              <a:buFont typeface="Arial" pitchFamily="34" charset="0"/>
              <a:buChar char="•"/>
            </a:pPr>
            <a:r>
              <a:rPr lang="ru-RU" sz="2400" dirty="0"/>
              <a:t>Реализовать разработанную модель.</a:t>
            </a:r>
          </a:p>
          <a:p>
            <a:pPr indent="265113">
              <a:buFont typeface="Arial" pitchFamily="34" charset="0"/>
              <a:buChar char="•"/>
            </a:pPr>
            <a:r>
              <a:rPr lang="ru-RU" sz="2400" dirty="0"/>
              <a:t>Провести вычислительный эксперимент и анализ полученных результатов.</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1999" cy="1253613"/>
          </a:xfrm>
          <a:solidFill>
            <a:schemeClr val="bg1"/>
          </a:solidFill>
        </p:spPr>
        <p:txBody>
          <a:bodyPr/>
          <a:lstStyle/>
          <a:p>
            <a:pPr algn="ctr">
              <a:buNone/>
            </a:pPr>
            <a:r>
              <a:rPr lang="ru-RU" dirty="0"/>
              <a:t>Последовательность выполнения расчетов и вспомогательных процедур, при определении величин износа цилиндра, поршневых колец и поршня, выглядит следующим образом</a:t>
            </a:r>
          </a:p>
          <a:p>
            <a:endParaRPr lang="ru-RU" dirty="0">
              <a:solidFill>
                <a:schemeClr val="bg1"/>
              </a:solidFill>
            </a:endParaRPr>
          </a:p>
        </p:txBody>
      </p:sp>
      <p:pic>
        <p:nvPicPr>
          <p:cNvPr id="6" name="Рисунок 5"/>
          <p:cNvPicPr>
            <a:picLocks noChangeAspect="1"/>
          </p:cNvPicPr>
          <p:nvPr/>
        </p:nvPicPr>
        <p:blipFill>
          <a:blip r:embed="rId2"/>
          <a:stretch>
            <a:fillRect/>
          </a:stretch>
        </p:blipFill>
        <p:spPr>
          <a:xfrm>
            <a:off x="4122057" y="1401096"/>
            <a:ext cx="4513036" cy="5456903"/>
          </a:xfrm>
          <a:prstGeom prst="rect">
            <a:avLst/>
          </a:prstGeom>
        </p:spPr>
      </p:pic>
    </p:spTree>
    <p:extLst>
      <p:ext uri="{BB962C8B-B14F-4D97-AF65-F5344CB8AC3E}">
        <p14:creationId xmlns:p14="http://schemas.microsoft.com/office/powerpoint/2010/main" val="186768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365125"/>
            <a:ext cx="11004755" cy="1325563"/>
          </a:xfrm>
        </p:spPr>
        <p:txBody>
          <a:bodyPr/>
          <a:lstStyle/>
          <a:p>
            <a:pPr algn="ctr"/>
            <a:r>
              <a:rPr lang="ru-RU" dirty="0"/>
              <a:t>АЛГОРИТМ РАСЧЕТА ИНТЕНСИВНОСТИ ИЗНАШИВАНИЯ</a:t>
            </a:r>
          </a:p>
        </p:txBody>
      </p:sp>
      <p:sp>
        <p:nvSpPr>
          <p:cNvPr id="3" name="Содержимое 2"/>
          <p:cNvSpPr>
            <a:spLocks noGrp="1"/>
          </p:cNvSpPr>
          <p:nvPr>
            <p:ph idx="1"/>
          </p:nvPr>
        </p:nvSpPr>
        <p:spPr/>
        <p:txBody>
          <a:bodyPr>
            <a:normAutofit fontScale="92500" lnSpcReduction="10000"/>
          </a:bodyPr>
          <a:lstStyle/>
          <a:p>
            <a:pPr hangingPunct="0">
              <a:buNone/>
            </a:pPr>
            <a:r>
              <a:rPr lang="ru-RU" sz="1700" dirty="0">
                <a:latin typeface="Times New Roman" pitchFamily="18" charset="0"/>
                <a:cs typeface="Times New Roman" pitchFamily="18" charset="0"/>
              </a:rPr>
              <a:t>1.</a:t>
            </a:r>
            <a:r>
              <a:rPr lang="ru-RU" sz="1800" dirty="0"/>
              <a:t> В основе математической модели нагрева двигателя лежит основной закон теплопроводности , </a:t>
            </a:r>
            <a:r>
              <a:rPr lang="ru-RU" sz="1700" dirty="0">
                <a:latin typeface="Times New Roman" pitchFamily="18" charset="0"/>
                <a:cs typeface="Times New Roman" pitchFamily="18" charset="0"/>
              </a:rPr>
              <a:t>сформулированный Фурье.  </a:t>
            </a:r>
            <a:r>
              <a:rPr lang="en-US" sz="1700" dirty="0">
                <a:latin typeface="Times New Roman" pitchFamily="18" charset="0"/>
                <a:cs typeface="Times New Roman" pitchFamily="18" charset="0"/>
              </a:rPr>
              <a:t>p = -</a:t>
            </a:r>
            <a:r>
              <a:rPr lang="el-GR" sz="1700" dirty="0">
                <a:latin typeface="Times New Roman" pitchFamily="18" charset="0"/>
                <a:cs typeface="Times New Roman" pitchFamily="18" charset="0"/>
              </a:rPr>
              <a:t>λ</a:t>
            </a:r>
            <a:r>
              <a:rPr lang="en-US" sz="1700" dirty="0">
                <a:latin typeface="Times New Roman" pitchFamily="18" charset="0"/>
                <a:cs typeface="Times New Roman" pitchFamily="18" charset="0"/>
              </a:rPr>
              <a:t> × F × grad</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ө</a:t>
            </a:r>
            <a:r>
              <a:rPr lang="en-US" sz="1700" dirty="0">
                <a:latin typeface="Times New Roman" pitchFamily="18" charset="0"/>
                <a:cs typeface="Times New Roman" pitchFamily="18" charset="0"/>
              </a:rPr>
              <a:t>.</a:t>
            </a:r>
            <a:endParaRPr lang="ru-RU" sz="1700" dirty="0">
              <a:latin typeface="Times New Roman" pitchFamily="18" charset="0"/>
              <a:cs typeface="Times New Roman" pitchFamily="18" charset="0"/>
            </a:endParaRPr>
          </a:p>
          <a:p>
            <a:pPr>
              <a:buNone/>
            </a:pPr>
            <a:r>
              <a:rPr lang="ru-RU" sz="1700" dirty="0">
                <a:latin typeface="Times New Roman" pitchFamily="18" charset="0"/>
                <a:cs typeface="Times New Roman" pitchFamily="18" charset="0"/>
              </a:rPr>
              <a:t>2. Чтение и инициализация двумерных массивов отсортированных значений угла поворота коленчатого вала </a:t>
            </a:r>
            <a:r>
              <a:rPr lang="ru-RU" sz="1700" i="1" dirty="0" err="1">
                <a:latin typeface="Times New Roman" pitchFamily="18" charset="0"/>
                <a:cs typeface="Times New Roman" pitchFamily="18" charset="0"/>
              </a:rPr>
              <a:t>up</a:t>
            </a:r>
            <a:r>
              <a:rPr lang="ru-RU" sz="1700" dirty="0">
                <a:latin typeface="Times New Roman" pitchFamily="18" charset="0"/>
                <a:cs typeface="Times New Roman" pitchFamily="18" charset="0"/>
              </a:rPr>
              <a:t>[</a:t>
            </a:r>
            <a:r>
              <a:rPr lang="ru-RU" sz="1700" i="1" dirty="0" err="1">
                <a:latin typeface="Times New Roman" pitchFamily="18" charset="0"/>
                <a:cs typeface="Times New Roman" pitchFamily="18" charset="0"/>
              </a:rPr>
              <a:t>t</a:t>
            </a:r>
            <a:r>
              <a:rPr lang="ru-RU" sz="1700" dirty="0">
                <a:latin typeface="Times New Roman" pitchFamily="18" charset="0"/>
                <a:cs typeface="Times New Roman" pitchFamily="18" charset="0"/>
              </a:rPr>
              <a:t>][</a:t>
            </a:r>
            <a:r>
              <a:rPr lang="ru-RU" sz="1700" i="1" dirty="0" err="1">
                <a:latin typeface="Times New Roman" pitchFamily="18" charset="0"/>
                <a:cs typeface="Times New Roman" pitchFamily="18" charset="0"/>
              </a:rPr>
              <a:t>c</a:t>
            </a:r>
            <a:r>
              <a:rPr lang="ru-RU" sz="1700" dirty="0">
                <a:latin typeface="Times New Roman" pitchFamily="18" charset="0"/>
                <a:cs typeface="Times New Roman" pitchFamily="18" charset="0"/>
              </a:rPr>
              <a:t>] и соответствующих им значений индикаторного давления </a:t>
            </a:r>
            <a:r>
              <a:rPr lang="ru-RU" sz="1700" i="1" dirty="0" err="1">
                <a:latin typeface="Times New Roman" pitchFamily="18" charset="0"/>
                <a:cs typeface="Times New Roman" pitchFamily="18" charset="0"/>
              </a:rPr>
              <a:t>pp</a:t>
            </a:r>
            <a:r>
              <a:rPr lang="ru-RU" sz="1700" dirty="0">
                <a:latin typeface="Times New Roman" pitchFamily="18" charset="0"/>
                <a:cs typeface="Times New Roman" pitchFamily="18" charset="0"/>
              </a:rPr>
              <a:t>[</a:t>
            </a:r>
            <a:r>
              <a:rPr lang="ru-RU" sz="1700" i="1" dirty="0" err="1">
                <a:latin typeface="Times New Roman" pitchFamily="18" charset="0"/>
                <a:cs typeface="Times New Roman" pitchFamily="18" charset="0"/>
              </a:rPr>
              <a:t>t</a:t>
            </a:r>
            <a:r>
              <a:rPr lang="ru-RU" sz="1700" dirty="0">
                <a:latin typeface="Times New Roman" pitchFamily="18" charset="0"/>
                <a:cs typeface="Times New Roman" pitchFamily="18" charset="0"/>
              </a:rPr>
              <a:t>][</a:t>
            </a:r>
            <a:r>
              <a:rPr lang="ru-RU" sz="1700" i="1" dirty="0" err="1">
                <a:latin typeface="Times New Roman" pitchFamily="18" charset="0"/>
                <a:cs typeface="Times New Roman" pitchFamily="18" charset="0"/>
              </a:rPr>
              <a:t>c</a:t>
            </a:r>
            <a:r>
              <a:rPr lang="ru-RU" sz="1700" dirty="0">
                <a:latin typeface="Times New Roman" pitchFamily="18" charset="0"/>
                <a:cs typeface="Times New Roman" pitchFamily="18" charset="0"/>
              </a:rPr>
              <a:t>] из файла теплового расчета, в котором задаются угол поворота коленчатого вала, давление и температура в рабочей камере, где </a:t>
            </a:r>
            <a:r>
              <a:rPr lang="ru-RU" sz="1700" i="1" dirty="0" err="1">
                <a:latin typeface="Times New Roman" pitchFamily="18" charset="0"/>
                <a:cs typeface="Times New Roman" pitchFamily="18" charset="0"/>
              </a:rPr>
              <a:t>t</a:t>
            </a:r>
            <a:r>
              <a:rPr lang="ru-RU" sz="1700" dirty="0">
                <a:latin typeface="Times New Roman" pitchFamily="18" charset="0"/>
                <a:cs typeface="Times New Roman" pitchFamily="18" charset="0"/>
              </a:rPr>
              <a:t> – номер расчетного такта работы двигателя, </a:t>
            </a:r>
            <a:r>
              <a:rPr lang="ru-RU" sz="1700" i="1" dirty="0" err="1">
                <a:latin typeface="Times New Roman" pitchFamily="18" charset="0"/>
                <a:cs typeface="Times New Roman" pitchFamily="18" charset="0"/>
              </a:rPr>
              <a:t>c</a:t>
            </a:r>
            <a:r>
              <a:rPr lang="ru-RU" sz="1700" dirty="0">
                <a:latin typeface="Times New Roman" pitchFamily="18" charset="0"/>
                <a:cs typeface="Times New Roman" pitchFamily="18" charset="0"/>
              </a:rPr>
              <a:t> – номер расчетной точки цилиндра. Сортировка значений необходима, во-первых, для перехода от </a:t>
            </a:r>
            <a:r>
              <a:rPr lang="ru-RU" sz="1700" dirty="0" err="1">
                <a:latin typeface="Times New Roman" pitchFamily="18" charset="0"/>
                <a:cs typeface="Times New Roman" pitchFamily="18" charset="0"/>
              </a:rPr>
              <a:t>дискрета</a:t>
            </a:r>
            <a:r>
              <a:rPr lang="ru-RU" sz="1700" dirty="0">
                <a:latin typeface="Times New Roman" pitchFamily="18" charset="0"/>
                <a:cs typeface="Times New Roman" pitchFamily="18" charset="0"/>
              </a:rPr>
              <a:t> значений по углу поворота коленчатого вала к </a:t>
            </a:r>
            <a:r>
              <a:rPr lang="ru-RU" sz="1700" dirty="0" err="1">
                <a:latin typeface="Times New Roman" pitchFamily="18" charset="0"/>
                <a:cs typeface="Times New Roman" pitchFamily="18" charset="0"/>
              </a:rPr>
              <a:t>дискрету</a:t>
            </a:r>
            <a:r>
              <a:rPr lang="ru-RU" sz="1700" dirty="0">
                <a:latin typeface="Times New Roman" pitchFamily="18" charset="0"/>
                <a:cs typeface="Times New Roman" pitchFamily="18" charset="0"/>
              </a:rPr>
              <a:t> по ходу поршня (переход к линейной системе координат); </a:t>
            </a:r>
            <a:r>
              <a:rPr lang="ru-RU" sz="1700" dirty="0" err="1">
                <a:latin typeface="Times New Roman" pitchFamily="18" charset="0"/>
                <a:cs typeface="Times New Roman" pitchFamily="18" charset="0"/>
              </a:rPr>
              <a:t>вовторых</a:t>
            </a:r>
            <a:r>
              <a:rPr lang="ru-RU" sz="1700" dirty="0">
                <a:latin typeface="Times New Roman" pitchFamily="18" charset="0"/>
                <a:cs typeface="Times New Roman" pitchFamily="18" charset="0"/>
              </a:rPr>
              <a:t>, для разделения хода поршня на 101 расчетную точку с шагом, равным сотой доле хода поршня; в-третьих, для упрощения дальнейшего алгоритма расчета. </a:t>
            </a:r>
          </a:p>
          <a:p>
            <a:pPr lvl="0" hangingPunct="0">
              <a:buNone/>
            </a:pPr>
            <a:r>
              <a:rPr lang="ru-RU" sz="1700" dirty="0">
                <a:latin typeface="Times New Roman" pitchFamily="18" charset="0"/>
                <a:cs typeface="Times New Roman" pitchFamily="18" charset="0"/>
              </a:rPr>
              <a:t>3. Предварительное «обнуление» объявленного массива износов поршневых колец: </a:t>
            </a:r>
            <a:r>
              <a:rPr lang="ru-RU" sz="1700" i="1" dirty="0" err="1">
                <a:latin typeface="Times New Roman" pitchFamily="18" charset="0"/>
                <a:cs typeface="Times New Roman" pitchFamily="18" charset="0"/>
              </a:rPr>
              <a:t>Ur</a:t>
            </a:r>
            <a:r>
              <a:rPr lang="ru-RU" sz="1700" dirty="0">
                <a:latin typeface="Times New Roman" pitchFamily="18" charset="0"/>
                <a:cs typeface="Times New Roman" pitchFamily="18" charset="0"/>
              </a:rPr>
              <a:t>[</a:t>
            </a:r>
            <a:r>
              <a:rPr lang="ru-RU" sz="1700" i="1" dirty="0" err="1">
                <a:latin typeface="Times New Roman" pitchFamily="18" charset="0"/>
                <a:cs typeface="Times New Roman" pitchFamily="18" charset="0"/>
              </a:rPr>
              <a:t>i</a:t>
            </a:r>
            <a:r>
              <a:rPr lang="ru-RU" sz="1700" dirty="0">
                <a:latin typeface="Times New Roman" pitchFamily="18" charset="0"/>
                <a:cs typeface="Times New Roman" pitchFamily="18" charset="0"/>
              </a:rPr>
              <a:t>] = 0,</a:t>
            </a:r>
            <a:r>
              <a:rPr lang="ru-RU" sz="1700" i="1" dirty="0">
                <a:latin typeface="Times New Roman" pitchFamily="18" charset="0"/>
                <a:cs typeface="Times New Roman" pitchFamily="18" charset="0"/>
              </a:rPr>
              <a:t> </a:t>
            </a:r>
            <a:r>
              <a:rPr lang="ru-RU" sz="1700" dirty="0">
                <a:latin typeface="Times New Roman" pitchFamily="18" charset="0"/>
                <a:cs typeface="Times New Roman" pitchFamily="18" charset="0"/>
              </a:rPr>
              <a:t>где</a:t>
            </a:r>
            <a:r>
              <a:rPr lang="ru-RU" sz="1700" i="1" dirty="0">
                <a:latin typeface="Times New Roman" pitchFamily="18" charset="0"/>
                <a:cs typeface="Times New Roman" pitchFamily="18" charset="0"/>
              </a:rPr>
              <a:t> </a:t>
            </a:r>
            <a:r>
              <a:rPr lang="ru-RU" sz="1700" i="1" dirty="0" err="1">
                <a:latin typeface="Times New Roman" pitchFamily="18" charset="0"/>
                <a:cs typeface="Times New Roman" pitchFamily="18" charset="0"/>
              </a:rPr>
              <a:t>Ur</a:t>
            </a:r>
            <a:r>
              <a:rPr lang="ru-RU" sz="1700" dirty="0">
                <a:latin typeface="Times New Roman" pitchFamily="18" charset="0"/>
                <a:cs typeface="Times New Roman" pitchFamily="18" charset="0"/>
              </a:rPr>
              <a:t>[</a:t>
            </a:r>
            <a:r>
              <a:rPr lang="ru-RU" sz="1700" i="1" dirty="0" err="1">
                <a:latin typeface="Times New Roman" pitchFamily="18" charset="0"/>
                <a:cs typeface="Times New Roman" pitchFamily="18" charset="0"/>
              </a:rPr>
              <a:t>i</a:t>
            </a:r>
            <a:r>
              <a:rPr lang="ru-RU" sz="1700" dirty="0">
                <a:latin typeface="Times New Roman" pitchFamily="18" charset="0"/>
                <a:cs typeface="Times New Roman" pitchFamily="18" charset="0"/>
              </a:rPr>
              <a:t>] –</a:t>
            </a:r>
            <a:r>
              <a:rPr lang="ru-RU" sz="1700" i="1" dirty="0">
                <a:latin typeface="Times New Roman" pitchFamily="18" charset="0"/>
                <a:cs typeface="Times New Roman" pitchFamily="18" charset="0"/>
              </a:rPr>
              <a:t> </a:t>
            </a:r>
            <a:r>
              <a:rPr lang="ru-RU" sz="1700" dirty="0">
                <a:latin typeface="Times New Roman" pitchFamily="18" charset="0"/>
                <a:cs typeface="Times New Roman" pitchFamily="18" charset="0"/>
              </a:rPr>
              <a:t>износ</a:t>
            </a:r>
            <a:r>
              <a:rPr lang="ru-RU" sz="1700" i="1" dirty="0">
                <a:latin typeface="Times New Roman" pitchFamily="18" charset="0"/>
                <a:cs typeface="Times New Roman" pitchFamily="18" charset="0"/>
              </a:rPr>
              <a:t> </a:t>
            </a:r>
            <a:r>
              <a:rPr lang="ru-RU" sz="1700" i="1" dirty="0" err="1">
                <a:latin typeface="Times New Roman" pitchFamily="18" charset="0"/>
                <a:cs typeface="Times New Roman" pitchFamily="18" charset="0"/>
              </a:rPr>
              <a:t>i</a:t>
            </a:r>
            <a:r>
              <a:rPr lang="ru-RU" sz="1700" dirty="0" err="1">
                <a:latin typeface="Times New Roman" pitchFamily="18" charset="0"/>
                <a:cs typeface="Times New Roman" pitchFamily="18" charset="0"/>
              </a:rPr>
              <a:t>го</a:t>
            </a:r>
            <a:r>
              <a:rPr lang="ru-RU" sz="1700" dirty="0">
                <a:latin typeface="Times New Roman" pitchFamily="18" charset="0"/>
                <a:cs typeface="Times New Roman" pitchFamily="18" charset="0"/>
              </a:rPr>
              <a:t> кольца.</a:t>
            </a:r>
            <a:r>
              <a:rPr lang="ru-RU" sz="1700" i="1" dirty="0">
                <a:latin typeface="Times New Roman" pitchFamily="18" charset="0"/>
                <a:cs typeface="Times New Roman" pitchFamily="18" charset="0"/>
              </a:rPr>
              <a:t> </a:t>
            </a:r>
            <a:r>
              <a:rPr lang="ru-RU" sz="1700" dirty="0">
                <a:latin typeface="Times New Roman" pitchFamily="18" charset="0"/>
                <a:cs typeface="Times New Roman" pitchFamily="18" charset="0"/>
              </a:rPr>
              <a:t>Предварительная инициализация необходима для дальнейшего использования элементов массива в операциях сложения. </a:t>
            </a:r>
          </a:p>
          <a:p>
            <a:pPr>
              <a:buNone/>
            </a:pPr>
            <a:r>
              <a:rPr lang="ru-RU" sz="1700" dirty="0">
                <a:latin typeface="Times New Roman" pitchFamily="18" charset="0"/>
                <a:cs typeface="Times New Roman" pitchFamily="18" charset="0"/>
              </a:rPr>
              <a:t>4. Расчет износа цилиндра кольцами и колец за один цикл работы двигателя. Расчет производится внутри циклов: по каждой расчетной точке, по каждому поршневому кольцу и по каждому номеру такта. Два последних цикла являются вложенными. Внутри циклов вызывается функция определения интенсивностей изнашивания.</a:t>
            </a:r>
            <a:r>
              <a:rPr lang="en-US" sz="1700" dirty="0">
                <a:latin typeface="Times New Roman" pitchFamily="18" charset="0"/>
                <a:cs typeface="Times New Roman" pitchFamily="18" charset="0"/>
              </a:rPr>
              <a:t> </a:t>
            </a:r>
            <a:r>
              <a:rPr lang="ru-RU" sz="1700" dirty="0">
                <a:latin typeface="Times New Roman" pitchFamily="18" charset="0"/>
                <a:cs typeface="Times New Roman" pitchFamily="18" charset="0"/>
              </a:rPr>
              <a:t>Определение скорости движения поршня по приближенной формуле </a:t>
            </a:r>
          </a:p>
          <a:p>
            <a:pPr indent="-52388">
              <a:buNone/>
            </a:pPr>
            <a:r>
              <a:rPr lang="ru-RU" sz="1700" i="1" dirty="0">
                <a:latin typeface="Times New Roman" pitchFamily="18" charset="0"/>
                <a:cs typeface="Times New Roman" pitchFamily="18" charset="0"/>
              </a:rPr>
              <a:t>V </a:t>
            </a:r>
            <a:r>
              <a:rPr lang="ru-RU" sz="1700" dirty="0">
                <a:latin typeface="Times New Roman" pitchFamily="18" charset="0"/>
                <a:cs typeface="Times New Roman" pitchFamily="18" charset="0"/>
              </a:rPr>
              <a:t>≈</a:t>
            </a:r>
            <a:r>
              <a:rPr lang="ru-RU" sz="1700" i="1" dirty="0">
                <a:latin typeface="Times New Roman" pitchFamily="18" charset="0"/>
                <a:cs typeface="Times New Roman" pitchFamily="18" charset="0"/>
              </a:rPr>
              <a:t> R </a:t>
            </a:r>
            <a:r>
              <a:rPr lang="ru-RU" sz="1700" dirty="0">
                <a:latin typeface="Times New Roman" pitchFamily="18" charset="0"/>
                <a:cs typeface="Times New Roman" pitchFamily="18" charset="0"/>
              </a:rPr>
              <a:t>⋅</a:t>
            </a:r>
            <a:r>
              <a:rPr lang="ru-RU" sz="1700" dirty="0" err="1">
                <a:latin typeface="Times New Roman" pitchFamily="18" charset="0"/>
                <a:cs typeface="Times New Roman" pitchFamily="18" charset="0"/>
              </a:rPr>
              <a:t>w</a:t>
            </a:r>
            <a:r>
              <a:rPr lang="ru-RU" sz="1700" dirty="0">
                <a:latin typeface="Times New Roman" pitchFamily="18" charset="0"/>
                <a:cs typeface="Times New Roman" pitchFamily="18" charset="0"/>
              </a:rPr>
              <a:t>⋅(</a:t>
            </a:r>
            <a:r>
              <a:rPr lang="ru-RU" sz="1700" dirty="0" err="1">
                <a:latin typeface="Times New Roman" pitchFamily="18" charset="0"/>
                <a:cs typeface="Times New Roman" pitchFamily="18" charset="0"/>
              </a:rPr>
              <a:t>sina</a:t>
            </a:r>
            <a:r>
              <a:rPr lang="ru-RU" sz="1700" dirty="0">
                <a:latin typeface="Times New Roman" pitchFamily="18" charset="0"/>
                <a:cs typeface="Times New Roman" pitchFamily="18" charset="0"/>
              </a:rPr>
              <a:t> +</a:t>
            </a:r>
            <a:r>
              <a:rPr lang="ru-RU" sz="1700" i="1" u="sng" baseline="30000" dirty="0">
                <a:latin typeface="Times New Roman" pitchFamily="18" charset="0"/>
                <a:cs typeface="Times New Roman" pitchFamily="18" charset="0"/>
              </a:rPr>
              <a:t>R</a:t>
            </a:r>
            <a:r>
              <a:rPr lang="ru-RU" sz="1700" i="1" baseline="-25000" dirty="0">
                <a:latin typeface="Times New Roman" pitchFamily="18" charset="0"/>
                <a:cs typeface="Times New Roman" pitchFamily="18" charset="0"/>
              </a:rPr>
              <a:t>L</a:t>
            </a:r>
            <a:r>
              <a:rPr lang="ru-RU" sz="1700" dirty="0">
                <a:latin typeface="Times New Roman" pitchFamily="18" charset="0"/>
                <a:cs typeface="Times New Roman" pitchFamily="18" charset="0"/>
              </a:rPr>
              <a:t>⋅sin2⋅a),</a:t>
            </a:r>
          </a:p>
          <a:p>
            <a:pPr indent="-52388">
              <a:buNone/>
            </a:pPr>
            <a:r>
              <a:rPr lang="ru-RU" sz="1700" dirty="0">
                <a:latin typeface="Times New Roman" pitchFamily="18" charset="0"/>
                <a:cs typeface="Times New Roman" pitchFamily="18" charset="0"/>
              </a:rPr>
              <a:t> вычисление толщины смазочного слоя по формуле </a:t>
            </a:r>
          </a:p>
          <a:p>
            <a:pPr>
              <a:buNone/>
            </a:pPr>
            <a:endParaRPr lang="ru-RU" sz="1700" dirty="0">
              <a:latin typeface="Times New Roman" pitchFamily="18" charset="0"/>
              <a:cs typeface="Times New Roman" pitchFamily="18" charset="0"/>
            </a:endParaRPr>
          </a:p>
          <a:p>
            <a:endParaRPr lang="ru-RU" sz="1700" dirty="0">
              <a:latin typeface="Times New Roman" pitchFamily="18" charset="0"/>
              <a:cs typeface="Times New Roman" pitchFamily="18" charset="0"/>
            </a:endParaRPr>
          </a:p>
        </p:txBody>
      </p:sp>
      <p:pic>
        <p:nvPicPr>
          <p:cNvPr id="4" name="Рисунок 3"/>
          <p:cNvPicPr/>
          <p:nvPr/>
        </p:nvPicPr>
        <p:blipFill>
          <a:blip r:embed="rId2">
            <a:extLst>
              <a:ext uri="{28A0092B-C50C-407E-A947-70E740481C1C}">
                <a14:useLocalDpi xmlns:a14="http://schemas.microsoft.com/office/drawing/2010/main" val="0"/>
              </a:ext>
            </a:extLst>
          </a:blip>
          <a:stretch>
            <a:fillRect/>
          </a:stretch>
        </p:blipFill>
        <p:spPr>
          <a:xfrm>
            <a:off x="1059441" y="5779327"/>
            <a:ext cx="1991003" cy="63826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838199" y="1511559"/>
            <a:ext cx="10945761" cy="4665404"/>
          </a:xfrm>
        </p:spPr>
        <p:txBody>
          <a:bodyPr>
            <a:normAutofit lnSpcReduction="10000"/>
          </a:bodyPr>
          <a:lstStyle/>
          <a:p>
            <a:pPr>
              <a:buNone/>
            </a:pPr>
            <a:r>
              <a:rPr lang="ru-RU" sz="2000" dirty="0"/>
              <a:t>5. По окончании каждого цикла расчета вычисляется износ </a:t>
            </a:r>
            <a:r>
              <a:rPr lang="en-US" sz="2000" i="1" dirty="0"/>
              <a:t>c-</a:t>
            </a:r>
            <a:r>
              <a:rPr lang="ru-RU" sz="2000" dirty="0" err="1"/>
              <a:t>й</a:t>
            </a:r>
            <a:r>
              <a:rPr lang="ru-RU" sz="2000" dirty="0"/>
              <a:t> точки цилиндра от </a:t>
            </a:r>
            <a:r>
              <a:rPr lang="ru-RU" sz="2000" i="1" dirty="0" err="1"/>
              <a:t>i</a:t>
            </a:r>
            <a:r>
              <a:rPr lang="ru-RU" sz="2000" dirty="0" err="1"/>
              <a:t>го</a:t>
            </a:r>
            <a:r>
              <a:rPr lang="ru-RU" sz="2000" dirty="0"/>
              <a:t> кольца (износ суммируется по тактам) и износ </a:t>
            </a:r>
            <a:r>
              <a:rPr lang="ru-RU" sz="2000" i="1" dirty="0" err="1"/>
              <a:t>i</a:t>
            </a:r>
            <a:r>
              <a:rPr lang="en-US" sz="2000" i="1" dirty="0"/>
              <a:t>-</a:t>
            </a:r>
            <a:r>
              <a:rPr lang="ru-RU" sz="2000" dirty="0"/>
              <a:t>го кольца </a:t>
            </a:r>
          </a:p>
          <a:p>
            <a:pPr>
              <a:buNone/>
            </a:pPr>
            <a:r>
              <a:rPr lang="ru-RU" sz="2000" dirty="0"/>
              <a:t>6. Таким же образом, как и для колец, вычисляется износ поршня. </a:t>
            </a:r>
          </a:p>
          <a:p>
            <a:pPr>
              <a:buNone/>
            </a:pPr>
            <a:r>
              <a:rPr lang="ru-RU" sz="2000" dirty="0"/>
              <a:t>7. Износ поршня вычисляется сложением его износов на каждом расчетном шаге, причем расчет ведется для той стороны поршня, которая прилегает к стенке цилиндра в начале такта рабочего хода (т.е. при </a:t>
            </a:r>
            <a:r>
              <a:rPr lang="ru-RU" sz="2000" i="1" dirty="0" err="1"/>
              <a:t>p</a:t>
            </a:r>
            <a:r>
              <a:rPr lang="ru-RU" sz="2000" dirty="0"/>
              <a:t>&gt;0). </a:t>
            </a:r>
          </a:p>
          <a:p>
            <a:pPr>
              <a:buNone/>
            </a:pPr>
            <a:r>
              <a:rPr lang="ru-RU" sz="2000" dirty="0"/>
              <a:t>8. Суммирование износа расчетных точек цилиндра от всех поршневых колец. Сложение производится с учетом того, что не все точки цилиндра изнашиваются одним и тем же количеством колец: чем ближе расчетная точка к ВМТ или НМТ, тем меньшее число колец ее изнашивает. Поэтому число расчетных точек на этом шаге увеличивается на количество точек, умещающихся в промежутке между серединой верхнего поршневого кольца и серединой самого нижнего поршневого кольца</a:t>
            </a:r>
          </a:p>
          <a:p>
            <a:pPr>
              <a:buNone/>
            </a:pPr>
            <a:r>
              <a:rPr lang="ru-RU" sz="2000" dirty="0"/>
              <a:t>9. Определение наибольшей величины износа цилиндра и его расположения относительно ВМТ верхнего поршневого кольца.</a:t>
            </a:r>
          </a:p>
          <a:p>
            <a:pPr>
              <a:buNone/>
            </a:pPr>
            <a:r>
              <a:rPr lang="ru-RU" sz="2000" dirty="0"/>
              <a:t>10. Запись результатов расчета в файлы: файл для просмотра результатов и файл для построения графика вспомогательной программой. </a:t>
            </a:r>
          </a:p>
          <a:p>
            <a:endParaRPr lang="ru-RU" sz="2000" dirty="0"/>
          </a:p>
        </p:txBody>
      </p:sp>
      <p:pic>
        <p:nvPicPr>
          <p:cNvPr id="4" name="Рисунок 3"/>
          <p:cNvPicPr/>
          <p:nvPr/>
        </p:nvPicPr>
        <p:blipFill>
          <a:blip r:embed="rId2">
            <a:extLst>
              <a:ext uri="{28A0092B-C50C-407E-A947-70E740481C1C}">
                <a14:useLocalDpi xmlns:a14="http://schemas.microsoft.com/office/drawing/2010/main" val="0"/>
              </a:ext>
            </a:extLst>
          </a:blip>
          <a:stretch>
            <a:fillRect/>
          </a:stretch>
        </p:blipFill>
        <p:spPr>
          <a:xfrm>
            <a:off x="8218593" y="1944670"/>
            <a:ext cx="3315846" cy="603800"/>
          </a:xfrm>
          <a:prstGeom prst="rect">
            <a:avLst/>
          </a:prstGeom>
        </p:spPr>
      </p:pic>
      <p:pic>
        <p:nvPicPr>
          <p:cNvPr id="5" name="Рисунок 4"/>
          <p:cNvPicPr/>
          <p:nvPr/>
        </p:nvPicPr>
        <p:blipFill>
          <a:blip r:embed="rId3">
            <a:extLst>
              <a:ext uri="{28A0092B-C50C-407E-A947-70E740481C1C}">
                <a14:useLocalDpi xmlns:a14="http://schemas.microsoft.com/office/drawing/2010/main" val="0"/>
              </a:ext>
            </a:extLst>
          </a:blip>
          <a:stretch>
            <a:fillRect/>
          </a:stretch>
        </p:blipFill>
        <p:spPr>
          <a:xfrm>
            <a:off x="3271014" y="2978878"/>
            <a:ext cx="1105054" cy="409632"/>
          </a:xfrm>
          <a:prstGeom prst="rect">
            <a:avLst/>
          </a:prstGeom>
        </p:spPr>
      </p:pic>
      <p:pic>
        <p:nvPicPr>
          <p:cNvPr id="6" name="Рисунок 5"/>
          <p:cNvPicPr/>
          <p:nvPr/>
        </p:nvPicPr>
        <p:blipFill>
          <a:blip r:embed="rId4">
            <a:extLst>
              <a:ext uri="{28A0092B-C50C-407E-A947-70E740481C1C}">
                <a14:useLocalDpi xmlns:a14="http://schemas.microsoft.com/office/drawing/2010/main" val="0"/>
              </a:ext>
            </a:extLst>
          </a:blip>
          <a:stretch>
            <a:fillRect/>
          </a:stretch>
        </p:blipFill>
        <p:spPr>
          <a:xfrm>
            <a:off x="4334419" y="5183767"/>
            <a:ext cx="1162212" cy="438211"/>
          </a:xfrm>
          <a:prstGeom prst="rect">
            <a:avLst/>
          </a:prstGeom>
        </p:spPr>
      </p:pic>
      <p:pic>
        <p:nvPicPr>
          <p:cNvPr id="7" name="Рисунок 6"/>
          <p:cNvPicPr/>
          <p:nvPr/>
        </p:nvPicPr>
        <p:blipFill>
          <a:blip r:embed="rId5">
            <a:extLst>
              <a:ext uri="{28A0092B-C50C-407E-A947-70E740481C1C}">
                <a14:useLocalDpi xmlns:a14="http://schemas.microsoft.com/office/drawing/2010/main" val="0"/>
              </a:ext>
            </a:extLst>
          </a:blip>
          <a:stretch>
            <a:fillRect/>
          </a:stretch>
        </p:blipFill>
        <p:spPr>
          <a:xfrm>
            <a:off x="5059964" y="4575686"/>
            <a:ext cx="1409897" cy="476316"/>
          </a:xfrm>
          <a:prstGeom prst="rect">
            <a:avLst/>
          </a:prstGeom>
        </p:spPr>
      </p:pic>
      <p:sp>
        <p:nvSpPr>
          <p:cNvPr id="8" name="Заголовок 1"/>
          <p:cNvSpPr>
            <a:spLocks noGrp="1"/>
          </p:cNvSpPr>
          <p:nvPr>
            <p:ph type="title"/>
          </p:nvPr>
        </p:nvSpPr>
        <p:spPr>
          <a:xfrm>
            <a:off x="838199" y="365125"/>
            <a:ext cx="10787743" cy="1325563"/>
          </a:xfrm>
        </p:spPr>
        <p:txBody>
          <a:bodyPr>
            <a:normAutofit/>
          </a:bodyPr>
          <a:lstStyle/>
          <a:p>
            <a:pPr algn="ctr"/>
            <a:r>
              <a:rPr lang="ru-RU" dirty="0"/>
              <a:t>АЛГОРИТМ РАСЧЕТА ИНТЕНСИВНОСТИ ИЗНАШИВАНИЯ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5835" y="1184989"/>
            <a:ext cx="6036907" cy="5673011"/>
          </a:xfrm>
          <a:prstGeom prst="rect">
            <a:avLst/>
          </a:prstGeom>
          <a:noFill/>
        </p:spPr>
      </p:pic>
      <p:sp>
        <p:nvSpPr>
          <p:cNvPr id="3" name="Заголовок 1"/>
          <p:cNvSpPr>
            <a:spLocks noGrp="1"/>
          </p:cNvSpPr>
          <p:nvPr>
            <p:ph type="title"/>
          </p:nvPr>
        </p:nvSpPr>
        <p:spPr>
          <a:xfrm>
            <a:off x="838199" y="365125"/>
            <a:ext cx="10787743" cy="1325563"/>
          </a:xfrm>
        </p:spPr>
        <p:txBody>
          <a:bodyPr>
            <a:normAutofit/>
          </a:bodyPr>
          <a:lstStyle/>
          <a:p>
            <a:pPr algn="ctr"/>
            <a:r>
              <a:rPr lang="ru-RU" dirty="0"/>
              <a:t>БЛОК-СХЕМА ВВОДА ВХОДНЫХ КОНСТАНТ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24938" y="0"/>
            <a:ext cx="7164355" cy="1930206"/>
          </a:xfrm>
        </p:spPr>
        <p:txBody>
          <a:bodyPr>
            <a:normAutofit/>
          </a:bodyPr>
          <a:lstStyle/>
          <a:p>
            <a:pPr algn="ctr"/>
            <a:r>
              <a:rPr lang="ru-RU" dirty="0"/>
              <a:t>БЛОК-СХЕМЫ РАСЧЕТА ИНТЕНСИВНОСТИ ИЗНАШИВАНИЯ</a:t>
            </a:r>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629" y="345233"/>
            <a:ext cx="6951307" cy="651276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ВВОД ДАННЫХ</a:t>
            </a:r>
          </a:p>
        </p:txBody>
      </p:sp>
      <p:sp>
        <p:nvSpPr>
          <p:cNvPr id="3" name="Объект 2"/>
          <p:cNvSpPr>
            <a:spLocks noGrp="1"/>
          </p:cNvSpPr>
          <p:nvPr>
            <p:ph idx="1"/>
          </p:nvPr>
        </p:nvSpPr>
        <p:spPr/>
        <p:txBody>
          <a:bodyPr/>
          <a:lstStyle/>
          <a:p>
            <a:r>
              <a:rPr lang="ru-RU" dirty="0"/>
              <a:t>Данные, необходимые для расчета степени износа, вводятся пользователем вручную</a:t>
            </a:r>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0440" y="3268590"/>
            <a:ext cx="8184589" cy="1813717"/>
          </a:xfrm>
          <a:prstGeom prst="rect">
            <a:avLst/>
          </a:prstGeom>
        </p:spPr>
      </p:pic>
    </p:spTree>
    <p:extLst>
      <p:ext uri="{BB962C8B-B14F-4D97-AF65-F5344CB8AC3E}">
        <p14:creationId xmlns:p14="http://schemas.microsoft.com/office/powerpoint/2010/main" val="2138896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ИСХОДНЫЙ КОД ПРОГРАММЫ НАПИСАН НА ЯЗЫКЕ </a:t>
            </a:r>
            <a:r>
              <a:rPr lang="en-US" dirty="0"/>
              <a:t>JAVASCRIPT</a:t>
            </a:r>
            <a:endParaRPr lang="ru-RU"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5581" y="1825625"/>
            <a:ext cx="9100837" cy="4351338"/>
          </a:xfrm>
        </p:spPr>
      </p:pic>
    </p:spTree>
    <p:extLst>
      <p:ext uri="{BB962C8B-B14F-4D97-AF65-F5344CB8AC3E}">
        <p14:creationId xmlns:p14="http://schemas.microsoft.com/office/powerpoint/2010/main" val="4560090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830</Words>
  <Application>Microsoft Office PowerPoint</Application>
  <PresentationFormat>Широкоэкранный</PresentationFormat>
  <Paragraphs>38</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АЛГОРИТМ РАСЧЕТА ИНТЕНСИВНОСТИ ИЗНАШИВАНИЯ</vt:lpstr>
      <vt:lpstr>АЛГОРИТМ РАСЧЕТА ИНТЕНСИВНОСТИ ИЗНАШИВАНИЯ</vt:lpstr>
      <vt:lpstr>БЛОК-СХЕМА ВВОДА ВХОДНЫХ КОНСТАНТ</vt:lpstr>
      <vt:lpstr>БЛОК-СХЕМЫ РАСЧЕТА ИНТЕНСИВНОСТИ ИЗНАШИВАНИЯ</vt:lpstr>
      <vt:lpstr>ВВОД ДАННЫХ</vt:lpstr>
      <vt:lpstr>ИСХОДНЫЙ КОД ПРОГРАММЫ НАПИСАН НА ЯЗЫКЕ JAVASCRIPT</vt:lpstr>
      <vt:lpstr>ЕЩЕ НЕМНОГО О СОЗДАННОЙ МАТЕМАТИЧЕСКОЙ МОДЕЛИ</vt:lpstr>
      <vt:lpstr>Презентация PowerPoint</vt:lpstr>
      <vt:lpstr>ЗАКЛЮЧЕНИЕ</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ДИПЛОМНАЯ РАБОТА</dc:title>
  <dc:creator>Айдар</dc:creator>
  <cp:lastModifiedBy>Александрия Курловская</cp:lastModifiedBy>
  <cp:revision>22</cp:revision>
  <dcterms:created xsi:type="dcterms:W3CDTF">2016-10-28T21:53:12Z</dcterms:created>
  <dcterms:modified xsi:type="dcterms:W3CDTF">2019-05-05T01:05:38Z</dcterms:modified>
</cp:coreProperties>
</file>