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5"/>
  </p:notesMasterIdLst>
  <p:sldIdLst>
    <p:sldId id="288" r:id="rId2"/>
    <p:sldId id="289" r:id="rId3"/>
    <p:sldId id="293" r:id="rId4"/>
    <p:sldId id="290" r:id="rId5"/>
    <p:sldId id="291" r:id="rId6"/>
    <p:sldId id="298" r:id="rId7"/>
    <p:sldId id="294" r:id="rId8"/>
    <p:sldId id="295" r:id="rId9"/>
    <p:sldId id="296" r:id="rId10"/>
    <p:sldId id="297" r:id="rId11"/>
    <p:sldId id="300" r:id="rId12"/>
    <p:sldId id="301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2" r:id="rId21"/>
    <p:sldId id="311" r:id="rId22"/>
    <p:sldId id="310" r:id="rId23"/>
    <p:sldId id="266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6" autoAdjust="0"/>
  </p:normalViewPr>
  <p:slideViewPr>
    <p:cSldViewPr snapToGrid="0">
      <p:cViewPr>
        <p:scale>
          <a:sx n="81" d="100"/>
          <a:sy n="81" d="100"/>
        </p:scale>
        <p:origin x="-276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663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F40E4-2CE7-446D-A336-0DB4C244FF91}" type="datetimeFigureOut">
              <a:rPr lang="ru-RU" smtClean="0"/>
              <a:t>12.06.2019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3B651-D453-4D12-BA1D-96DC51662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29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8B8C6-F22C-467E-AB52-4B58AA8A9915}" type="datetimeFigureOut">
              <a:rPr lang="ru-RU" smtClean="0"/>
              <a:t>12.06.2019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AF52-2ADD-4E48-A975-727C9C3E82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941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8B8C6-F22C-467E-AB52-4B58AA8A9915}" type="datetimeFigureOut">
              <a:rPr lang="ru-RU" smtClean="0"/>
              <a:t>12.06.2019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AF52-2ADD-4E48-A975-727C9C3E82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591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8B8C6-F22C-467E-AB52-4B58AA8A9915}" type="datetimeFigureOut">
              <a:rPr lang="ru-RU" smtClean="0"/>
              <a:t>12.06.2019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AF52-2ADD-4E48-A975-727C9C3E82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935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8B8C6-F22C-467E-AB52-4B58AA8A9915}" type="datetimeFigureOut">
              <a:rPr lang="ru-RU" smtClean="0"/>
              <a:t>12.06.2019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AF52-2ADD-4E48-A975-727C9C3E826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3756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8B8C6-F22C-467E-AB52-4B58AA8A9915}" type="datetimeFigureOut">
              <a:rPr lang="ru-RU" smtClean="0"/>
              <a:t>12.06.2019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AF52-2ADD-4E48-A975-727C9C3E82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743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8B8C6-F22C-467E-AB52-4B58AA8A9915}" type="datetimeFigureOut">
              <a:rPr lang="ru-RU" smtClean="0"/>
              <a:t>12.06.2019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AF52-2ADD-4E48-A975-727C9C3E82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973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8B8C6-F22C-467E-AB52-4B58AA8A9915}" type="datetimeFigureOut">
              <a:rPr lang="ru-RU" smtClean="0"/>
              <a:t>12.06.2019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AF52-2ADD-4E48-A975-727C9C3E82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874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8B8C6-F22C-467E-AB52-4B58AA8A9915}" type="datetimeFigureOut">
              <a:rPr lang="ru-RU" smtClean="0"/>
              <a:t>12.06.2019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AF52-2ADD-4E48-A975-727C9C3E82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4566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8B8C6-F22C-467E-AB52-4B58AA8A9915}" type="datetimeFigureOut">
              <a:rPr lang="ru-RU" smtClean="0"/>
              <a:t>12.06.2019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AF52-2ADD-4E48-A975-727C9C3E82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168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8B8C6-F22C-467E-AB52-4B58AA8A9915}" type="datetimeFigureOut">
              <a:rPr lang="ru-RU" smtClean="0"/>
              <a:t>12.06.2019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AF52-2ADD-4E48-A975-727C9C3E82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855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8B8C6-F22C-467E-AB52-4B58AA8A9915}" type="datetimeFigureOut">
              <a:rPr lang="ru-RU" smtClean="0"/>
              <a:t>12.06.2019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AF52-2ADD-4E48-A975-727C9C3E82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282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8B8C6-F22C-467E-AB52-4B58AA8A9915}" type="datetimeFigureOut">
              <a:rPr lang="ru-RU" smtClean="0"/>
              <a:t>12.06.2019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AF52-2ADD-4E48-A975-727C9C3E82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794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8B8C6-F22C-467E-AB52-4B58AA8A9915}" type="datetimeFigureOut">
              <a:rPr lang="ru-RU" smtClean="0"/>
              <a:t>12.06.2019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AF52-2ADD-4E48-A975-727C9C3E82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509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8B8C6-F22C-467E-AB52-4B58AA8A9915}" type="datetimeFigureOut">
              <a:rPr lang="ru-RU" smtClean="0"/>
              <a:t>12.06.2019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AF52-2ADD-4E48-A975-727C9C3E82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695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8B8C6-F22C-467E-AB52-4B58AA8A9915}" type="datetimeFigureOut">
              <a:rPr lang="ru-RU" smtClean="0"/>
              <a:t>12.06.2019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AF52-2ADD-4E48-A975-727C9C3E82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257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8B8C6-F22C-467E-AB52-4B58AA8A9915}" type="datetimeFigureOut">
              <a:rPr lang="ru-RU" smtClean="0"/>
              <a:t>12.06.2019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AF52-2ADD-4E48-A975-727C9C3E82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069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8B8C6-F22C-467E-AB52-4B58AA8A9915}" type="datetimeFigureOut">
              <a:rPr lang="ru-RU" smtClean="0"/>
              <a:t>12.06.2019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AF52-2ADD-4E48-A975-727C9C3E82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747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FA78B8C6-F22C-467E-AB52-4B58AA8A9915}" type="datetimeFigureOut">
              <a:rPr lang="ru-RU" smtClean="0"/>
              <a:t>12.06.2019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CA52AF52-2ADD-4E48-A975-727C9C3E82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8621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7406" y="1301262"/>
            <a:ext cx="10615023" cy="5287108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Образование - </a:t>
            </a:r>
            <a:r>
              <a:rPr lang="ru-RU" sz="36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это общественно организуемый и нормируемый процесс постоянной передачи предшествующими поколениями последующим социально значимого опыта, представляющий собой становление и социализацию личности</a:t>
            </a:r>
            <a:endParaRPr lang="ru-RU" sz="36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902677"/>
            <a:ext cx="11934092" cy="10433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1. ЦЕЛЬ И СОДЕРЖАНИЕ ОБРАЗОВАНИЯ, ПОНЯТИЕ ЦЕЛИ ОБРАЗОВАНИЯ В ПЕДАГОГИКЕ</a:t>
            </a:r>
            <a:endParaRPr lang="ru-RU" sz="4000" b="1" i="1" dirty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889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1691" y="257907"/>
            <a:ext cx="11476893" cy="1043355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Методы </a:t>
            </a:r>
            <a:r>
              <a:rPr lang="ru-RU" sz="40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организации деятельности и </a:t>
            </a:r>
            <a:br>
              <a:rPr lang="ru-RU" sz="40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формирования опыта  поведения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21647DF-3D36-405E-AF5C-11F900478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478" y="1430214"/>
            <a:ext cx="11359660" cy="497058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b="1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Требование 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2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метод воспитания, с помощью которого нормы поведения, выражаясь в личных отношениях, вызывают, стимулируют или тормозят определенную деятельность школьника и проявление у него определенных качеств. </a:t>
            </a:r>
            <a:endParaRPr lang="ru-RU" sz="24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400" i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b="1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Приучение 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2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это интенсивно выполняемое упражнение. </a:t>
            </a:r>
            <a:endParaRPr lang="ru-RU" sz="24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400" i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b="1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Поручения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 – </a:t>
            </a:r>
            <a:r>
              <a:rPr lang="ru-RU" sz="2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 их помощью приучают школьников к положительным поступкам. </a:t>
            </a:r>
            <a:endParaRPr lang="ru-RU" sz="24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400" b="1" i="1" dirty="0">
              <a:solidFill>
                <a:schemeClr val="accent1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Воспитывающие </a:t>
            </a:r>
            <a:r>
              <a:rPr lang="ru-RU" sz="2400" b="1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ситуации </a:t>
            </a:r>
            <a:r>
              <a:rPr lang="ru-RU" sz="2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специально, умышленно созданные условия, в которых складывается воспитательная ситуация, ситуация  деятельности и общения с целью формирования необходимых качеств личности. </a:t>
            </a:r>
          </a:p>
          <a:p>
            <a:pPr marL="0" indent="0">
              <a:buNone/>
            </a:pPr>
            <a:endParaRPr lang="ru-RU" sz="32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780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414" y="515815"/>
            <a:ext cx="11476893" cy="644770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Методы стимулирования</a:t>
            </a:r>
            <a:br>
              <a:rPr lang="ru-RU" sz="40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4000" b="1" i="1" dirty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21647DF-3D36-405E-AF5C-11F900478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33" y="1090245"/>
            <a:ext cx="11359660" cy="497058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b="1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Поощрение – </a:t>
            </a:r>
            <a:r>
              <a:rPr lang="ru-RU" sz="2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выражение положительной оценки  действий школьников. Оно закрепляет положительные навыки и привычки. Действие поощрения основано на возбуждении положительных эмоций. </a:t>
            </a:r>
            <a:endParaRPr lang="ru-RU" sz="2400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24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Соревнование –</a:t>
            </a:r>
            <a:r>
              <a:rPr lang="ru-RU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основе метода лежит врожденная потребность человека – утверждение себя среди окружающих. Реализуя эту потребность, человек вступает в соревнование с другими людьми. Детям в высшей степени присуще стремление к соперничеству, приоритету, первенству</a:t>
            </a:r>
            <a:r>
              <a:rPr lang="ru-RU" sz="2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ru-RU" sz="2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24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Наказание – </a:t>
            </a:r>
            <a:r>
              <a:rPr lang="ru-RU" sz="2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метод педагогического воздействия, </a:t>
            </a:r>
            <a:r>
              <a:rPr lang="ru-RU" sz="2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которое должно </a:t>
            </a:r>
            <a:r>
              <a:rPr lang="ru-RU" sz="2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предупреждать Нежелательные </a:t>
            </a:r>
            <a:r>
              <a:rPr lang="ru-RU" sz="2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поступки, тормозить </a:t>
            </a:r>
            <a:r>
              <a:rPr lang="ru-RU" sz="2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их, вызывать чувство вины перед собой </a:t>
            </a:r>
            <a:r>
              <a:rPr lang="ru-RU" sz="2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 другими </a:t>
            </a:r>
            <a:r>
              <a:rPr lang="ru-RU" sz="2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людьми.</a:t>
            </a:r>
          </a:p>
          <a:p>
            <a:pPr marL="0" indent="0">
              <a:buNone/>
            </a:pPr>
            <a:r>
              <a:rPr lang="ru-RU" sz="3200" b="1" i="1" dirty="0">
                <a:latin typeface="Arial" pitchFamily="34" charset="0"/>
                <a:cs typeface="Arial" pitchFamily="34" charset="0"/>
              </a:rPr>
              <a:t>   </a:t>
            </a:r>
            <a:endParaRPr lang="ru-RU" sz="32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726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5475" y="433753"/>
            <a:ext cx="11476893" cy="105508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Метод контроля</a:t>
            </a:r>
            <a:r>
              <a:rPr lang="ru-RU" sz="40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4000" b="1" i="1" dirty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613396"/>
              </p:ext>
            </p:extLst>
          </p:nvPr>
        </p:nvGraphicFramePr>
        <p:xfrm>
          <a:off x="328612" y="961292"/>
          <a:ext cx="11324126" cy="56315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62063"/>
                <a:gridCol w="5662063"/>
              </a:tblGrid>
              <a:tr h="5631596"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Самовоспитание </a:t>
                      </a:r>
                      <a:r>
                        <a:rPr lang="ru-RU" sz="2000" i="1" dirty="0" smtClean="0">
                          <a:latin typeface="Arial" pitchFamily="34" charset="0"/>
                          <a:cs typeface="Arial" pitchFamily="34" charset="0"/>
                        </a:rPr>
                        <a:t>- это деятельность  </a:t>
                      </a:r>
                    </a:p>
                    <a:p>
                      <a:r>
                        <a:rPr lang="ru-RU" sz="2000" i="1" dirty="0" smtClean="0">
                          <a:latin typeface="Arial" pitchFamily="34" charset="0"/>
                          <a:cs typeface="Arial" pitchFamily="34" charset="0"/>
                        </a:rPr>
                        <a:t> человека, направленная на изменение</a:t>
                      </a:r>
                    </a:p>
                    <a:p>
                      <a:r>
                        <a:rPr lang="ru-RU" sz="2000" i="1" dirty="0" smtClean="0">
                          <a:latin typeface="Arial" pitchFamily="34" charset="0"/>
                          <a:cs typeface="Arial" pitchFamily="34" charset="0"/>
                        </a:rPr>
                        <a:t> своей личности в соответствии с </a:t>
                      </a:r>
                    </a:p>
                    <a:p>
                      <a:r>
                        <a:rPr lang="ru-RU" sz="2000" i="1" dirty="0" smtClean="0">
                          <a:latin typeface="Arial" pitchFamily="34" charset="0"/>
                          <a:cs typeface="Arial" pitchFamily="34" charset="0"/>
                        </a:rPr>
                        <a:t>сознательно поставленными целями, </a:t>
                      </a:r>
                    </a:p>
                    <a:p>
                      <a:r>
                        <a:rPr lang="ru-RU" sz="2000" i="1" dirty="0" smtClean="0">
                          <a:latin typeface="Arial" pitchFamily="34" charset="0"/>
                          <a:cs typeface="Arial" pitchFamily="34" charset="0"/>
                        </a:rPr>
                        <a:t>сложившимися идеалами и убеждениями. 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Самообразование </a:t>
                      </a:r>
                      <a:r>
                        <a:rPr lang="ru-RU" sz="2000" i="1" dirty="0" smtClean="0">
                          <a:latin typeface="Arial" pitchFamily="34" charset="0"/>
                          <a:cs typeface="Arial" pitchFamily="34" charset="0"/>
                        </a:rPr>
                        <a:t>- это система </a:t>
                      </a:r>
                    </a:p>
                    <a:p>
                      <a:r>
                        <a:rPr lang="ru-RU" sz="2000" i="1" dirty="0" smtClean="0">
                          <a:latin typeface="Arial" pitchFamily="34" charset="0"/>
                          <a:cs typeface="Arial" pitchFamily="34" charset="0"/>
                        </a:rPr>
                        <a:t>внутренней самоорганизации не </a:t>
                      </a:r>
                    </a:p>
                    <a:p>
                      <a:r>
                        <a:rPr lang="ru-RU" sz="2000" i="1" dirty="0" smtClean="0">
                          <a:latin typeface="Arial" pitchFamily="34" charset="0"/>
                          <a:cs typeface="Arial" pitchFamily="34" charset="0"/>
                        </a:rPr>
                        <a:t>усвоению опыта поколений, </a:t>
                      </a:r>
                    </a:p>
                    <a:p>
                      <a:r>
                        <a:rPr lang="ru-RU" sz="2000" i="1" dirty="0" smtClean="0">
                          <a:latin typeface="Arial" pitchFamily="34" charset="0"/>
                          <a:cs typeface="Arial" pitchFamily="34" charset="0"/>
                        </a:rPr>
                        <a:t>направленной на собственное развитие. </a:t>
                      </a:r>
                    </a:p>
                    <a:p>
                      <a:endParaRPr lang="ru-RU" sz="2000" i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2000" b="1" i="1" dirty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Самообучение</a:t>
                      </a:r>
                      <a:r>
                        <a:rPr lang="ru-RU" sz="2000" i="1" dirty="0" smtClean="0">
                          <a:latin typeface="Arial" pitchFamily="34" charset="0"/>
                          <a:cs typeface="Arial" pitchFamily="34" charset="0"/>
                        </a:rPr>
                        <a:t> - это процесс </a:t>
                      </a:r>
                    </a:p>
                    <a:p>
                      <a:r>
                        <a:rPr lang="ru-RU" sz="2000" i="1" dirty="0" smtClean="0">
                          <a:latin typeface="Arial" pitchFamily="34" charset="0"/>
                          <a:cs typeface="Arial" pitchFamily="34" charset="0"/>
                        </a:rPr>
                        <a:t>непосредственного получения человеком</a:t>
                      </a:r>
                    </a:p>
                    <a:p>
                      <a:r>
                        <a:rPr lang="ru-RU" sz="2000" i="1" dirty="0" smtClean="0">
                          <a:latin typeface="Arial" pitchFamily="34" charset="0"/>
                          <a:cs typeface="Arial" pitchFamily="34" charset="0"/>
                        </a:rPr>
                        <a:t>опыта поколений посредством собственных устремлений и самим</a:t>
                      </a:r>
                    </a:p>
                    <a:p>
                      <a:r>
                        <a:rPr lang="ru-RU" sz="2000" i="1" dirty="0" smtClean="0">
                          <a:latin typeface="Arial" pitchFamily="34" charset="0"/>
                          <a:cs typeface="Arial" pitchFamily="34" charset="0"/>
                        </a:rPr>
                        <a:t>выбранных средств.</a:t>
                      </a:r>
                    </a:p>
                    <a:p>
                      <a:endParaRPr lang="ru-RU" sz="2000" i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2000" b="1" i="1" dirty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Самосовершенствование </a:t>
                      </a:r>
                      <a:r>
                        <a:rPr lang="ru-RU" sz="2000" i="1" dirty="0" smtClean="0">
                          <a:latin typeface="Arial" pitchFamily="34" charset="0"/>
                          <a:cs typeface="Arial" pitchFamily="34" charset="0"/>
                        </a:rPr>
                        <a:t>- осознанное развитие у себя достойных (нужных по жизни и этичных) навыков и качеств, а на их основе - освоение новых ролей.</a:t>
                      </a:r>
                      <a:endParaRPr lang="ru-RU" sz="20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1" y="2621816"/>
            <a:ext cx="5438775" cy="386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5818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8583" y="844061"/>
            <a:ext cx="11476893" cy="644770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3. ТЕХНОЛОГИИ ВОСПИТАНИЯ: ПОНЯТИЕ, ВИДЫ ТЕХНОЛОГИЙ</a:t>
            </a:r>
            <a:r>
              <a:rPr lang="ru-RU" sz="40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4000" b="1" i="1" dirty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21647DF-3D36-405E-AF5C-11F900478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586" y="1641231"/>
            <a:ext cx="11359660" cy="500575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Технология воспитания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— это 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система разрабо­танных наукой и отобранных практикой способов, приемов и процедур воспи­тательной деятельности, которые позволяют ей предстать на уровне мастер­ства, иными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словами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, гарантированно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результативно 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и качественно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Виды технологий </a:t>
            </a:r>
            <a:r>
              <a:rPr lang="ru-RU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воспитания:</a:t>
            </a:r>
            <a:endParaRPr lang="ru-RU" b="1" i="1" dirty="0">
              <a:solidFill>
                <a:schemeClr val="accent1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Повседневные </a:t>
            </a:r>
            <a:r>
              <a:rPr lang="ru-RU" sz="2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технологии </a:t>
            </a:r>
            <a:r>
              <a:rPr lang="ru-RU" sz="2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воспитания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Ситуативные </a:t>
            </a:r>
            <a:r>
              <a:rPr lang="ru-RU" sz="2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технологии </a:t>
            </a:r>
            <a:r>
              <a:rPr lang="ru-RU" sz="2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воспитания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Перспективные </a:t>
            </a:r>
            <a:r>
              <a:rPr lang="ru-RU" sz="2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технологии </a:t>
            </a:r>
            <a:r>
              <a:rPr lang="ru-RU" sz="2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воспитания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Технология мероприятия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Технология игры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Технология </a:t>
            </a:r>
            <a:r>
              <a:rPr lang="ru-RU" sz="2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коллективного </a:t>
            </a:r>
            <a:r>
              <a:rPr lang="ru-RU" sz="2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дела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Технология воспитательной работы </a:t>
            </a:r>
            <a:r>
              <a:rPr lang="ru-RU" sz="2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классного руководителя</a:t>
            </a:r>
            <a:endParaRPr lang="ru-RU" sz="2400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724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21647DF-3D36-405E-AF5C-11F900478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140" y="492368"/>
            <a:ext cx="11359660" cy="562707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b="1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Повседневные технологии </a:t>
            </a:r>
            <a:r>
              <a:rPr lang="ru-RU" sz="24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воспитания</a:t>
            </a:r>
            <a:r>
              <a:rPr lang="ru-RU" sz="2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используются </a:t>
            </a:r>
            <a:r>
              <a:rPr lang="ru-RU" sz="2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для решения ти­повых задач воспитательного процесса. К таким технологиям относятся доста­точно универсальные практики повседневного педагогического общения, на­пример технология поддержания и переключения внимания детей во время беседы с ними, технология разрешения конфликтов детей, технология включе­ния детей в игру, технология предъявления педагогического требования. </a:t>
            </a:r>
          </a:p>
          <a:p>
            <a:pPr marL="0" indent="0">
              <a:buNone/>
            </a:pPr>
            <a:r>
              <a:rPr lang="ru-RU" sz="24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Ситуативные </a:t>
            </a:r>
            <a:r>
              <a:rPr lang="ru-RU" sz="2400" b="1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технологии </a:t>
            </a:r>
            <a:r>
              <a:rPr lang="ru-RU" sz="24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воспитания </a:t>
            </a:r>
            <a:r>
              <a:rPr lang="ru-RU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разрабатываются </a:t>
            </a:r>
            <a:r>
              <a:rPr lang="ru-RU" sz="2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 применя­ются в связи с определенными обстоятельствами: например, в классе регуляр­но возникают ссоры между детьми, а зачинщик этих ссор </a:t>
            </a:r>
            <a:r>
              <a:rPr lang="ru-RU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изощренно </a:t>
            </a:r>
            <a:r>
              <a:rPr lang="ru-RU" sz="2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манипу­лирует товарищами и даже взрослыми. </a:t>
            </a:r>
            <a:endParaRPr lang="ru-RU" sz="24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2400" b="1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Перспективные технологии </a:t>
            </a:r>
            <a:r>
              <a:rPr lang="ru-RU" sz="24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воспитания </a:t>
            </a:r>
            <a:r>
              <a:rPr lang="ru-RU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реализуют </a:t>
            </a:r>
            <a:r>
              <a:rPr lang="ru-RU" sz="2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определенную модель достаточно длительной организации воспитательного процесса. Они могут быть связаны с конкрет­ными педагогическими функциями воспитателя: своя технология воспитатель­ной работы есть у классного руководителя, у воспитателя загородного лагеря, руководителя детского клуба по интересам, спортивного педагога. </a:t>
            </a:r>
            <a:endParaRPr lang="ru-RU" sz="24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96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21647DF-3D36-405E-AF5C-11F900478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140" y="492368"/>
            <a:ext cx="11359660" cy="5627078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b="1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Технология </a:t>
            </a:r>
            <a:r>
              <a:rPr lang="ru-RU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мероприятия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«Мероприятие» — семантика этого слова достаточно прозрачна: «принятие мер</a:t>
            </a:r>
            <a:r>
              <a:rPr lang="ru-RU" sz="2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».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Мероприятие целесообразно проводить в тех случаях, когда: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заранее </a:t>
            </a:r>
            <a:r>
              <a:rPr lang="ru-RU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известно, что в области этого содержания у воспитанников мало опыта и специальных знаний (встреча с офицером внутренних войск по вопросам безопасного поведения в ситуации террористического акта или экскурсия в Музей хлеба);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нужно </a:t>
            </a:r>
            <a:r>
              <a:rPr lang="ru-RU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создать особый психологический настрой, переживание высоких чувств, открыть неизвестные воспитанникам области творчества (лите­ратурно-музыкальный вечер, встреча с художником-реставратором);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требуется </a:t>
            </a:r>
            <a:r>
              <a:rPr lang="ru-RU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пробудить интерес воспитанников к своей личности, к своему развитию (доверительный разговор с известным журналистом молодеж­ного издания, «Час вопросов и ответов» с психотерапевтом, обсуждение взволновавшего многих кинофильма);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организационная </a:t>
            </a:r>
            <a:r>
              <a:rPr lang="ru-RU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форма сложна для проведения, необходимо профес­сиональное управление большим количеством участников (праздник «Прощание с Букварем» для всей начальной школы, карнавал литера­турных героев или диспут в старших классах</a:t>
            </a:r>
            <a:r>
              <a:rPr lang="ru-RU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ru-RU" sz="20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260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21647DF-3D36-405E-AF5C-11F900478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140" y="492368"/>
            <a:ext cx="11359660" cy="5627078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b="1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Технология </a:t>
            </a:r>
            <a:r>
              <a:rPr lang="ru-RU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игры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b="1" i="1" dirty="0" smtClean="0">
              <a:solidFill>
                <a:schemeClr val="accent1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Воспитание использует огромное многообразие игр. Известные отече­ственные исследователи теории и технологии педагогически организованной игры (Ю. П. Азаров, Н. П. Аникеева, В. М. </a:t>
            </a:r>
            <a:r>
              <a:rPr lang="ru-RU" sz="20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Букатов</a:t>
            </a:r>
            <a:r>
              <a:rPr lang="ru-RU" sz="20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О. С. </a:t>
            </a:r>
            <a:r>
              <a:rPr lang="ru-RU" sz="20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Газман</a:t>
            </a:r>
            <a:r>
              <a:rPr lang="ru-RU" sz="20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В. Ф. Матве­ев, С. А. Шмаков, М. Г. Яновская) классифицируют их по разным основаниям</a:t>
            </a:r>
            <a:r>
              <a:rPr lang="ru-RU" sz="20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20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 предметному оснащению — с природными материалами, игрушка­ми, спортивным инвентарем;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20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 отношению к учебной деятельности — дидактические и досуговые;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20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 мере творчества — игры по правилам, творческие игры;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20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 характеру ролевого начала — сюжетно-ролевые, игры-драматизации;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20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 продолжительности — кратковременные, длительные многофункци­ональные конкурсы и турниры и т. д.</a:t>
            </a:r>
            <a:endParaRPr lang="ru-RU" sz="2000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197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21647DF-3D36-405E-AF5C-11F900478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67" y="492368"/>
            <a:ext cx="11488617" cy="5627078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b="1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Технология коллективного дела. </a:t>
            </a:r>
            <a:endParaRPr lang="ru-RU" b="1" i="1" dirty="0" smtClean="0">
              <a:solidFill>
                <a:schemeClr val="accent1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Сама </a:t>
            </a:r>
            <a:r>
              <a:rPr lang="ru-RU" sz="2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форма воспитания — «дело» — серьезно противостоит мероприятию и игре. Дело предполагает преобразование действительности на пользу людям. С точки зрения технологии воспитания, здесь важны четыре главных начала: про­дуктивность, общественная значимость, коллективность, творчество</a:t>
            </a:r>
            <a:r>
              <a:rPr lang="ru-RU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i="1" dirty="0">
              <a:solidFill>
                <a:schemeClr val="accent1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Технология воспитательной работы классного руководителя. </a:t>
            </a:r>
            <a:endParaRPr lang="ru-RU" b="1" i="1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Внеклассная </a:t>
            </a:r>
            <a:r>
              <a:rPr lang="ru-RU" sz="2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воспитательная работа составляет значительную долю в содер­жании деятельности классного руководителя. Если попытаться систематизи­ровать все многообразие того, что она предполагает, то выстраиваются такие системообразующие «блоки», требующие специальной технологии</a:t>
            </a:r>
            <a:r>
              <a:rPr lang="ru-RU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b="1" i="1" dirty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I. </a:t>
            </a:r>
            <a:r>
              <a:rPr lang="ru-RU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Организация </a:t>
            </a:r>
            <a:r>
              <a:rPr lang="ru-RU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делового и дружеского общения школьников</a:t>
            </a:r>
            <a:r>
              <a:rPr lang="ru-RU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II. Индивидуальное воспитательное взаимодействие с ребенком</a:t>
            </a:r>
            <a:r>
              <a:rPr lang="ru-RU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III. Педагогическое взаимодействие с родителями школьников.</a:t>
            </a:r>
          </a:p>
          <a:p>
            <a:pPr marL="0" indent="0">
              <a:spcBef>
                <a:spcPts val="0"/>
              </a:spcBef>
              <a:buNone/>
            </a:pPr>
            <a:endParaRPr lang="ru-RU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546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0306" y="1254368"/>
            <a:ext cx="11476893" cy="644770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4. СОЦИАЛЬНЫЙ ОПЫТ РЕБЕНКА В КОНТЕКСТЕ ОБУЧЕНИЯ И ВОСПИТАНИЯ: СОЦИАЛЬНЫЙ ОПЫТ, СТАНОВЛЕНИЕ, САМООПРЕДЕЛЕНИЕ</a:t>
            </a:r>
            <a:r>
              <a:rPr lang="ru-RU" sz="40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4000" b="1" i="1" dirty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21647DF-3D36-405E-AF5C-11F900478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2" y="2555630"/>
            <a:ext cx="11359660" cy="395067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Социальный </a:t>
            </a:r>
            <a:r>
              <a:rPr lang="ru-RU" sz="3200" b="1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опыт ребенка — </a:t>
            </a:r>
            <a:r>
              <a:rPr lang="ru-RU" sz="32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это результат специально организованно­го усвоения общественного опыта, то есть всегда «производный продукт» целенаправленного воспитания и обучения, поэтому на них и необходи­мо сосредоточить главные усилия взрослых.</a:t>
            </a:r>
            <a:endParaRPr lang="ru-RU" sz="32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637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414" y="515815"/>
            <a:ext cx="11476893" cy="644770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Овладение социальным опытом</a:t>
            </a:r>
            <a:br>
              <a:rPr lang="ru-RU" sz="40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4000" b="1" i="1" dirty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21647DF-3D36-405E-AF5C-11F900478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818" y="855783"/>
            <a:ext cx="11359660" cy="497058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1. Импринтинг </a:t>
            </a:r>
            <a:r>
              <a:rPr lang="ru-RU" sz="2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— </a:t>
            </a:r>
            <a:r>
              <a:rPr lang="ru-RU" sz="2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действие изначально за­ложенных в человеческой природе социальных </a:t>
            </a:r>
            <a:r>
              <a:rPr lang="ru-RU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инстинктов. Человек </a:t>
            </a:r>
            <a:r>
              <a:rPr lang="ru-RU" sz="2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наследует некоторые «знания» о мире как совокупность приспособительных до­стижений поколений предков, накопленных в ходе эволюции. Даже в самые ран­ние периоды жизни, когда активная деятельность в социуме еще невозможна, ребенок уже способен быстро приспосабливаться к условиям жизни, к людям. </a:t>
            </a:r>
            <a:endParaRPr lang="ru-RU" sz="24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4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b="1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2. Стихийная социализация</a:t>
            </a:r>
            <a:r>
              <a:rPr lang="ru-RU" sz="2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32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ребенок с самых первых шагов выстраивает свою индивидуальную жизнь как жизнь человеческого существа, члена человеческого сообщества и усваивает социальный опыт самостоятельно, прямо из «потока» жизни. </a:t>
            </a:r>
            <a:endParaRPr lang="ru-RU" sz="24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32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b="1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3. Целенаправленная социализация </a:t>
            </a:r>
            <a:r>
              <a:rPr lang="ru-RU" sz="2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предполагает </a:t>
            </a:r>
            <a:r>
              <a:rPr lang="ru-RU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предъявление </a:t>
            </a:r>
            <a:r>
              <a:rPr lang="ru-RU" sz="2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нор­мативного, специально отобранного (в соответствии с культурой общества, его социально-экономической организацией, идеологией, политическими целя­ми) социального опыта. </a:t>
            </a:r>
            <a:endParaRPr lang="ru-RU" sz="24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306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5315" y="257907"/>
            <a:ext cx="10515600" cy="1043355"/>
          </a:xfrm>
        </p:spPr>
        <p:txBody>
          <a:bodyPr>
            <a:noAutofit/>
          </a:bodyPr>
          <a:lstStyle/>
          <a:p>
            <a:pPr algn="ctr"/>
            <a:r>
              <a:rPr lang="ru-RU" sz="48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Цель </a:t>
            </a:r>
            <a:r>
              <a:rPr lang="ru-RU" sz="48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образования</a:t>
            </a:r>
            <a:endParaRPr lang="ru-RU" sz="4800" b="1" i="1" dirty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21647DF-3D36-405E-AF5C-11F900478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771" y="1641231"/>
            <a:ext cx="10961076" cy="382172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i="1" dirty="0">
                <a:latin typeface="Arial" pitchFamily="34" charset="0"/>
                <a:cs typeface="Arial" pitchFamily="34" charset="0"/>
              </a:rPr>
              <a:t>запланированные результаты педагогической деятельности, состоящие в обеспечении такого развития и таких условий, которые дадут учащемуся возможность раскрыть и довести до полного расцвета свои потенциальные возможности (физические, духовные и интеллектуальные), которыми он обладает как член общества</a:t>
            </a:r>
            <a:endParaRPr lang="ru-RU" sz="32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0947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414" y="515815"/>
            <a:ext cx="11476893" cy="644770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Становление</a:t>
            </a:r>
            <a:r>
              <a:rPr lang="ru-RU" sz="40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4000" b="1" i="1" dirty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21647DF-3D36-405E-AF5C-11F900478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818" y="1066800"/>
            <a:ext cx="11359660" cy="475956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b="1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Становление «образа мира». </a:t>
            </a:r>
            <a:r>
              <a:rPr lang="ru-RU" sz="2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Объекты внешнего мира не сами по себе непосредственно воздействуют на личность, а, преобразовавшись в деятельность, превратившись в ее продукты (предметы, схемы действия, правила, нормы и ценности), определяют форми­рование «образа мира</a:t>
            </a:r>
            <a:r>
              <a:rPr lang="ru-RU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».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Находясь в позиции </a:t>
            </a:r>
            <a:r>
              <a:rPr lang="ru-RU" sz="2400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«я в обществе», </a:t>
            </a:r>
            <a:r>
              <a:rPr lang="ru-RU" sz="2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ребенок стремится понять свое «Я», свои возможности, личностные качества, а складывается эта позиция в предметно-практической деятельности.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позиции </a:t>
            </a:r>
            <a:r>
              <a:rPr lang="ru-RU" sz="2400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«я и общество» </a:t>
            </a:r>
            <a:r>
              <a:rPr lang="ru-RU" sz="2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ребенок уже пытается осознавать себя субъектом общественных отношений. Эта позиция развертывается в условиях деятельности, направленной на усвоение норм человеческих взаимоотношений, в ус­ловиях признания его индивидуальности, самостоятельности, ответственности.</a:t>
            </a:r>
            <a:endParaRPr lang="ru-RU" sz="24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6857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21647DF-3D36-405E-AF5C-11F900478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988" y="468923"/>
            <a:ext cx="11359660" cy="475956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b="1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Становление «образа себя». </a:t>
            </a:r>
            <a:r>
              <a:rPr lang="ru-RU" sz="2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«Образ себя» рождается из способности человека анализировать свой внутренний мир и стро­ить картину своих состояний. </a:t>
            </a:r>
            <a:endParaRPr lang="ru-RU" sz="24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ru-RU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2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рубеже </a:t>
            </a:r>
            <a:r>
              <a:rPr lang="ru-RU" sz="2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7-8 лет </a:t>
            </a:r>
            <a:r>
              <a:rPr lang="ru-RU" sz="2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 ребенка действительно возникает осознание своего «социального Я». Оно характеризуется потребностью осво­ить новую социальную позицию школьника и овладеть новой, общественно значимой деятельностью — учением</a:t>
            </a:r>
            <a:r>
              <a:rPr lang="ru-RU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ru-RU" sz="2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 9—11 годам</a:t>
            </a:r>
            <a:r>
              <a:rPr lang="ru-RU" sz="2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при переходе ребенка из начальной школы в среднюю, про­исходит качественное преобразование системы «образа себя»: у этих младших подростков возникает ориентация на социальные цели, рождается «жизнен­ная перспектива», которая включает уже и представления о своем «идеальном Я», начинается осознание себя как субъекта отношений со сверстниками</a:t>
            </a:r>
            <a:r>
              <a:rPr lang="ru-RU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ru-RU" sz="2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 подростков (в возрасте </a:t>
            </a:r>
            <a:r>
              <a:rPr lang="ru-RU" sz="2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 10—11 до 15—16 лет</a:t>
            </a:r>
            <a:r>
              <a:rPr lang="ru-RU" sz="2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интерес к собственной лич­ности становится одной из главных доминант личностного развития (Л. С. Вы­готский). Стремление «быть взрослым» побуждает подростков искать у себя признаки «взрослости», демонстрировать их окружающим. </a:t>
            </a:r>
            <a:endParaRPr lang="ru-RU" sz="24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0555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414" y="515815"/>
            <a:ext cx="11476893" cy="644770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Самоопределение</a:t>
            </a:r>
            <a:r>
              <a:rPr lang="ru-RU" sz="40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4000" b="1" i="1" dirty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21647DF-3D36-405E-AF5C-11F900478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818" y="1066800"/>
            <a:ext cx="11453444" cy="4759568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Самоопределение </a:t>
            </a:r>
            <a:r>
              <a:rPr lang="ru-RU" sz="2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социуме - активная позиция, пред­полагающая оценку </a:t>
            </a:r>
            <a:r>
              <a:rPr lang="ru-RU" sz="2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происходящего вокруг, отбор предлагаемых обстоятельства­ми воздействий, принятие их или сопротивление </a:t>
            </a:r>
            <a:r>
              <a:rPr lang="ru-RU" sz="2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им.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4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Меры для становления </a:t>
            </a:r>
            <a:r>
              <a:rPr lang="ru-RU" sz="2400" b="1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опыта </a:t>
            </a:r>
            <a:r>
              <a:rPr lang="ru-RU" sz="24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самоопределения: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Предоставлять </a:t>
            </a:r>
            <a:r>
              <a:rPr lang="ru-RU" sz="2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выбор — места, времени, дела, развлечения, </a:t>
            </a:r>
            <a:r>
              <a:rPr lang="ru-RU" sz="2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общения и др.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2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Побуждать </a:t>
            </a:r>
            <a:r>
              <a:rPr lang="ru-RU" sz="2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 созданию нового материального или духовного </a:t>
            </a:r>
            <a:r>
              <a:rPr lang="ru-RU" sz="2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продукта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2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Применять </a:t>
            </a:r>
            <a:r>
              <a:rPr lang="ru-RU" sz="2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«позитивные поглаживания» (Э. Берн). </a:t>
            </a:r>
            <a:r>
              <a:rPr lang="ru-RU" sz="2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«Поглаживание</a:t>
            </a:r>
            <a:r>
              <a:rPr lang="ru-RU" sz="2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 — это лю­бой акт, предполагающий признание присутствия и существования другого человека. 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2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Развивать рефлексивные потребности детей</a:t>
            </a:r>
            <a:r>
              <a:rPr lang="ru-RU" sz="2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2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Ориентировать ребенка на позицию «быть самим собой».</a:t>
            </a:r>
            <a:endParaRPr lang="ru-RU" sz="2400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4196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96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344810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1869" y="117230"/>
            <a:ext cx="10515600" cy="1043355"/>
          </a:xfrm>
        </p:spPr>
        <p:txBody>
          <a:bodyPr>
            <a:noAutofit/>
          </a:bodyPr>
          <a:lstStyle/>
          <a:p>
            <a:pPr algn="ctr"/>
            <a:r>
              <a:rPr lang="ru-RU" sz="48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Виды целей образования</a:t>
            </a:r>
            <a:endParaRPr lang="ru-RU" sz="4800" b="1" i="1" dirty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21647DF-3D36-405E-AF5C-11F900478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585" y="1055076"/>
            <a:ext cx="11336215" cy="54512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Цели </a:t>
            </a:r>
            <a:r>
              <a:rPr lang="ru-RU" b="1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обучения 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— зафиксированный в учебной программе объем и уровень освоения знаний, формирования умений и навыков; </a:t>
            </a:r>
            <a:endParaRPr lang="ru-RU" b="1" i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b="1" i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Воспитательные </a:t>
            </a:r>
            <a:r>
              <a:rPr lang="ru-RU" b="1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цели 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— формирование черт характера, ценностных ориентации, волевых качеств, освоение нормативов социального поведения и межличностного взаимодействия; </a:t>
            </a:r>
            <a:endParaRPr lang="ru-RU" b="1" i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b="1" i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Цели </a:t>
            </a:r>
            <a:r>
              <a:rPr lang="ru-RU" b="1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развития 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— обогащение духовного мира, познавательных и интеллектуально-творческих способностей, совершенствование восприятия, внимания, памяти, мышления.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847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5315" y="257907"/>
            <a:ext cx="10515600" cy="1043355"/>
          </a:xfrm>
        </p:spPr>
        <p:txBody>
          <a:bodyPr>
            <a:noAutofit/>
          </a:bodyPr>
          <a:lstStyle/>
          <a:p>
            <a:pPr algn="ctr"/>
            <a:r>
              <a:rPr lang="ru-RU" sz="48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Содержание образования</a:t>
            </a:r>
            <a:endParaRPr lang="ru-RU" sz="4800" b="1" i="1" dirty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21647DF-3D36-405E-AF5C-11F900478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336430"/>
            <a:ext cx="10961076" cy="53222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i="1" dirty="0">
                <a:latin typeface="Arial" pitchFamily="34" charset="0"/>
                <a:cs typeface="Arial" pitchFamily="34" charset="0"/>
              </a:rPr>
              <a:t>1) опыт познавательной деятельности, который фиксируется в форме способов ее осуществления – знаний</a:t>
            </a:r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;</a:t>
            </a:r>
            <a:endParaRPr lang="ru-RU" sz="3200" b="1" i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3200" b="1" i="1" dirty="0">
                <a:latin typeface="Arial" pitchFamily="34" charset="0"/>
                <a:cs typeface="Arial" pitchFamily="34" charset="0"/>
              </a:rPr>
              <a:t>2) опыт репродуктивной деятельности, который фиксируется в форме способов ее осуществления – умения и навыков</a:t>
            </a:r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;</a:t>
            </a:r>
            <a:endParaRPr lang="ru-RU" sz="3200" b="1" i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3200" b="1" i="1" dirty="0">
                <a:latin typeface="Arial" pitchFamily="34" charset="0"/>
                <a:cs typeface="Arial" pitchFamily="34" charset="0"/>
              </a:rPr>
              <a:t>3) опыт творческой деятельности – в форме проблемных ситуаций</a:t>
            </a:r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;</a:t>
            </a:r>
            <a:endParaRPr lang="ru-RU" sz="3200" b="1" i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3200" b="1" i="1" dirty="0">
                <a:latin typeface="Arial" pitchFamily="34" charset="0"/>
                <a:cs typeface="Arial" pitchFamily="34" charset="0"/>
              </a:rPr>
              <a:t>4) опыт эмоционально-ценностных отношений.</a:t>
            </a:r>
            <a:endParaRPr lang="ru-RU" sz="32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585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8214" y="257907"/>
            <a:ext cx="10867293" cy="1043355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Понятие цели образования в педагогике</a:t>
            </a:r>
            <a:endParaRPr lang="ru-RU" sz="4000" b="1" i="1" dirty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21647DF-3D36-405E-AF5C-11F900478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336430"/>
            <a:ext cx="10961076" cy="497058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i="1" dirty="0">
                <a:latin typeface="Arial" pitchFamily="34" charset="0"/>
                <a:cs typeface="Arial" pitchFamily="34" charset="0"/>
              </a:rPr>
              <a:t>Предметом современной педагогической науки является образование как целостный педагогический процесс, в котором происходит развитие личности, ее социализация, целенаправленно организованное воспитание и обучение. Воспитание в процессе образования выполняет роль ведущего компонента, именно его изменения способны решающим образом преобразовать весь це­лостный процесс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ctr">
              <a:buNone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ctr">
              <a:buNone/>
            </a:pPr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Поэтому </a:t>
            </a:r>
            <a:r>
              <a:rPr lang="ru-RU" sz="3200" b="1" i="1" dirty="0">
                <a:latin typeface="Arial" pitchFamily="34" charset="0"/>
                <a:cs typeface="Arial" pitchFamily="34" charset="0"/>
              </a:rPr>
              <a:t>цель образования определяется как цель воспитания определенного типа личности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.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888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21647DF-3D36-405E-AF5C-11F900478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909" y="1770184"/>
            <a:ext cx="10961076" cy="33762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Методы воспитания </a:t>
            </a:r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- это </a:t>
            </a:r>
            <a:r>
              <a:rPr lang="ru-RU" sz="3200" b="1" i="1" dirty="0">
                <a:latin typeface="Arial" pitchFamily="34" charset="0"/>
                <a:cs typeface="Arial" pitchFamily="34" charset="0"/>
              </a:rPr>
              <a:t>конкретные пути влияния на сознание, чувства, поведение школьников для решения педагогических задач в совместной деятельности (общении) последних с учителем-воспитателем. Методы воспитания следует отличать от средств воспитания, с которыми они связаны. </a:t>
            </a:r>
            <a:endParaRPr lang="ru-RU" sz="3200" b="1" i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24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Сущностной </a:t>
            </a:r>
            <a:r>
              <a:rPr lang="ru-RU" sz="2400" b="1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характеристикой воспитания  </a:t>
            </a:r>
            <a:r>
              <a:rPr lang="ru-RU" sz="2400" b="1" i="1" dirty="0">
                <a:latin typeface="Arial" pitchFamily="34" charset="0"/>
                <a:cs typeface="Arial" pitchFamily="34" charset="0"/>
              </a:rPr>
              <a:t>является формирование отношений к предметам, явлениям, фактам, событиям окружающего мира, т.е. воспитание «человека культуры».</a:t>
            </a:r>
          </a:p>
          <a:p>
            <a:pPr marL="0" indent="0" algn="ctr">
              <a:buNone/>
            </a:pPr>
            <a:endParaRPr lang="ru-RU" sz="3200" b="1" i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32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263" y="346374"/>
            <a:ext cx="111603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5B9BD5">
                    <a:lumMod val="40000"/>
                    <a:lumOff val="60000"/>
                  </a:srgbClr>
                </a:solidFill>
                <a:latin typeface="Arial" pitchFamily="34" charset="0"/>
                <a:ea typeface="+mj-ea"/>
                <a:cs typeface="Arial" pitchFamily="34" charset="0"/>
              </a:rPr>
              <a:t>2. МЕТОДЫ ВОСПИТАНИЯ: ПОНЯТИЕ, КЛАССИФИКАЦИЯ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1831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561" y="222738"/>
            <a:ext cx="11189454" cy="1043355"/>
          </a:xfrm>
        </p:spPr>
        <p:txBody>
          <a:bodyPr>
            <a:noAutofit/>
          </a:bodyPr>
          <a:lstStyle/>
          <a:p>
            <a:pPr algn="ctr"/>
            <a:r>
              <a:rPr lang="ru-RU" sz="44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Классификация методов воспитания</a:t>
            </a:r>
            <a:endParaRPr lang="ru-RU" sz="4400" b="1" i="1" dirty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21647DF-3D36-405E-AF5C-11F900478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336430"/>
            <a:ext cx="10961076" cy="464233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Tx/>
              <a:buChar char="-"/>
            </a:pPr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методы </a:t>
            </a:r>
            <a:r>
              <a:rPr lang="ru-RU" sz="3200" b="1" i="1" dirty="0">
                <a:latin typeface="Arial" pitchFamily="34" charset="0"/>
                <a:cs typeface="Arial" pitchFamily="34" charset="0"/>
              </a:rPr>
              <a:t>по источникам передачи </a:t>
            </a:r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содержания</a:t>
            </a:r>
          </a:p>
          <a:p>
            <a:pPr>
              <a:spcBef>
                <a:spcPts val="0"/>
              </a:spcBef>
              <a:buFontTx/>
              <a:buChar char="-"/>
            </a:pPr>
            <a:endParaRPr lang="ru-RU" sz="3200" b="1" i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методы </a:t>
            </a:r>
            <a:r>
              <a:rPr lang="ru-RU" sz="3200" b="1" i="1" dirty="0">
                <a:latin typeface="Arial" pitchFamily="34" charset="0"/>
                <a:cs typeface="Arial" pitchFamily="34" charset="0"/>
              </a:rPr>
              <a:t>формирования сознания </a:t>
            </a:r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личности</a:t>
            </a:r>
          </a:p>
          <a:p>
            <a:pPr>
              <a:spcBef>
                <a:spcPts val="0"/>
              </a:spcBef>
              <a:buFontTx/>
              <a:buChar char="-"/>
            </a:pPr>
            <a:endParaRPr lang="ru-RU" sz="3200" b="1" i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-  методы </a:t>
            </a:r>
            <a:r>
              <a:rPr lang="ru-RU" sz="3200" b="1" i="1" dirty="0">
                <a:latin typeface="Arial" pitchFamily="34" charset="0"/>
                <a:cs typeface="Arial" pitchFamily="34" charset="0"/>
              </a:rPr>
              <a:t>организации деятельности и </a:t>
            </a:r>
            <a:endParaRPr lang="ru-RU" sz="3200" b="1" i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формирования </a:t>
            </a:r>
            <a:r>
              <a:rPr lang="ru-RU" sz="3200" b="1" i="1" dirty="0">
                <a:latin typeface="Arial" pitchFamily="34" charset="0"/>
                <a:cs typeface="Arial" pitchFamily="34" charset="0"/>
              </a:rPr>
              <a:t>опыта  </a:t>
            </a:r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поведения</a:t>
            </a:r>
          </a:p>
          <a:p>
            <a:pPr marL="0" indent="0">
              <a:spcBef>
                <a:spcPts val="0"/>
              </a:spcBef>
              <a:buNone/>
            </a:pPr>
            <a:endParaRPr lang="ru-RU" sz="3200" b="1" i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методы стимулирования</a:t>
            </a:r>
          </a:p>
          <a:p>
            <a:pPr>
              <a:spcBef>
                <a:spcPts val="0"/>
              </a:spcBef>
              <a:buFontTx/>
              <a:buChar char="-"/>
            </a:pPr>
            <a:endParaRPr lang="ru-RU" sz="3200" b="1" i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- метод </a:t>
            </a:r>
            <a:r>
              <a:rPr lang="ru-RU" sz="3200" b="1" i="1" dirty="0">
                <a:latin typeface="Arial" pitchFamily="34" charset="0"/>
                <a:cs typeface="Arial" pitchFamily="34" charset="0"/>
              </a:rPr>
              <a:t>контроля</a:t>
            </a:r>
          </a:p>
        </p:txBody>
      </p:sp>
    </p:spTree>
    <p:extLst>
      <p:ext uri="{BB962C8B-B14F-4D97-AF65-F5344CB8AC3E}">
        <p14:creationId xmlns:p14="http://schemas.microsoft.com/office/powerpoint/2010/main" val="3868081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5315" y="257907"/>
            <a:ext cx="10515600" cy="1043355"/>
          </a:xfrm>
        </p:spPr>
        <p:txBody>
          <a:bodyPr>
            <a:noAutofit/>
          </a:bodyPr>
          <a:lstStyle/>
          <a:p>
            <a:pPr algn="ctr"/>
            <a:r>
              <a:rPr lang="ru-RU" sz="4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Методы </a:t>
            </a:r>
            <a:r>
              <a:rPr lang="ru-RU" sz="44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по источникам передачи содержания</a:t>
            </a:r>
            <a:endParaRPr lang="ru-RU" sz="4400" b="1" i="1" dirty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428" y="1776303"/>
            <a:ext cx="8571719" cy="4285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2948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5315" y="257907"/>
            <a:ext cx="10515600" cy="1043355"/>
          </a:xfrm>
        </p:spPr>
        <p:txBody>
          <a:bodyPr>
            <a:noAutofit/>
          </a:bodyPr>
          <a:lstStyle/>
          <a:p>
            <a:pPr algn="ctr"/>
            <a:r>
              <a:rPr lang="ru-RU" sz="4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Методы </a:t>
            </a:r>
            <a:r>
              <a:rPr lang="ru-RU" sz="44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формирования сознания личности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21647DF-3D36-405E-AF5C-11F900478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693" y="1336430"/>
            <a:ext cx="11582400" cy="5322277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3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Для формирования взглядов и  понятий используют: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рассказ, объяснение, разъяснение, </a:t>
            </a:r>
            <a:r>
              <a:rPr lang="ru-RU" b="1" i="1" dirty="0" err="1" smtClean="0">
                <a:latin typeface="Arial" pitchFamily="34" charset="0"/>
                <a:cs typeface="Arial" pitchFamily="34" charset="0"/>
              </a:rPr>
              <a:t>увещение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 (сочетает 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в себе просьбу с разъяснением и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внушением), инструктаж, доклад, этическую беседу, диспут, пример.</a:t>
            </a:r>
          </a:p>
          <a:p>
            <a:pPr marL="0" indent="0">
              <a:spcBef>
                <a:spcPts val="0"/>
              </a:spcBef>
              <a:buNone/>
            </a:pPr>
            <a:endParaRPr lang="ru-RU" b="1" i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b="1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В качестве примера могут быть</a:t>
            </a:r>
            <a:r>
              <a:rPr lang="ru-RU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b="1" i="1" dirty="0">
              <a:solidFill>
                <a:schemeClr val="accent1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b="1" i="1" dirty="0">
                <a:latin typeface="Arial" pitchFamily="34" charset="0"/>
                <a:cs typeface="Arial" pitchFamily="34" charset="0"/>
              </a:rPr>
              <a:t>1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. Учитель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2. Родители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b="1" i="1" dirty="0">
                <a:latin typeface="Arial" pitchFamily="34" charset="0"/>
                <a:cs typeface="Arial" pitchFamily="34" charset="0"/>
              </a:rPr>
              <a:t>3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. Друзья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b="1" i="1" dirty="0">
                <a:latin typeface="Arial" pitchFamily="34" charset="0"/>
                <a:cs typeface="Arial" pitchFamily="34" charset="0"/>
              </a:rPr>
              <a:t>4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. Кумиры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b="1" i="1" dirty="0">
                <a:latin typeface="Arial" pitchFamily="34" charset="0"/>
                <a:cs typeface="Arial" pitchFamily="34" charset="0"/>
              </a:rPr>
              <a:t>5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. Политики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b="1" i="1" dirty="0">
                <a:latin typeface="Arial" pitchFamily="34" charset="0"/>
                <a:cs typeface="Arial" pitchFamily="34" charset="0"/>
              </a:rPr>
              <a:t>6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. Исторические 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личности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i="1" dirty="0">
                <a:latin typeface="Arial" pitchFamily="34" charset="0"/>
                <a:cs typeface="Arial" pitchFamily="34" charset="0"/>
              </a:rPr>
              <a:t>7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. Герои 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фильмов и т.д.</a:t>
            </a:r>
          </a:p>
          <a:p>
            <a:pPr marL="0" indent="0">
              <a:spcBef>
                <a:spcPts val="0"/>
              </a:spcBef>
              <a:buNone/>
            </a:pP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856" y="3352800"/>
            <a:ext cx="3548855" cy="3083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9606314"/>
      </p:ext>
    </p:extLst>
  </p:cSld>
  <p:clrMapOvr>
    <a:masterClrMapping/>
  </p:clrMapOvr>
</p:sld>
</file>

<file path=ppt/theme/theme1.xml><?xml version="1.0" encoding="utf-8"?>
<a:theme xmlns:a="http://schemas.openxmlformats.org/drawingml/2006/main" name="Глубина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Глубина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янец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</TotalTime>
  <Words>1837</Words>
  <Application>Microsoft Office PowerPoint</Application>
  <PresentationFormat>Произвольный</PresentationFormat>
  <Paragraphs>153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Глубина</vt:lpstr>
      <vt:lpstr>Образование - это общественно организуемый и нормируемый процесс постоянной передачи предшествующими поколениями последующим социально значимого опыта, представляющий собой становление и социализацию личности</vt:lpstr>
      <vt:lpstr>Цель образования</vt:lpstr>
      <vt:lpstr>Виды целей образования</vt:lpstr>
      <vt:lpstr>Содержание образования</vt:lpstr>
      <vt:lpstr>Понятие цели образования в педагогике</vt:lpstr>
      <vt:lpstr>Презентация PowerPoint</vt:lpstr>
      <vt:lpstr>Классификация методов воспитания</vt:lpstr>
      <vt:lpstr>Методы по источникам передачи содержания</vt:lpstr>
      <vt:lpstr>Методы формирования сознания личности</vt:lpstr>
      <vt:lpstr>Методы организации деятельности и  формирования опыта  поведения</vt:lpstr>
      <vt:lpstr>Методы стимулирования </vt:lpstr>
      <vt:lpstr> Метод контроля </vt:lpstr>
      <vt:lpstr>3. ТЕХНОЛОГИИ ВОСПИТАНИЯ: ПОНЯТИЕ, ВИДЫ ТЕХНОЛОГИЙ </vt:lpstr>
      <vt:lpstr>Презентация PowerPoint</vt:lpstr>
      <vt:lpstr>Презентация PowerPoint</vt:lpstr>
      <vt:lpstr>Презентация PowerPoint</vt:lpstr>
      <vt:lpstr>Презентация PowerPoint</vt:lpstr>
      <vt:lpstr>4. СОЦИАЛЬНЫЙ ОПЫТ РЕБЕНКА В КОНТЕКСТЕ ОБУЧЕНИЯ И ВОСПИТАНИЯ: СОЦИАЛЬНЫЙ ОПЫТ, СТАНОВЛЕНИЕ, САМООПРЕДЕЛЕНИЕ </vt:lpstr>
      <vt:lpstr>Овладение социальным опытом </vt:lpstr>
      <vt:lpstr>Становление </vt:lpstr>
      <vt:lpstr>Презентация PowerPoint</vt:lpstr>
      <vt:lpstr>Самоопределение 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Мотивы социального  поведения человека</dc:title>
  <dc:creator>oboi</dc:creator>
  <cp:lastModifiedBy>Мари .</cp:lastModifiedBy>
  <cp:revision>50</cp:revision>
  <dcterms:created xsi:type="dcterms:W3CDTF">2017-04-25T08:18:33Z</dcterms:created>
  <dcterms:modified xsi:type="dcterms:W3CDTF">2019-06-12T03:51:17Z</dcterms:modified>
</cp:coreProperties>
</file>