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B4DC0-F8ED-49C8-9B4A-225C73A031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39DF69-2E19-4625-BDE7-B92AE38114CC}">
      <dgm:prSet phldrT="[Текст]"/>
      <dgm:spPr/>
      <dgm:t>
        <a:bodyPr/>
        <a:lstStyle/>
        <a:p>
          <a:r>
            <a:rPr lang="ru-RU" dirty="0"/>
            <a:t>В</a:t>
          </a:r>
          <a:r>
            <a:rPr lang="ru-RU" baseline="0" dirty="0"/>
            <a:t> Швеции все жители охвачены социальными услугами </a:t>
          </a:r>
        </a:p>
        <a:p>
          <a:r>
            <a:rPr lang="ru-RU" baseline="0" dirty="0"/>
            <a:t>Базовый принцип социальной политики Швеции – все граждане отвечают друг за друга </a:t>
          </a:r>
          <a:endParaRPr lang="ru-RU" dirty="0"/>
        </a:p>
      </dgm:t>
    </dgm:pt>
    <dgm:pt modelId="{4E0BD52B-2FB2-4F83-9D19-0BB2C72953A0}" type="parTrans" cxnId="{799C05F7-AF8A-4789-A6BA-F1566F35972A}">
      <dgm:prSet/>
      <dgm:spPr/>
      <dgm:t>
        <a:bodyPr/>
        <a:lstStyle/>
        <a:p>
          <a:endParaRPr lang="ru-RU"/>
        </a:p>
      </dgm:t>
    </dgm:pt>
    <dgm:pt modelId="{DF9B4C43-5EF3-4829-A038-C2705666FD67}" type="sibTrans" cxnId="{799C05F7-AF8A-4789-A6BA-F1566F35972A}">
      <dgm:prSet/>
      <dgm:spPr/>
      <dgm:t>
        <a:bodyPr/>
        <a:lstStyle/>
        <a:p>
          <a:endParaRPr lang="ru-RU"/>
        </a:p>
      </dgm:t>
    </dgm:pt>
    <dgm:pt modelId="{21A0F4E4-7217-41BD-90AF-7A8FFBE00E14}">
      <dgm:prSet phldrT="[Текст]"/>
      <dgm:spPr/>
      <dgm:t>
        <a:bodyPr/>
        <a:lstStyle/>
        <a:p>
          <a:r>
            <a:rPr lang="ru-RU" dirty="0"/>
            <a:t>Основные механизмы социальной политики Швеции – государственное финансирование социальных программ, обязательное страхование</a:t>
          </a:r>
        </a:p>
        <a:p>
          <a:r>
            <a:rPr lang="ru-RU" dirty="0"/>
            <a:t>Финансовая основа социальной политики Швеции - налогообложение</a:t>
          </a:r>
        </a:p>
      </dgm:t>
    </dgm:pt>
    <dgm:pt modelId="{D66155F2-C3C5-4480-9BD3-CB8166569800}" type="parTrans" cxnId="{E2CE7EDE-FEFA-4AD1-8512-B2AC7EB3B7E9}">
      <dgm:prSet/>
      <dgm:spPr/>
      <dgm:t>
        <a:bodyPr/>
        <a:lstStyle/>
        <a:p>
          <a:endParaRPr lang="ru-RU"/>
        </a:p>
      </dgm:t>
    </dgm:pt>
    <dgm:pt modelId="{EFDC0725-E715-498A-8C1C-BA64CD131E26}" type="sibTrans" cxnId="{E2CE7EDE-FEFA-4AD1-8512-B2AC7EB3B7E9}">
      <dgm:prSet/>
      <dgm:spPr/>
      <dgm:t>
        <a:bodyPr/>
        <a:lstStyle/>
        <a:p>
          <a:endParaRPr lang="ru-RU"/>
        </a:p>
      </dgm:t>
    </dgm:pt>
    <dgm:pt modelId="{DB55729E-E5C8-4777-B87F-5C87871FC2D1}">
      <dgm:prSet custT="1"/>
      <dgm:spPr/>
      <dgm:t>
        <a:bodyPr/>
        <a:lstStyle/>
        <a:p>
          <a:r>
            <a:rPr lang="ru-RU" sz="2000" dirty="0"/>
            <a:t>Возникающие конфликтные ситуации на рынке труда разрешаются через проведение коллективных переговоров, в которых главное участие принимают профсоюзы</a:t>
          </a:r>
        </a:p>
      </dgm:t>
    </dgm:pt>
    <dgm:pt modelId="{E7D3C782-270F-4396-A987-F12956766619}" type="parTrans" cxnId="{5D428281-1229-4C14-A663-035F868FA5E9}">
      <dgm:prSet/>
      <dgm:spPr/>
      <dgm:t>
        <a:bodyPr/>
        <a:lstStyle/>
        <a:p>
          <a:endParaRPr lang="ru-RU"/>
        </a:p>
      </dgm:t>
    </dgm:pt>
    <dgm:pt modelId="{2FB95031-1DC1-4006-AEBB-CE68573FF76A}" type="sibTrans" cxnId="{5D428281-1229-4C14-A663-035F868FA5E9}">
      <dgm:prSet/>
      <dgm:spPr/>
      <dgm:t>
        <a:bodyPr/>
        <a:lstStyle/>
        <a:p>
          <a:endParaRPr lang="ru-RU"/>
        </a:p>
      </dgm:t>
    </dgm:pt>
    <dgm:pt modelId="{15981635-2B72-4C3E-8C69-551BC9575D7E}">
      <dgm:prSet custT="1"/>
      <dgm:spPr/>
      <dgm:t>
        <a:bodyPr/>
        <a:lstStyle/>
        <a:p>
          <a:r>
            <a:rPr lang="ru-RU" sz="2000" dirty="0"/>
            <a:t>Шведская модель социальной политики стремится к достижению высокого уровня жизни для всех слоев населения</a:t>
          </a:r>
        </a:p>
      </dgm:t>
    </dgm:pt>
    <dgm:pt modelId="{5EA32E4A-9E79-48A4-94A3-59DA519C3622}" type="parTrans" cxnId="{07FA409B-F051-49DB-A882-43B77EE2B8B3}">
      <dgm:prSet/>
      <dgm:spPr/>
      <dgm:t>
        <a:bodyPr/>
        <a:lstStyle/>
        <a:p>
          <a:endParaRPr lang="ru-RU"/>
        </a:p>
      </dgm:t>
    </dgm:pt>
    <dgm:pt modelId="{8BA23B71-45EE-4800-B71C-08C0744C22E6}" type="sibTrans" cxnId="{07FA409B-F051-49DB-A882-43B77EE2B8B3}">
      <dgm:prSet/>
      <dgm:spPr/>
      <dgm:t>
        <a:bodyPr/>
        <a:lstStyle/>
        <a:p>
          <a:endParaRPr lang="ru-RU"/>
        </a:p>
      </dgm:t>
    </dgm:pt>
    <dgm:pt modelId="{A54D2341-B6AF-445D-94E6-E4025A5B2EFA}">
      <dgm:prSet/>
      <dgm:spPr/>
      <dgm:t>
        <a:bodyPr/>
        <a:lstStyle/>
        <a:p>
          <a:r>
            <a:rPr lang="ru-RU" dirty="0"/>
            <a:t>Низкая дифференциация доходов из-за прогрессивной шкалы налогообложения</a:t>
          </a:r>
        </a:p>
        <a:p>
          <a:r>
            <a:rPr lang="ru-RU" dirty="0"/>
            <a:t>Развита система перераспределения доходов населения, высока доля социальных расходов государства</a:t>
          </a:r>
        </a:p>
      </dgm:t>
    </dgm:pt>
    <dgm:pt modelId="{5B1F71D0-7BCD-41B4-8523-56B19D445B41}" type="parTrans" cxnId="{2E0E8F00-492B-476F-93C0-5AC5A0E2DF63}">
      <dgm:prSet/>
      <dgm:spPr/>
      <dgm:t>
        <a:bodyPr/>
        <a:lstStyle/>
        <a:p>
          <a:endParaRPr lang="ru-RU"/>
        </a:p>
      </dgm:t>
    </dgm:pt>
    <dgm:pt modelId="{93ABAAE8-D037-43B7-AB6E-332CC90EA5CE}" type="sibTrans" cxnId="{2E0E8F00-492B-476F-93C0-5AC5A0E2DF63}">
      <dgm:prSet/>
      <dgm:spPr/>
      <dgm:t>
        <a:bodyPr/>
        <a:lstStyle/>
        <a:p>
          <a:endParaRPr lang="ru-RU"/>
        </a:p>
      </dgm:t>
    </dgm:pt>
    <dgm:pt modelId="{82D9E1AC-39EB-4C7F-971E-7F54A1A13780}">
      <dgm:prSet/>
      <dgm:spPr/>
      <dgm:t>
        <a:bodyPr/>
        <a:lstStyle/>
        <a:p>
          <a:r>
            <a:rPr lang="ru-RU"/>
            <a:t>Образование в Швеции охватывает все население и обеспечивает практически полную грамотность. Бесплатным является среднее и высшее образование, а также программы переквалификации и ряд других образовательных программ.</a:t>
          </a:r>
        </a:p>
      </dgm:t>
    </dgm:pt>
    <dgm:pt modelId="{B70CDF4E-FB9C-448A-986D-9CBDE8375C8C}" type="parTrans" cxnId="{BB76F813-AB53-4135-A28E-82D4E5B51F98}">
      <dgm:prSet/>
      <dgm:spPr/>
      <dgm:t>
        <a:bodyPr/>
        <a:lstStyle/>
        <a:p>
          <a:endParaRPr lang="ru-RU"/>
        </a:p>
      </dgm:t>
    </dgm:pt>
    <dgm:pt modelId="{E7D425BC-6473-4241-A4C6-EB3FACC50163}" type="sibTrans" cxnId="{BB76F813-AB53-4135-A28E-82D4E5B51F98}">
      <dgm:prSet/>
      <dgm:spPr/>
      <dgm:t>
        <a:bodyPr/>
        <a:lstStyle/>
        <a:p>
          <a:endParaRPr lang="ru-RU"/>
        </a:p>
      </dgm:t>
    </dgm:pt>
    <dgm:pt modelId="{DB07DFC2-01E8-4A3C-898D-202BE8B8CE61}" type="pres">
      <dgm:prSet presAssocID="{A57B4DC0-F8ED-49C8-9B4A-225C73A031B7}" presName="diagram" presStyleCnt="0">
        <dgm:presLayoutVars>
          <dgm:dir/>
          <dgm:resizeHandles val="exact"/>
        </dgm:presLayoutVars>
      </dgm:prSet>
      <dgm:spPr/>
    </dgm:pt>
    <dgm:pt modelId="{E92892DF-A474-40D5-831B-638F0BB53448}" type="pres">
      <dgm:prSet presAssocID="{15981635-2B72-4C3E-8C69-551BC9575D7E}" presName="node" presStyleLbl="node1" presStyleIdx="0" presStyleCnt="6">
        <dgm:presLayoutVars>
          <dgm:bulletEnabled val="1"/>
        </dgm:presLayoutVars>
      </dgm:prSet>
      <dgm:spPr/>
    </dgm:pt>
    <dgm:pt modelId="{FC6EE799-3E35-466F-932B-EF5846E3D110}" type="pres">
      <dgm:prSet presAssocID="{8BA23B71-45EE-4800-B71C-08C0744C22E6}" presName="sibTrans" presStyleCnt="0"/>
      <dgm:spPr/>
    </dgm:pt>
    <dgm:pt modelId="{1501C13D-E2C6-41B8-B357-A64BE73BDA10}" type="pres">
      <dgm:prSet presAssocID="{DB55729E-E5C8-4777-B87F-5C87871FC2D1}" presName="node" presStyleLbl="node1" presStyleIdx="1" presStyleCnt="6">
        <dgm:presLayoutVars>
          <dgm:bulletEnabled val="1"/>
        </dgm:presLayoutVars>
      </dgm:prSet>
      <dgm:spPr/>
    </dgm:pt>
    <dgm:pt modelId="{2288D954-DE66-42CA-87FE-902253C02895}" type="pres">
      <dgm:prSet presAssocID="{2FB95031-1DC1-4006-AEBB-CE68573FF76A}" presName="sibTrans" presStyleCnt="0"/>
      <dgm:spPr/>
    </dgm:pt>
    <dgm:pt modelId="{C0ADD2CB-2897-4013-A37D-95BE0F6C382D}" type="pres">
      <dgm:prSet presAssocID="{A54D2341-B6AF-445D-94E6-E4025A5B2EFA}" presName="node" presStyleLbl="node1" presStyleIdx="2" presStyleCnt="6">
        <dgm:presLayoutVars>
          <dgm:bulletEnabled val="1"/>
        </dgm:presLayoutVars>
      </dgm:prSet>
      <dgm:spPr/>
    </dgm:pt>
    <dgm:pt modelId="{6AD2445D-31D4-484B-8AE8-3BCF8339A6BF}" type="pres">
      <dgm:prSet presAssocID="{93ABAAE8-D037-43B7-AB6E-332CC90EA5CE}" presName="sibTrans" presStyleCnt="0"/>
      <dgm:spPr/>
    </dgm:pt>
    <dgm:pt modelId="{2E165042-048B-4CD5-AD19-3747991EB585}" type="pres">
      <dgm:prSet presAssocID="{82D9E1AC-39EB-4C7F-971E-7F54A1A13780}" presName="node" presStyleLbl="node1" presStyleIdx="3" presStyleCnt="6">
        <dgm:presLayoutVars>
          <dgm:bulletEnabled val="1"/>
        </dgm:presLayoutVars>
      </dgm:prSet>
      <dgm:spPr/>
    </dgm:pt>
    <dgm:pt modelId="{4C461AF8-0B0C-43A7-9EED-C541563FBDD5}" type="pres">
      <dgm:prSet presAssocID="{E7D425BC-6473-4241-A4C6-EB3FACC50163}" presName="sibTrans" presStyleCnt="0"/>
      <dgm:spPr/>
    </dgm:pt>
    <dgm:pt modelId="{9F03A870-BA49-4EA0-AD8A-D398F205DAB4}" type="pres">
      <dgm:prSet presAssocID="{4239DF69-2E19-4625-BDE7-B92AE38114CC}" presName="node" presStyleLbl="node1" presStyleIdx="4" presStyleCnt="6">
        <dgm:presLayoutVars>
          <dgm:bulletEnabled val="1"/>
        </dgm:presLayoutVars>
      </dgm:prSet>
      <dgm:spPr/>
    </dgm:pt>
    <dgm:pt modelId="{25ECBFED-DBE1-493A-AD9D-0F0B90262824}" type="pres">
      <dgm:prSet presAssocID="{DF9B4C43-5EF3-4829-A038-C2705666FD67}" presName="sibTrans" presStyleCnt="0"/>
      <dgm:spPr/>
    </dgm:pt>
    <dgm:pt modelId="{3E30B53E-6ED4-4F06-99D8-651AD4BE4030}" type="pres">
      <dgm:prSet presAssocID="{21A0F4E4-7217-41BD-90AF-7A8FFBE00E14}" presName="node" presStyleLbl="node1" presStyleIdx="5" presStyleCnt="6">
        <dgm:presLayoutVars>
          <dgm:bulletEnabled val="1"/>
        </dgm:presLayoutVars>
      </dgm:prSet>
      <dgm:spPr/>
    </dgm:pt>
  </dgm:ptLst>
  <dgm:cxnLst>
    <dgm:cxn modelId="{2E0E8F00-492B-476F-93C0-5AC5A0E2DF63}" srcId="{A57B4DC0-F8ED-49C8-9B4A-225C73A031B7}" destId="{A54D2341-B6AF-445D-94E6-E4025A5B2EFA}" srcOrd="2" destOrd="0" parTransId="{5B1F71D0-7BCD-41B4-8523-56B19D445B41}" sibTransId="{93ABAAE8-D037-43B7-AB6E-332CC90EA5CE}"/>
    <dgm:cxn modelId="{BB76F813-AB53-4135-A28E-82D4E5B51F98}" srcId="{A57B4DC0-F8ED-49C8-9B4A-225C73A031B7}" destId="{82D9E1AC-39EB-4C7F-971E-7F54A1A13780}" srcOrd="3" destOrd="0" parTransId="{B70CDF4E-FB9C-448A-986D-9CBDE8375C8C}" sibTransId="{E7D425BC-6473-4241-A4C6-EB3FACC50163}"/>
    <dgm:cxn modelId="{D81D166E-B8AC-4466-897A-0D8A94912210}" type="presOf" srcId="{4239DF69-2E19-4625-BDE7-B92AE38114CC}" destId="{9F03A870-BA49-4EA0-AD8A-D398F205DAB4}" srcOrd="0" destOrd="0" presId="urn:microsoft.com/office/officeart/2005/8/layout/default"/>
    <dgm:cxn modelId="{5D428281-1229-4C14-A663-035F868FA5E9}" srcId="{A57B4DC0-F8ED-49C8-9B4A-225C73A031B7}" destId="{DB55729E-E5C8-4777-B87F-5C87871FC2D1}" srcOrd="1" destOrd="0" parTransId="{E7D3C782-270F-4396-A987-F12956766619}" sibTransId="{2FB95031-1DC1-4006-AEBB-CE68573FF76A}"/>
    <dgm:cxn modelId="{E71C3B8B-B952-4BB6-914D-569C3550C712}" type="presOf" srcId="{15981635-2B72-4C3E-8C69-551BC9575D7E}" destId="{E92892DF-A474-40D5-831B-638F0BB53448}" srcOrd="0" destOrd="0" presId="urn:microsoft.com/office/officeart/2005/8/layout/default"/>
    <dgm:cxn modelId="{07FA409B-F051-49DB-A882-43B77EE2B8B3}" srcId="{A57B4DC0-F8ED-49C8-9B4A-225C73A031B7}" destId="{15981635-2B72-4C3E-8C69-551BC9575D7E}" srcOrd="0" destOrd="0" parTransId="{5EA32E4A-9E79-48A4-94A3-59DA519C3622}" sibTransId="{8BA23B71-45EE-4800-B71C-08C0744C22E6}"/>
    <dgm:cxn modelId="{55B703AB-B144-472A-B250-4B90D6628929}" type="presOf" srcId="{DB55729E-E5C8-4777-B87F-5C87871FC2D1}" destId="{1501C13D-E2C6-41B8-B357-A64BE73BDA10}" srcOrd="0" destOrd="0" presId="urn:microsoft.com/office/officeart/2005/8/layout/default"/>
    <dgm:cxn modelId="{915BD5CC-A774-4414-927A-01C83BFD4E1F}" type="presOf" srcId="{A57B4DC0-F8ED-49C8-9B4A-225C73A031B7}" destId="{DB07DFC2-01E8-4A3C-898D-202BE8B8CE61}" srcOrd="0" destOrd="0" presId="urn:microsoft.com/office/officeart/2005/8/layout/default"/>
    <dgm:cxn modelId="{152453DA-BE47-4BB4-9638-6C03CD6F1BD7}" type="presOf" srcId="{82D9E1AC-39EB-4C7F-971E-7F54A1A13780}" destId="{2E165042-048B-4CD5-AD19-3747991EB585}" srcOrd="0" destOrd="0" presId="urn:microsoft.com/office/officeart/2005/8/layout/default"/>
    <dgm:cxn modelId="{E2CE7EDE-FEFA-4AD1-8512-B2AC7EB3B7E9}" srcId="{A57B4DC0-F8ED-49C8-9B4A-225C73A031B7}" destId="{21A0F4E4-7217-41BD-90AF-7A8FFBE00E14}" srcOrd="5" destOrd="0" parTransId="{D66155F2-C3C5-4480-9BD3-CB8166569800}" sibTransId="{EFDC0725-E715-498A-8C1C-BA64CD131E26}"/>
    <dgm:cxn modelId="{6C6773E5-C0EA-408D-A44F-8B8537FC7711}" type="presOf" srcId="{A54D2341-B6AF-445D-94E6-E4025A5B2EFA}" destId="{C0ADD2CB-2897-4013-A37D-95BE0F6C382D}" srcOrd="0" destOrd="0" presId="urn:microsoft.com/office/officeart/2005/8/layout/default"/>
    <dgm:cxn modelId="{86CB83F2-D3B3-49E8-8661-4846D4F293BB}" type="presOf" srcId="{21A0F4E4-7217-41BD-90AF-7A8FFBE00E14}" destId="{3E30B53E-6ED4-4F06-99D8-651AD4BE4030}" srcOrd="0" destOrd="0" presId="urn:microsoft.com/office/officeart/2005/8/layout/default"/>
    <dgm:cxn modelId="{799C05F7-AF8A-4789-A6BA-F1566F35972A}" srcId="{A57B4DC0-F8ED-49C8-9B4A-225C73A031B7}" destId="{4239DF69-2E19-4625-BDE7-B92AE38114CC}" srcOrd="4" destOrd="0" parTransId="{4E0BD52B-2FB2-4F83-9D19-0BB2C72953A0}" sibTransId="{DF9B4C43-5EF3-4829-A038-C2705666FD67}"/>
    <dgm:cxn modelId="{87109820-4937-4B0A-8DCE-E7927597209C}" type="presParOf" srcId="{DB07DFC2-01E8-4A3C-898D-202BE8B8CE61}" destId="{E92892DF-A474-40D5-831B-638F0BB53448}" srcOrd="0" destOrd="0" presId="urn:microsoft.com/office/officeart/2005/8/layout/default"/>
    <dgm:cxn modelId="{79AB49A8-002A-4E0D-A826-08381BEF7D29}" type="presParOf" srcId="{DB07DFC2-01E8-4A3C-898D-202BE8B8CE61}" destId="{FC6EE799-3E35-466F-932B-EF5846E3D110}" srcOrd="1" destOrd="0" presId="urn:microsoft.com/office/officeart/2005/8/layout/default"/>
    <dgm:cxn modelId="{65F8DC73-D882-44E8-BC36-6723E41B6A5A}" type="presParOf" srcId="{DB07DFC2-01E8-4A3C-898D-202BE8B8CE61}" destId="{1501C13D-E2C6-41B8-B357-A64BE73BDA10}" srcOrd="2" destOrd="0" presId="urn:microsoft.com/office/officeart/2005/8/layout/default"/>
    <dgm:cxn modelId="{1E1E98D1-6E4E-4D74-A5B5-A4101014E8DF}" type="presParOf" srcId="{DB07DFC2-01E8-4A3C-898D-202BE8B8CE61}" destId="{2288D954-DE66-42CA-87FE-902253C02895}" srcOrd="3" destOrd="0" presId="urn:microsoft.com/office/officeart/2005/8/layout/default"/>
    <dgm:cxn modelId="{0149D896-2D37-4082-8E5B-FDBE819991D8}" type="presParOf" srcId="{DB07DFC2-01E8-4A3C-898D-202BE8B8CE61}" destId="{C0ADD2CB-2897-4013-A37D-95BE0F6C382D}" srcOrd="4" destOrd="0" presId="urn:microsoft.com/office/officeart/2005/8/layout/default"/>
    <dgm:cxn modelId="{C26FF7C5-6878-42F1-825A-FF029A0E9FED}" type="presParOf" srcId="{DB07DFC2-01E8-4A3C-898D-202BE8B8CE61}" destId="{6AD2445D-31D4-484B-8AE8-3BCF8339A6BF}" srcOrd="5" destOrd="0" presId="urn:microsoft.com/office/officeart/2005/8/layout/default"/>
    <dgm:cxn modelId="{16E795AE-8180-442F-B1AF-8EF63C2B544D}" type="presParOf" srcId="{DB07DFC2-01E8-4A3C-898D-202BE8B8CE61}" destId="{2E165042-048B-4CD5-AD19-3747991EB585}" srcOrd="6" destOrd="0" presId="urn:microsoft.com/office/officeart/2005/8/layout/default"/>
    <dgm:cxn modelId="{233FC2C1-07DD-483A-BC82-D507F63E407C}" type="presParOf" srcId="{DB07DFC2-01E8-4A3C-898D-202BE8B8CE61}" destId="{4C461AF8-0B0C-43A7-9EED-C541563FBDD5}" srcOrd="7" destOrd="0" presId="urn:microsoft.com/office/officeart/2005/8/layout/default"/>
    <dgm:cxn modelId="{E42005D7-7647-436D-BF2D-B4D673487B87}" type="presParOf" srcId="{DB07DFC2-01E8-4A3C-898D-202BE8B8CE61}" destId="{9F03A870-BA49-4EA0-AD8A-D398F205DAB4}" srcOrd="8" destOrd="0" presId="urn:microsoft.com/office/officeart/2005/8/layout/default"/>
    <dgm:cxn modelId="{26C989FC-24F8-4E71-B1BF-E6ECC75F1051}" type="presParOf" srcId="{DB07DFC2-01E8-4A3C-898D-202BE8B8CE61}" destId="{25ECBFED-DBE1-493A-AD9D-0F0B90262824}" srcOrd="9" destOrd="0" presId="urn:microsoft.com/office/officeart/2005/8/layout/default"/>
    <dgm:cxn modelId="{D2C6C701-7B8A-4BB8-82D8-4BA0129311C4}" type="presParOf" srcId="{DB07DFC2-01E8-4A3C-898D-202BE8B8CE61}" destId="{3E30B53E-6ED4-4F06-99D8-651AD4BE403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00EB99-9163-4E3A-8765-FB27A275C7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2F478189-E78D-4F11-89C9-079180D6D6CA}">
      <dgm:prSet custT="1"/>
      <dgm:spPr/>
      <dgm:t>
        <a:bodyPr/>
        <a:lstStyle/>
        <a:p>
          <a:r>
            <a:rPr lang="ru-RU" sz="1600" dirty="0"/>
            <a:t>Финансовую основу реализации социальных программ составляют в первую очередь частные сбережения и частное страхование, а не средства государственного бюджета</a:t>
          </a:r>
        </a:p>
      </dgm:t>
    </dgm:pt>
    <dgm:pt modelId="{FD0943B2-21E8-4C73-9BA9-13DF1ECEFBF5}" type="parTrans" cxnId="{E6B01EF4-9EE8-49F6-B85B-445AF66F2176}">
      <dgm:prSet/>
      <dgm:spPr/>
      <dgm:t>
        <a:bodyPr/>
        <a:lstStyle/>
        <a:p>
          <a:endParaRPr lang="ru-RU"/>
        </a:p>
      </dgm:t>
    </dgm:pt>
    <dgm:pt modelId="{52E821E5-472F-42E0-AF44-B2B08E57FC6E}" type="sibTrans" cxnId="{E6B01EF4-9EE8-49F6-B85B-445AF66F2176}">
      <dgm:prSet/>
      <dgm:spPr/>
      <dgm:t>
        <a:bodyPr/>
        <a:lstStyle/>
        <a:p>
          <a:endParaRPr lang="ru-RU"/>
        </a:p>
      </dgm:t>
    </dgm:pt>
    <dgm:pt modelId="{A372C71B-B899-4392-9B74-0537F41E3706}">
      <dgm:prSet custT="1"/>
      <dgm:spPr/>
      <dgm:t>
        <a:bodyPr/>
        <a:lstStyle/>
        <a:p>
          <a:r>
            <a:rPr lang="ru-RU" sz="1600" dirty="0"/>
            <a:t>Государство максимально стимулирует создание и развитие в обществе различных форм негосударственного социального страхования и социальной поддержки</a:t>
          </a:r>
        </a:p>
      </dgm:t>
    </dgm:pt>
    <dgm:pt modelId="{14CD0FE9-9CF5-497E-8288-8392AA2B5E41}" type="parTrans" cxnId="{2EAB69EE-F198-4B69-B8CA-755FDB971A42}">
      <dgm:prSet/>
      <dgm:spPr/>
      <dgm:t>
        <a:bodyPr/>
        <a:lstStyle/>
        <a:p>
          <a:endParaRPr lang="ru-RU"/>
        </a:p>
      </dgm:t>
    </dgm:pt>
    <dgm:pt modelId="{28E59622-23EC-4A69-BC07-F8F84BC988E7}" type="sibTrans" cxnId="{2EAB69EE-F198-4B69-B8CA-755FDB971A42}">
      <dgm:prSet/>
      <dgm:spPr/>
      <dgm:t>
        <a:bodyPr/>
        <a:lstStyle/>
        <a:p>
          <a:endParaRPr lang="ru-RU"/>
        </a:p>
      </dgm:t>
    </dgm:pt>
    <dgm:pt modelId="{4098D2B2-D475-4687-A6CA-5EB1DBF13321}">
      <dgm:prSet/>
      <dgm:spPr/>
      <dgm:t>
        <a:bodyPr/>
        <a:lstStyle/>
        <a:p>
          <a:r>
            <a:rPr lang="ru-RU"/>
            <a:t>Вместо равенства возможностей для всех групп нуждающихся введен принцип выборочной помощи отдельным категориям населения. К ним отнесены пенсионеры, инвалиды, больные и недееспособные лица, малооплачиваемые семьи с детьми, неполные семьи</a:t>
          </a:r>
        </a:p>
      </dgm:t>
    </dgm:pt>
    <dgm:pt modelId="{0AD490AB-36B7-42FB-8096-1308A6DBCCDF}" type="parTrans" cxnId="{4223CE8A-54F2-4A72-85B7-2FEB8CD051D6}">
      <dgm:prSet/>
      <dgm:spPr/>
      <dgm:t>
        <a:bodyPr/>
        <a:lstStyle/>
        <a:p>
          <a:endParaRPr lang="ru-RU"/>
        </a:p>
      </dgm:t>
    </dgm:pt>
    <dgm:pt modelId="{FC6D9B9C-C9DE-4836-94E9-DD24374C8499}" type="sibTrans" cxnId="{4223CE8A-54F2-4A72-85B7-2FEB8CD051D6}">
      <dgm:prSet/>
      <dgm:spPr/>
      <dgm:t>
        <a:bodyPr/>
        <a:lstStyle/>
        <a:p>
          <a:endParaRPr lang="ru-RU"/>
        </a:p>
      </dgm:t>
    </dgm:pt>
    <dgm:pt modelId="{72FEF75E-36CE-4B3F-82AA-09556D136E70}">
      <dgm:prSet custT="1"/>
      <dgm:spPr/>
      <dgm:t>
        <a:bodyPr/>
        <a:lstStyle/>
        <a:p>
          <a:r>
            <a:rPr lang="ru-RU" sz="1600" dirty="0"/>
            <a:t>Обязательное образование является бесплатным. Система здравоохранения также бесплатная. </a:t>
          </a:r>
        </a:p>
        <a:p>
          <a:r>
            <a:rPr lang="ru-RU" sz="1600" dirty="0"/>
            <a:t>Источник финансирования социальной политики – налоги</a:t>
          </a:r>
        </a:p>
        <a:p>
          <a:r>
            <a:rPr lang="ru-RU" sz="1600" dirty="0"/>
            <a:t>Управляет социальной политикой государство</a:t>
          </a:r>
        </a:p>
      </dgm:t>
    </dgm:pt>
    <dgm:pt modelId="{D3F9D93C-2104-437E-BD64-A859F49A0A20}" type="parTrans" cxnId="{774B8ECA-A689-4F84-9C23-3EB29ACCD2A5}">
      <dgm:prSet/>
      <dgm:spPr/>
      <dgm:t>
        <a:bodyPr/>
        <a:lstStyle/>
        <a:p>
          <a:endParaRPr lang="ru-RU"/>
        </a:p>
      </dgm:t>
    </dgm:pt>
    <dgm:pt modelId="{284BD493-0242-43C0-B023-20D88B8F2D3E}" type="sibTrans" cxnId="{774B8ECA-A689-4F84-9C23-3EB29ACCD2A5}">
      <dgm:prSet/>
      <dgm:spPr/>
      <dgm:t>
        <a:bodyPr/>
        <a:lstStyle/>
        <a:p>
          <a:endParaRPr lang="ru-RU"/>
        </a:p>
      </dgm:t>
    </dgm:pt>
    <dgm:pt modelId="{8ED6AED9-9787-40FE-9AA7-F5F305D910E8}">
      <dgm:prSet custT="1"/>
      <dgm:spPr/>
      <dgm:t>
        <a:bodyPr/>
        <a:lstStyle/>
        <a:p>
          <a:r>
            <a:rPr lang="ru-RU" sz="1600" dirty="0"/>
            <a:t>Базовый принцип социальной политики Великобритании – частные институты социальной политики, регулируемые государством</a:t>
          </a:r>
        </a:p>
      </dgm:t>
    </dgm:pt>
    <dgm:pt modelId="{0D52D4B0-F310-43FB-B074-23F3DD913E41}" type="parTrans" cxnId="{BA0AA098-13FB-4420-BF99-2981AA8E8C1E}">
      <dgm:prSet/>
      <dgm:spPr/>
      <dgm:t>
        <a:bodyPr/>
        <a:lstStyle/>
        <a:p>
          <a:endParaRPr lang="ru-RU"/>
        </a:p>
      </dgm:t>
    </dgm:pt>
    <dgm:pt modelId="{4DCD8B1E-C39C-4332-BFCA-E9B88CB3E784}" type="sibTrans" cxnId="{BA0AA098-13FB-4420-BF99-2981AA8E8C1E}">
      <dgm:prSet/>
      <dgm:spPr/>
      <dgm:t>
        <a:bodyPr/>
        <a:lstStyle/>
        <a:p>
          <a:endParaRPr lang="ru-RU"/>
        </a:p>
      </dgm:t>
    </dgm:pt>
    <dgm:pt modelId="{40DDCCD5-7691-46F9-919D-3CDD5CF60067}" type="pres">
      <dgm:prSet presAssocID="{2F00EB99-9163-4E3A-8765-FB27A275C7A7}" presName="diagram" presStyleCnt="0">
        <dgm:presLayoutVars>
          <dgm:dir/>
          <dgm:resizeHandles val="exact"/>
        </dgm:presLayoutVars>
      </dgm:prSet>
      <dgm:spPr/>
    </dgm:pt>
    <dgm:pt modelId="{97E2D494-3EE9-4C90-9643-C377EB8FA878}" type="pres">
      <dgm:prSet presAssocID="{72FEF75E-36CE-4B3F-82AA-09556D136E70}" presName="node" presStyleLbl="node1" presStyleIdx="0" presStyleCnt="5">
        <dgm:presLayoutVars>
          <dgm:bulletEnabled val="1"/>
        </dgm:presLayoutVars>
      </dgm:prSet>
      <dgm:spPr/>
    </dgm:pt>
    <dgm:pt modelId="{0C9393F6-9D8B-4258-827A-657958DFF7D5}" type="pres">
      <dgm:prSet presAssocID="{284BD493-0242-43C0-B023-20D88B8F2D3E}" presName="sibTrans" presStyleCnt="0"/>
      <dgm:spPr/>
    </dgm:pt>
    <dgm:pt modelId="{C5234552-E8A7-4C3E-B7C4-F3B052F5E755}" type="pres">
      <dgm:prSet presAssocID="{2F478189-E78D-4F11-89C9-079180D6D6CA}" presName="node" presStyleLbl="node1" presStyleIdx="1" presStyleCnt="5">
        <dgm:presLayoutVars>
          <dgm:bulletEnabled val="1"/>
        </dgm:presLayoutVars>
      </dgm:prSet>
      <dgm:spPr/>
    </dgm:pt>
    <dgm:pt modelId="{01F61803-F4B8-4616-9BCB-72C502D0011E}" type="pres">
      <dgm:prSet presAssocID="{52E821E5-472F-42E0-AF44-B2B08E57FC6E}" presName="sibTrans" presStyleCnt="0"/>
      <dgm:spPr/>
    </dgm:pt>
    <dgm:pt modelId="{310358A8-3117-40D5-BFEA-111A132F18BF}" type="pres">
      <dgm:prSet presAssocID="{4098D2B2-D475-4687-A6CA-5EB1DBF13321}" presName="node" presStyleLbl="node1" presStyleIdx="2" presStyleCnt="5">
        <dgm:presLayoutVars>
          <dgm:bulletEnabled val="1"/>
        </dgm:presLayoutVars>
      </dgm:prSet>
      <dgm:spPr/>
    </dgm:pt>
    <dgm:pt modelId="{8ADBE7C7-7382-4FD9-AE26-7D52D0DE9671}" type="pres">
      <dgm:prSet presAssocID="{FC6D9B9C-C9DE-4836-94E9-DD24374C8499}" presName="sibTrans" presStyleCnt="0"/>
      <dgm:spPr/>
    </dgm:pt>
    <dgm:pt modelId="{C4FBC492-5EDE-442C-A210-6CE62CF6048F}" type="pres">
      <dgm:prSet presAssocID="{A372C71B-B899-4392-9B74-0537F41E3706}" presName="node" presStyleLbl="node1" presStyleIdx="3" presStyleCnt="5">
        <dgm:presLayoutVars>
          <dgm:bulletEnabled val="1"/>
        </dgm:presLayoutVars>
      </dgm:prSet>
      <dgm:spPr/>
    </dgm:pt>
    <dgm:pt modelId="{2EEE7C53-1897-4ECA-918A-D22374F14530}" type="pres">
      <dgm:prSet presAssocID="{28E59622-23EC-4A69-BC07-F8F84BC988E7}" presName="sibTrans" presStyleCnt="0"/>
      <dgm:spPr/>
    </dgm:pt>
    <dgm:pt modelId="{3511434D-3663-4A15-BDC1-6D3A978A0E0C}" type="pres">
      <dgm:prSet presAssocID="{8ED6AED9-9787-40FE-9AA7-F5F305D910E8}" presName="node" presStyleLbl="node1" presStyleIdx="4" presStyleCnt="5">
        <dgm:presLayoutVars>
          <dgm:bulletEnabled val="1"/>
        </dgm:presLayoutVars>
      </dgm:prSet>
      <dgm:spPr/>
    </dgm:pt>
  </dgm:ptLst>
  <dgm:cxnLst>
    <dgm:cxn modelId="{F502A035-60B2-43E1-8461-C5E7642771B1}" type="presOf" srcId="{8ED6AED9-9787-40FE-9AA7-F5F305D910E8}" destId="{3511434D-3663-4A15-BDC1-6D3A978A0E0C}" srcOrd="0" destOrd="0" presId="urn:microsoft.com/office/officeart/2005/8/layout/default"/>
    <dgm:cxn modelId="{C0DE7344-6137-48A5-B3D7-02D02FB1CF7C}" type="presOf" srcId="{72FEF75E-36CE-4B3F-82AA-09556D136E70}" destId="{97E2D494-3EE9-4C90-9643-C377EB8FA878}" srcOrd="0" destOrd="0" presId="urn:microsoft.com/office/officeart/2005/8/layout/default"/>
    <dgm:cxn modelId="{3EF71A88-A58B-45E4-996B-DA2C5022B1E2}" type="presOf" srcId="{2F00EB99-9163-4E3A-8765-FB27A275C7A7}" destId="{40DDCCD5-7691-46F9-919D-3CDD5CF60067}" srcOrd="0" destOrd="0" presId="urn:microsoft.com/office/officeart/2005/8/layout/default"/>
    <dgm:cxn modelId="{4223CE8A-54F2-4A72-85B7-2FEB8CD051D6}" srcId="{2F00EB99-9163-4E3A-8765-FB27A275C7A7}" destId="{4098D2B2-D475-4687-A6CA-5EB1DBF13321}" srcOrd="2" destOrd="0" parTransId="{0AD490AB-36B7-42FB-8096-1308A6DBCCDF}" sibTransId="{FC6D9B9C-C9DE-4836-94E9-DD24374C8499}"/>
    <dgm:cxn modelId="{6EA4848B-FC7B-4B0F-979A-C3E18DCBCA4E}" type="presOf" srcId="{4098D2B2-D475-4687-A6CA-5EB1DBF13321}" destId="{310358A8-3117-40D5-BFEA-111A132F18BF}" srcOrd="0" destOrd="0" presId="urn:microsoft.com/office/officeart/2005/8/layout/default"/>
    <dgm:cxn modelId="{BA0AA098-13FB-4420-BF99-2981AA8E8C1E}" srcId="{2F00EB99-9163-4E3A-8765-FB27A275C7A7}" destId="{8ED6AED9-9787-40FE-9AA7-F5F305D910E8}" srcOrd="4" destOrd="0" parTransId="{0D52D4B0-F310-43FB-B074-23F3DD913E41}" sibTransId="{4DCD8B1E-C39C-4332-BFCA-E9B88CB3E784}"/>
    <dgm:cxn modelId="{CF13DF9B-5B01-465F-B7CE-C4A561B10963}" type="presOf" srcId="{A372C71B-B899-4392-9B74-0537F41E3706}" destId="{C4FBC492-5EDE-442C-A210-6CE62CF6048F}" srcOrd="0" destOrd="0" presId="urn:microsoft.com/office/officeart/2005/8/layout/default"/>
    <dgm:cxn modelId="{774B8ECA-A689-4F84-9C23-3EB29ACCD2A5}" srcId="{2F00EB99-9163-4E3A-8765-FB27A275C7A7}" destId="{72FEF75E-36CE-4B3F-82AA-09556D136E70}" srcOrd="0" destOrd="0" parTransId="{D3F9D93C-2104-437E-BD64-A859F49A0A20}" sibTransId="{284BD493-0242-43C0-B023-20D88B8F2D3E}"/>
    <dgm:cxn modelId="{5D6BB0DE-92CA-4653-9440-442EF432FBB0}" type="presOf" srcId="{2F478189-E78D-4F11-89C9-079180D6D6CA}" destId="{C5234552-E8A7-4C3E-B7C4-F3B052F5E755}" srcOrd="0" destOrd="0" presId="urn:microsoft.com/office/officeart/2005/8/layout/default"/>
    <dgm:cxn modelId="{2EAB69EE-F198-4B69-B8CA-755FDB971A42}" srcId="{2F00EB99-9163-4E3A-8765-FB27A275C7A7}" destId="{A372C71B-B899-4392-9B74-0537F41E3706}" srcOrd="3" destOrd="0" parTransId="{14CD0FE9-9CF5-497E-8288-8392AA2B5E41}" sibTransId="{28E59622-23EC-4A69-BC07-F8F84BC988E7}"/>
    <dgm:cxn modelId="{E6B01EF4-9EE8-49F6-B85B-445AF66F2176}" srcId="{2F00EB99-9163-4E3A-8765-FB27A275C7A7}" destId="{2F478189-E78D-4F11-89C9-079180D6D6CA}" srcOrd="1" destOrd="0" parTransId="{FD0943B2-21E8-4C73-9BA9-13DF1ECEFBF5}" sibTransId="{52E821E5-472F-42E0-AF44-B2B08E57FC6E}"/>
    <dgm:cxn modelId="{75C726B8-EBAB-4DED-A0E4-3315583C4F95}" type="presParOf" srcId="{40DDCCD5-7691-46F9-919D-3CDD5CF60067}" destId="{97E2D494-3EE9-4C90-9643-C377EB8FA878}" srcOrd="0" destOrd="0" presId="urn:microsoft.com/office/officeart/2005/8/layout/default"/>
    <dgm:cxn modelId="{03D2367C-937C-4674-BB35-FA1F843A26C8}" type="presParOf" srcId="{40DDCCD5-7691-46F9-919D-3CDD5CF60067}" destId="{0C9393F6-9D8B-4258-827A-657958DFF7D5}" srcOrd="1" destOrd="0" presId="urn:microsoft.com/office/officeart/2005/8/layout/default"/>
    <dgm:cxn modelId="{7ABCF967-A755-4C36-AC51-743FC6F0788D}" type="presParOf" srcId="{40DDCCD5-7691-46F9-919D-3CDD5CF60067}" destId="{C5234552-E8A7-4C3E-B7C4-F3B052F5E755}" srcOrd="2" destOrd="0" presId="urn:microsoft.com/office/officeart/2005/8/layout/default"/>
    <dgm:cxn modelId="{A51EBA1B-2D2B-41F4-AD7E-7672CC30D755}" type="presParOf" srcId="{40DDCCD5-7691-46F9-919D-3CDD5CF60067}" destId="{01F61803-F4B8-4616-9BCB-72C502D0011E}" srcOrd="3" destOrd="0" presId="urn:microsoft.com/office/officeart/2005/8/layout/default"/>
    <dgm:cxn modelId="{C4A5CCE9-C0E9-4942-9C48-4E0C937D624F}" type="presParOf" srcId="{40DDCCD5-7691-46F9-919D-3CDD5CF60067}" destId="{310358A8-3117-40D5-BFEA-111A132F18BF}" srcOrd="4" destOrd="0" presId="urn:microsoft.com/office/officeart/2005/8/layout/default"/>
    <dgm:cxn modelId="{F43B09D7-5773-4348-9834-A0AFDB8DA6BE}" type="presParOf" srcId="{40DDCCD5-7691-46F9-919D-3CDD5CF60067}" destId="{8ADBE7C7-7382-4FD9-AE26-7D52D0DE9671}" srcOrd="5" destOrd="0" presId="urn:microsoft.com/office/officeart/2005/8/layout/default"/>
    <dgm:cxn modelId="{3CAF3CF5-B95F-49BD-921A-F35C6C142646}" type="presParOf" srcId="{40DDCCD5-7691-46F9-919D-3CDD5CF60067}" destId="{C4FBC492-5EDE-442C-A210-6CE62CF6048F}" srcOrd="6" destOrd="0" presId="urn:microsoft.com/office/officeart/2005/8/layout/default"/>
    <dgm:cxn modelId="{4036BBC2-D557-4E16-845B-D78FAA3116D7}" type="presParOf" srcId="{40DDCCD5-7691-46F9-919D-3CDD5CF60067}" destId="{2EEE7C53-1897-4ECA-918A-D22374F14530}" srcOrd="7" destOrd="0" presId="urn:microsoft.com/office/officeart/2005/8/layout/default"/>
    <dgm:cxn modelId="{8D3CEEBC-269C-4EBB-BCA6-09845A2F1010}" type="presParOf" srcId="{40DDCCD5-7691-46F9-919D-3CDD5CF60067}" destId="{3511434D-3663-4A15-BDC1-6D3A978A0E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992852-F5F5-4766-9C4F-57B5C2B46FFF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04A6C2-75BB-4C0F-A8B8-B49A72B9E6B5}">
      <dgm:prSet phldrT="[Текст]" custT="1"/>
      <dgm:spPr/>
      <dgm:t>
        <a:bodyPr/>
        <a:lstStyle/>
        <a:p>
          <a:r>
            <a:rPr lang="ru-RU" sz="1600"/>
            <a:t>Бюджетные отчисления и страховые взносы работника и работодателя на реализацию социальной политики примерно равны</a:t>
          </a:r>
          <a:endParaRPr lang="ru-RU" sz="1600" dirty="0"/>
        </a:p>
      </dgm:t>
    </dgm:pt>
    <dgm:pt modelId="{63601E92-E48B-4855-9AEB-19959ED317B9}" type="parTrans" cxnId="{03407B10-8DD5-49BF-9355-AC42180B4B3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2191D501-A85E-42E4-BB39-6EFE6A7D62C5}" type="sibTrans" cxnId="{03407B10-8DD5-49BF-9355-AC42180B4B3E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08AE8CE5-1FC6-4763-B23D-3BA74516A702}">
      <dgm:prSet custT="1"/>
      <dgm:spPr/>
      <dgm:t>
        <a:bodyPr/>
        <a:lstStyle/>
        <a:p>
          <a:r>
            <a:rPr lang="ru-RU" sz="1600"/>
            <a:t>Одна из целей социальной политики Германии - смягчение социального неравенства в обществе. Решается она как характером налогообложения, так и трансфертами из бюджета нуждающимся семьям.</a:t>
          </a:r>
        </a:p>
      </dgm:t>
    </dgm:pt>
    <dgm:pt modelId="{467789CE-724C-4B84-BCDB-6AF7926AF82B}" type="parTrans" cxnId="{FFF77A1A-BC70-46C8-95FA-28AD06BB7E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98808317-E57F-419F-8410-A786B2DA3039}" type="sibTrans" cxnId="{FFF77A1A-BC70-46C8-95FA-28AD06BB7EBD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00905E3-BB65-4272-B9BF-7B87DB64A9BE}">
      <dgm:prSet custT="1"/>
      <dgm:spPr/>
      <dgm:t>
        <a:bodyPr/>
        <a:lstStyle/>
        <a:p>
          <a:r>
            <a:rPr lang="ru-RU" sz="1600"/>
            <a:t>Дифференциация населения: уровень социальной защищенности работающих высок, а частично занятых или безработных очень низок</a:t>
          </a:r>
          <a:endParaRPr lang="ru-RU" sz="1600" dirty="0"/>
        </a:p>
      </dgm:t>
    </dgm:pt>
    <dgm:pt modelId="{B926497C-7CA4-4EFC-9793-7BF2FAC328E5}" type="parTrans" cxnId="{8A99DA5D-ED57-4AB5-91B5-F893AD93FD2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F6098C7B-113F-4BA9-9EFC-A7872344439F}" type="sibTrans" cxnId="{8A99DA5D-ED57-4AB5-91B5-F893AD93FD2F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30D853E-7EC0-4BA7-BC7B-1588058F7968}">
      <dgm:prSet custT="1"/>
      <dgm:spPr/>
      <dgm:t>
        <a:bodyPr/>
        <a:lstStyle/>
        <a:p>
          <a:r>
            <a:rPr lang="ru-RU" sz="1600"/>
            <a:t>Государство не организует социальные услуги</a:t>
          </a:r>
        </a:p>
        <a:p>
          <a:r>
            <a:rPr lang="ru-RU" sz="1600"/>
            <a:t>Финансовая основа СП Германии – Страховые взносы работников и работодателей</a:t>
          </a:r>
          <a:endParaRPr lang="ru-RU" sz="1600" dirty="0"/>
        </a:p>
      </dgm:t>
    </dgm:pt>
    <dgm:pt modelId="{2AA70EC4-20D9-4151-B5DF-EDE66421B2F9}" type="parTrans" cxnId="{6963A70B-6A4B-400D-8CAA-1A4673CEB5E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8345E34F-8ED5-4677-8F52-28F4B22C7E04}" type="sibTrans" cxnId="{6963A70B-6A4B-400D-8CAA-1A4673CEB5EA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7FB72DAC-92BD-4F2F-90B7-6EFCD6B3C68C}">
      <dgm:prSet custT="1"/>
      <dgm:spPr/>
      <dgm:t>
        <a:bodyPr/>
        <a:lstStyle/>
        <a:p>
          <a:r>
            <a:rPr lang="ru-RU" sz="1600"/>
            <a:t>Основной принцип СП Германии – трудовое участие в системе национального воспроизводства</a:t>
          </a:r>
        </a:p>
        <a:p>
          <a:endParaRPr lang="ru-RU" sz="1600" dirty="0"/>
        </a:p>
      </dgm:t>
    </dgm:pt>
    <dgm:pt modelId="{0B4320A6-D39B-4980-98DB-07D4CC478500}" type="parTrans" cxnId="{4EFD1E02-8B29-431C-A293-5068B326F53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EE2B9CF5-2D32-47A9-8142-F3575DE26D7C}" type="sibTrans" cxnId="{4EFD1E02-8B29-431C-A293-5068B326F53B}">
      <dgm:prSet/>
      <dgm:spPr/>
      <dgm:t>
        <a:bodyPr/>
        <a:lstStyle/>
        <a:p>
          <a:endParaRPr lang="ru-RU" sz="1600">
            <a:solidFill>
              <a:schemeClr val="tx1"/>
            </a:solidFill>
          </a:endParaRPr>
        </a:p>
      </dgm:t>
    </dgm:pt>
    <dgm:pt modelId="{C2E31258-4FFC-4274-9292-5CBCBAC8BF2E}" type="pres">
      <dgm:prSet presAssocID="{F9992852-F5F5-4766-9C4F-57B5C2B46FFF}" presName="Name0" presStyleCnt="0">
        <dgm:presLayoutVars>
          <dgm:dir/>
          <dgm:resizeHandles val="exact"/>
        </dgm:presLayoutVars>
      </dgm:prSet>
      <dgm:spPr/>
    </dgm:pt>
    <dgm:pt modelId="{E6FAB1BC-4E5A-4FA9-90ED-59943908C996}" type="pres">
      <dgm:prSet presAssocID="{08AE8CE5-1FC6-4763-B23D-3BA74516A702}" presName="node" presStyleLbl="node1" presStyleIdx="0" presStyleCnt="5">
        <dgm:presLayoutVars>
          <dgm:bulletEnabled val="1"/>
        </dgm:presLayoutVars>
      </dgm:prSet>
      <dgm:spPr/>
    </dgm:pt>
    <dgm:pt modelId="{45153448-4C22-4888-9F1B-68848ECCA259}" type="pres">
      <dgm:prSet presAssocID="{98808317-E57F-419F-8410-A786B2DA3039}" presName="sibTrans" presStyleCnt="0"/>
      <dgm:spPr/>
    </dgm:pt>
    <dgm:pt modelId="{5AB4F5C3-8564-4CC0-93A5-906AFB0801CA}" type="pres">
      <dgm:prSet presAssocID="{800905E3-BB65-4272-B9BF-7B87DB64A9BE}" presName="node" presStyleLbl="node1" presStyleIdx="1" presStyleCnt="5">
        <dgm:presLayoutVars>
          <dgm:bulletEnabled val="1"/>
        </dgm:presLayoutVars>
      </dgm:prSet>
      <dgm:spPr/>
    </dgm:pt>
    <dgm:pt modelId="{232DDAD0-A74A-4074-9C0F-8C4BB5BE6838}" type="pres">
      <dgm:prSet presAssocID="{F6098C7B-113F-4BA9-9EFC-A7872344439F}" presName="sibTrans" presStyleCnt="0"/>
      <dgm:spPr/>
    </dgm:pt>
    <dgm:pt modelId="{92643257-444C-47B2-9E9D-CD7126FBB320}" type="pres">
      <dgm:prSet presAssocID="{4104A6C2-75BB-4C0F-A8B8-B49A72B9E6B5}" presName="node" presStyleLbl="node1" presStyleIdx="2" presStyleCnt="5">
        <dgm:presLayoutVars>
          <dgm:bulletEnabled val="1"/>
        </dgm:presLayoutVars>
      </dgm:prSet>
      <dgm:spPr/>
    </dgm:pt>
    <dgm:pt modelId="{A93A2408-6630-44B4-B4AA-B12EA82DB011}" type="pres">
      <dgm:prSet presAssocID="{2191D501-A85E-42E4-BB39-6EFE6A7D62C5}" presName="sibTrans" presStyleCnt="0"/>
      <dgm:spPr/>
    </dgm:pt>
    <dgm:pt modelId="{6219B47C-02E7-4EB4-B95E-FFFB5A0ABE29}" type="pres">
      <dgm:prSet presAssocID="{C30D853E-7EC0-4BA7-BC7B-1588058F7968}" presName="node" presStyleLbl="node1" presStyleIdx="3" presStyleCnt="5">
        <dgm:presLayoutVars>
          <dgm:bulletEnabled val="1"/>
        </dgm:presLayoutVars>
      </dgm:prSet>
      <dgm:spPr/>
    </dgm:pt>
    <dgm:pt modelId="{241ADA30-51FF-456F-BBD2-281B378A9EF3}" type="pres">
      <dgm:prSet presAssocID="{8345E34F-8ED5-4677-8F52-28F4B22C7E04}" presName="sibTrans" presStyleCnt="0"/>
      <dgm:spPr/>
    </dgm:pt>
    <dgm:pt modelId="{E8681560-7266-48D6-ACF8-7CA8E0AA89C0}" type="pres">
      <dgm:prSet presAssocID="{7FB72DAC-92BD-4F2F-90B7-6EFCD6B3C68C}" presName="node" presStyleLbl="node1" presStyleIdx="4" presStyleCnt="5">
        <dgm:presLayoutVars>
          <dgm:bulletEnabled val="1"/>
        </dgm:presLayoutVars>
      </dgm:prSet>
      <dgm:spPr/>
    </dgm:pt>
  </dgm:ptLst>
  <dgm:cxnLst>
    <dgm:cxn modelId="{4EFD1E02-8B29-431C-A293-5068B326F53B}" srcId="{F9992852-F5F5-4766-9C4F-57B5C2B46FFF}" destId="{7FB72DAC-92BD-4F2F-90B7-6EFCD6B3C68C}" srcOrd="4" destOrd="0" parTransId="{0B4320A6-D39B-4980-98DB-07D4CC478500}" sibTransId="{EE2B9CF5-2D32-47A9-8142-F3575DE26D7C}"/>
    <dgm:cxn modelId="{6963A70B-6A4B-400D-8CAA-1A4673CEB5EA}" srcId="{F9992852-F5F5-4766-9C4F-57B5C2B46FFF}" destId="{C30D853E-7EC0-4BA7-BC7B-1588058F7968}" srcOrd="3" destOrd="0" parTransId="{2AA70EC4-20D9-4151-B5DF-EDE66421B2F9}" sibTransId="{8345E34F-8ED5-4677-8F52-28F4B22C7E04}"/>
    <dgm:cxn modelId="{25C4050C-ACBD-4AA8-BA00-C2774795AD25}" type="presOf" srcId="{800905E3-BB65-4272-B9BF-7B87DB64A9BE}" destId="{5AB4F5C3-8564-4CC0-93A5-906AFB0801CA}" srcOrd="0" destOrd="0" presId="urn:microsoft.com/office/officeart/2005/8/layout/hList6"/>
    <dgm:cxn modelId="{03407B10-8DD5-49BF-9355-AC42180B4B3E}" srcId="{F9992852-F5F5-4766-9C4F-57B5C2B46FFF}" destId="{4104A6C2-75BB-4C0F-A8B8-B49A72B9E6B5}" srcOrd="2" destOrd="0" parTransId="{63601E92-E48B-4855-9AEB-19959ED317B9}" sibTransId="{2191D501-A85E-42E4-BB39-6EFE6A7D62C5}"/>
    <dgm:cxn modelId="{FFF77A1A-BC70-46C8-95FA-28AD06BB7EBD}" srcId="{F9992852-F5F5-4766-9C4F-57B5C2B46FFF}" destId="{08AE8CE5-1FC6-4763-B23D-3BA74516A702}" srcOrd="0" destOrd="0" parTransId="{467789CE-724C-4B84-BCDB-6AF7926AF82B}" sibTransId="{98808317-E57F-419F-8410-A786B2DA3039}"/>
    <dgm:cxn modelId="{8A99DA5D-ED57-4AB5-91B5-F893AD93FD2F}" srcId="{F9992852-F5F5-4766-9C4F-57B5C2B46FFF}" destId="{800905E3-BB65-4272-B9BF-7B87DB64A9BE}" srcOrd="1" destOrd="0" parTransId="{B926497C-7CA4-4EFC-9793-7BF2FAC328E5}" sibTransId="{F6098C7B-113F-4BA9-9EFC-A7872344439F}"/>
    <dgm:cxn modelId="{0C32E745-394C-4240-9C1E-4DE70E368BA7}" type="presOf" srcId="{F9992852-F5F5-4766-9C4F-57B5C2B46FFF}" destId="{C2E31258-4FFC-4274-9292-5CBCBAC8BF2E}" srcOrd="0" destOrd="0" presId="urn:microsoft.com/office/officeart/2005/8/layout/hList6"/>
    <dgm:cxn modelId="{6400F06D-270D-4905-8FDC-46DD6E13CA83}" type="presOf" srcId="{4104A6C2-75BB-4C0F-A8B8-B49A72B9E6B5}" destId="{92643257-444C-47B2-9E9D-CD7126FBB320}" srcOrd="0" destOrd="0" presId="urn:microsoft.com/office/officeart/2005/8/layout/hList6"/>
    <dgm:cxn modelId="{C35CA171-4D24-4CE0-8BCA-C4C651740B5C}" type="presOf" srcId="{08AE8CE5-1FC6-4763-B23D-3BA74516A702}" destId="{E6FAB1BC-4E5A-4FA9-90ED-59943908C996}" srcOrd="0" destOrd="0" presId="urn:microsoft.com/office/officeart/2005/8/layout/hList6"/>
    <dgm:cxn modelId="{51F540DE-3304-4DBA-9B15-CDEC93FB1B54}" type="presOf" srcId="{7FB72DAC-92BD-4F2F-90B7-6EFCD6B3C68C}" destId="{E8681560-7266-48D6-ACF8-7CA8E0AA89C0}" srcOrd="0" destOrd="0" presId="urn:microsoft.com/office/officeart/2005/8/layout/hList6"/>
    <dgm:cxn modelId="{020148FA-A83D-4CC2-A7DA-07B1A8D7962C}" type="presOf" srcId="{C30D853E-7EC0-4BA7-BC7B-1588058F7968}" destId="{6219B47C-02E7-4EB4-B95E-FFFB5A0ABE29}" srcOrd="0" destOrd="0" presId="urn:microsoft.com/office/officeart/2005/8/layout/hList6"/>
    <dgm:cxn modelId="{B23BF75A-9085-4DB5-9307-5867B5CBD487}" type="presParOf" srcId="{C2E31258-4FFC-4274-9292-5CBCBAC8BF2E}" destId="{E6FAB1BC-4E5A-4FA9-90ED-59943908C996}" srcOrd="0" destOrd="0" presId="urn:microsoft.com/office/officeart/2005/8/layout/hList6"/>
    <dgm:cxn modelId="{AEAFFB86-F2E0-4F49-887A-31E911F93D18}" type="presParOf" srcId="{C2E31258-4FFC-4274-9292-5CBCBAC8BF2E}" destId="{45153448-4C22-4888-9F1B-68848ECCA259}" srcOrd="1" destOrd="0" presId="urn:microsoft.com/office/officeart/2005/8/layout/hList6"/>
    <dgm:cxn modelId="{EAB949F4-E581-4720-998C-FB55980BA8FF}" type="presParOf" srcId="{C2E31258-4FFC-4274-9292-5CBCBAC8BF2E}" destId="{5AB4F5C3-8564-4CC0-93A5-906AFB0801CA}" srcOrd="2" destOrd="0" presId="urn:microsoft.com/office/officeart/2005/8/layout/hList6"/>
    <dgm:cxn modelId="{33469035-1F79-43EB-AA0F-955F089A5710}" type="presParOf" srcId="{C2E31258-4FFC-4274-9292-5CBCBAC8BF2E}" destId="{232DDAD0-A74A-4074-9C0F-8C4BB5BE6838}" srcOrd="3" destOrd="0" presId="urn:microsoft.com/office/officeart/2005/8/layout/hList6"/>
    <dgm:cxn modelId="{95184B3D-A373-4EEB-B3BD-640FBE14E768}" type="presParOf" srcId="{C2E31258-4FFC-4274-9292-5CBCBAC8BF2E}" destId="{92643257-444C-47B2-9E9D-CD7126FBB320}" srcOrd="4" destOrd="0" presId="urn:microsoft.com/office/officeart/2005/8/layout/hList6"/>
    <dgm:cxn modelId="{BA9FE041-F383-4C15-A5D1-DAEBC20D2D04}" type="presParOf" srcId="{C2E31258-4FFC-4274-9292-5CBCBAC8BF2E}" destId="{A93A2408-6630-44B4-B4AA-B12EA82DB011}" srcOrd="5" destOrd="0" presId="urn:microsoft.com/office/officeart/2005/8/layout/hList6"/>
    <dgm:cxn modelId="{BB6B4EDA-8646-4FD8-A62C-FBE0388F275B}" type="presParOf" srcId="{C2E31258-4FFC-4274-9292-5CBCBAC8BF2E}" destId="{6219B47C-02E7-4EB4-B95E-FFFB5A0ABE29}" srcOrd="6" destOrd="0" presId="urn:microsoft.com/office/officeart/2005/8/layout/hList6"/>
    <dgm:cxn modelId="{BA3FC3E4-BDCF-42C6-B4CC-0F5A18075B25}" type="presParOf" srcId="{C2E31258-4FFC-4274-9292-5CBCBAC8BF2E}" destId="{241ADA30-51FF-456F-BBD2-281B378A9EF3}" srcOrd="7" destOrd="0" presId="urn:microsoft.com/office/officeart/2005/8/layout/hList6"/>
    <dgm:cxn modelId="{5CB39031-7D2D-4824-A792-915ED7D0E0AE}" type="presParOf" srcId="{C2E31258-4FFC-4274-9292-5CBCBAC8BF2E}" destId="{E8681560-7266-48D6-ACF8-7CA8E0AA89C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ED4FA-949E-4134-9DE2-AA2EC21FE0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1C4AA6-52AF-4C56-A71D-09E232327F48}">
      <dgm:prSet phldrT="[Текст]" custT="1"/>
      <dgm:spPr/>
      <dgm:t>
        <a:bodyPr/>
        <a:lstStyle/>
        <a:p>
          <a:pPr algn="ctr"/>
          <a:r>
            <a:rPr lang="ru-RU" sz="1700" dirty="0"/>
            <a:t>Основной механизм </a:t>
          </a:r>
          <a:r>
            <a:rPr lang="ru-RU" sz="1700" dirty="0" err="1"/>
            <a:t>соц.политики</a:t>
          </a:r>
          <a:r>
            <a:rPr lang="ru-RU" sz="1700" dirty="0"/>
            <a:t> США – социальное страхование</a:t>
          </a:r>
        </a:p>
        <a:p>
          <a:pPr algn="ctr"/>
          <a:r>
            <a:rPr lang="ru-RU" sz="1700" dirty="0"/>
            <a:t>Финансовая основа </a:t>
          </a:r>
          <a:r>
            <a:rPr lang="ru-RU" sz="1700" dirty="0" err="1"/>
            <a:t>соц.политики</a:t>
          </a:r>
          <a:r>
            <a:rPr lang="ru-RU" sz="1700" dirty="0"/>
            <a:t> США– налоговые отчисления в бюджет, страховые взносы работников и работодателей</a:t>
          </a:r>
        </a:p>
      </dgm:t>
    </dgm:pt>
    <dgm:pt modelId="{EED042E5-467D-4930-AEB2-5DA89F834E87}" type="parTrans" cxnId="{48864E38-908D-4ACD-B0F7-7E588F40E148}">
      <dgm:prSet/>
      <dgm:spPr/>
      <dgm:t>
        <a:bodyPr/>
        <a:lstStyle/>
        <a:p>
          <a:endParaRPr lang="ru-RU"/>
        </a:p>
      </dgm:t>
    </dgm:pt>
    <dgm:pt modelId="{664932D2-E2BE-4933-B987-1E6ADF6564E4}" type="sibTrans" cxnId="{48864E38-908D-4ACD-B0F7-7E588F40E148}">
      <dgm:prSet/>
      <dgm:spPr/>
      <dgm:t>
        <a:bodyPr/>
        <a:lstStyle/>
        <a:p>
          <a:endParaRPr lang="ru-RU"/>
        </a:p>
      </dgm:t>
    </dgm:pt>
    <dgm:pt modelId="{BD4F7624-53A6-4CB8-A9B4-1D854CDDE748}">
      <dgm:prSet phldrT="[Текст]" custT="1"/>
      <dgm:spPr/>
      <dgm:t>
        <a:bodyPr/>
        <a:lstStyle/>
        <a:p>
          <a:pPr algn="ctr"/>
          <a:r>
            <a:rPr lang="ru-RU" sz="1800" dirty="0"/>
            <a:t>Социальная защита охватывает практически все слои населения США</a:t>
          </a:r>
        </a:p>
        <a:p>
          <a:pPr algn="ctr"/>
          <a:r>
            <a:rPr lang="ru-RU" sz="1800" dirty="0"/>
            <a:t>Главный социальный приоритет США - развитие высшего образования</a:t>
          </a:r>
        </a:p>
        <a:p>
          <a:pPr algn="ctr"/>
          <a:endParaRPr lang="ru-RU" sz="1100" dirty="0"/>
        </a:p>
      </dgm:t>
    </dgm:pt>
    <dgm:pt modelId="{176631A6-97BC-4228-82FF-9C5BEBF76195}" type="parTrans" cxnId="{80DE39F4-1301-432F-AEBA-AD42538EC9A2}">
      <dgm:prSet/>
      <dgm:spPr/>
      <dgm:t>
        <a:bodyPr/>
        <a:lstStyle/>
        <a:p>
          <a:endParaRPr lang="ru-RU"/>
        </a:p>
      </dgm:t>
    </dgm:pt>
    <dgm:pt modelId="{2DD9131F-7153-4F34-97A8-1044EF9E9489}" type="sibTrans" cxnId="{80DE39F4-1301-432F-AEBA-AD42538EC9A2}">
      <dgm:prSet/>
      <dgm:spPr/>
      <dgm:t>
        <a:bodyPr/>
        <a:lstStyle/>
        <a:p>
          <a:endParaRPr lang="ru-RU"/>
        </a:p>
      </dgm:t>
    </dgm:pt>
    <dgm:pt modelId="{F8D3C39A-2440-4CE6-8C56-B25D9916DA24}">
      <dgm:prSet custT="1"/>
      <dgm:spPr/>
      <dgm:t>
        <a:bodyPr/>
        <a:lstStyle/>
        <a:p>
          <a:pPr algn="ctr"/>
          <a:r>
            <a:rPr lang="ru-RU" sz="1800" dirty="0"/>
            <a:t> </a:t>
          </a:r>
          <a:r>
            <a:rPr lang="ru-RU" sz="1700" dirty="0"/>
            <a:t>Американская социальная политика опирается на абсолютную роль государства с одной стороны, и на обеспечение ее существования со стороны частного предпринимательства</a:t>
          </a:r>
        </a:p>
      </dgm:t>
    </dgm:pt>
    <dgm:pt modelId="{CF740458-D9D7-496C-8D74-4EE70A6FA046}" type="parTrans" cxnId="{B84CD18F-DC9E-48B1-B2F9-2B221044E1C9}">
      <dgm:prSet/>
      <dgm:spPr/>
      <dgm:t>
        <a:bodyPr/>
        <a:lstStyle/>
        <a:p>
          <a:endParaRPr lang="ru-RU"/>
        </a:p>
      </dgm:t>
    </dgm:pt>
    <dgm:pt modelId="{440C74A0-47BB-4F0B-9296-129D6A631BEF}" type="sibTrans" cxnId="{B84CD18F-DC9E-48B1-B2F9-2B221044E1C9}">
      <dgm:prSet/>
      <dgm:spPr/>
      <dgm:t>
        <a:bodyPr/>
        <a:lstStyle/>
        <a:p>
          <a:endParaRPr lang="ru-RU"/>
        </a:p>
      </dgm:t>
    </dgm:pt>
    <dgm:pt modelId="{79839742-E3B1-472B-9DDB-31A95BFF99C0}">
      <dgm:prSet custT="1"/>
      <dgm:spPr/>
      <dgm:t>
        <a:bodyPr/>
        <a:lstStyle/>
        <a:p>
          <a:pPr algn="ctr"/>
          <a:r>
            <a:rPr lang="ru-RU" sz="1600" dirty="0"/>
            <a:t>Государство осуществляет финансирование 80% учебных заведений, затраты на образовательные программы в течении жизни составляют 7,6% от ВВП страны</a:t>
          </a:r>
        </a:p>
      </dgm:t>
    </dgm:pt>
    <dgm:pt modelId="{A28DC0A1-18A3-497E-81D3-82DCA9252ED2}" type="parTrans" cxnId="{5FCDE3D9-1B13-4A4E-831F-2DBA64CC6B8F}">
      <dgm:prSet/>
      <dgm:spPr/>
      <dgm:t>
        <a:bodyPr/>
        <a:lstStyle/>
        <a:p>
          <a:endParaRPr lang="ru-RU"/>
        </a:p>
      </dgm:t>
    </dgm:pt>
    <dgm:pt modelId="{EF147068-8FE5-4945-A37D-A07FD45394EE}" type="sibTrans" cxnId="{5FCDE3D9-1B13-4A4E-831F-2DBA64CC6B8F}">
      <dgm:prSet/>
      <dgm:spPr/>
      <dgm:t>
        <a:bodyPr/>
        <a:lstStyle/>
        <a:p>
          <a:endParaRPr lang="ru-RU"/>
        </a:p>
      </dgm:t>
    </dgm:pt>
    <dgm:pt modelId="{1EADB7BF-C93F-4247-A553-9C0FB5B032BA}">
      <dgm:prSet/>
      <dgm:spPr/>
      <dgm:t>
        <a:bodyPr/>
        <a:lstStyle/>
        <a:p>
          <a:r>
            <a:rPr lang="ru-RU" dirty="0"/>
            <a:t>Социальная политика США осуществляется по трем направлениям:</a:t>
          </a:r>
        </a:p>
        <a:p>
          <a:r>
            <a:rPr lang="ru-RU" b="1" dirty="0"/>
            <a:t> 1. государственное социальное страхование </a:t>
          </a:r>
          <a:r>
            <a:rPr lang="ru-RU" dirty="0"/>
            <a:t>(пенсионные начисления, выплаты по инвалидности, потере кормильца, оказание помощи гражданам пожилого возраста, инвалидам, лицам с ограниченными возможностями и </a:t>
          </a:r>
          <a:r>
            <a:rPr lang="ru-RU" dirty="0" err="1"/>
            <a:t>д.р</a:t>
          </a:r>
          <a:r>
            <a:rPr lang="ru-RU" dirty="0"/>
            <a:t>.);</a:t>
          </a:r>
        </a:p>
        <a:p>
          <a:r>
            <a:rPr lang="ru-RU" dirty="0"/>
            <a:t>2. </a:t>
          </a:r>
          <a:r>
            <a:rPr lang="ru-RU" b="1" dirty="0"/>
            <a:t>государственное помощь</a:t>
          </a:r>
          <a:r>
            <a:rPr lang="ru-RU" dirty="0"/>
            <a:t>. К ней относятся 180 социальных проектов страны  </a:t>
          </a:r>
        </a:p>
        <a:p>
          <a:r>
            <a:rPr lang="ru-RU" dirty="0"/>
            <a:t>3. </a:t>
          </a:r>
          <a:r>
            <a:rPr lang="ru-RU" b="1" dirty="0"/>
            <a:t>частная система социального страхования и взаимопомощи </a:t>
          </a:r>
          <a:r>
            <a:rPr lang="ru-RU" dirty="0"/>
            <a:t>(оплачиваемый отпуск по болезни, страхование профессиональных заболеваний, оплата медицинской страховки, пенсии и </a:t>
          </a:r>
          <a:r>
            <a:rPr lang="ru-RU" dirty="0" err="1"/>
            <a:t>т.д</a:t>
          </a:r>
          <a:r>
            <a:rPr lang="ru-RU" dirty="0"/>
            <a:t>).</a:t>
          </a:r>
        </a:p>
      </dgm:t>
    </dgm:pt>
    <dgm:pt modelId="{039679C6-681F-463F-8FB5-EDACC5C53022}" type="parTrans" cxnId="{98898C94-DDCE-4AB8-9756-159277CEAED0}">
      <dgm:prSet/>
      <dgm:spPr/>
      <dgm:t>
        <a:bodyPr/>
        <a:lstStyle/>
        <a:p>
          <a:endParaRPr lang="ru-RU"/>
        </a:p>
      </dgm:t>
    </dgm:pt>
    <dgm:pt modelId="{4AEC522F-7D1A-4D34-9FC3-87E42194E7DD}" type="sibTrans" cxnId="{98898C94-DDCE-4AB8-9756-159277CEAED0}">
      <dgm:prSet/>
      <dgm:spPr/>
      <dgm:t>
        <a:bodyPr/>
        <a:lstStyle/>
        <a:p>
          <a:endParaRPr lang="ru-RU"/>
        </a:p>
      </dgm:t>
    </dgm:pt>
    <dgm:pt modelId="{9FBB2371-6DF1-4697-B460-E4FCA041027C}" type="pres">
      <dgm:prSet presAssocID="{BA7ED4FA-949E-4134-9DE2-AA2EC21FE064}" presName="diagram" presStyleCnt="0">
        <dgm:presLayoutVars>
          <dgm:dir/>
          <dgm:resizeHandles val="exact"/>
        </dgm:presLayoutVars>
      </dgm:prSet>
      <dgm:spPr/>
    </dgm:pt>
    <dgm:pt modelId="{39DB3D1A-52AE-45FA-AED5-4596E77824AD}" type="pres">
      <dgm:prSet presAssocID="{041C4AA6-52AF-4C56-A71D-09E232327F48}" presName="node" presStyleLbl="node1" presStyleIdx="0" presStyleCnt="5">
        <dgm:presLayoutVars>
          <dgm:bulletEnabled val="1"/>
        </dgm:presLayoutVars>
      </dgm:prSet>
      <dgm:spPr/>
    </dgm:pt>
    <dgm:pt modelId="{1FC43D2A-D8CF-48DD-A75B-451F426B6B47}" type="pres">
      <dgm:prSet presAssocID="{664932D2-E2BE-4933-B987-1E6ADF6564E4}" presName="sibTrans" presStyleCnt="0"/>
      <dgm:spPr/>
    </dgm:pt>
    <dgm:pt modelId="{B51745EB-8B42-47FA-AC26-C8DCB995A104}" type="pres">
      <dgm:prSet presAssocID="{F8D3C39A-2440-4CE6-8C56-B25D9916DA24}" presName="node" presStyleLbl="node1" presStyleIdx="1" presStyleCnt="5">
        <dgm:presLayoutVars>
          <dgm:bulletEnabled val="1"/>
        </dgm:presLayoutVars>
      </dgm:prSet>
      <dgm:spPr/>
    </dgm:pt>
    <dgm:pt modelId="{52DEF0C9-7600-4DDE-A283-B95404E1D2AC}" type="pres">
      <dgm:prSet presAssocID="{440C74A0-47BB-4F0B-9296-129D6A631BEF}" presName="sibTrans" presStyleCnt="0"/>
      <dgm:spPr/>
    </dgm:pt>
    <dgm:pt modelId="{DDBE37A5-7CC8-4BDD-912A-35DBD9435911}" type="pres">
      <dgm:prSet presAssocID="{BD4F7624-53A6-4CB8-A9B4-1D854CDDE748}" presName="node" presStyleLbl="node1" presStyleIdx="2" presStyleCnt="5">
        <dgm:presLayoutVars>
          <dgm:bulletEnabled val="1"/>
        </dgm:presLayoutVars>
      </dgm:prSet>
      <dgm:spPr/>
    </dgm:pt>
    <dgm:pt modelId="{FDAEB509-80D1-48D8-923E-A6B91F273A3C}" type="pres">
      <dgm:prSet presAssocID="{2DD9131F-7153-4F34-97A8-1044EF9E9489}" presName="sibTrans" presStyleCnt="0"/>
      <dgm:spPr/>
    </dgm:pt>
    <dgm:pt modelId="{799E7BAF-3C72-4B20-A366-3AF14B8822D1}" type="pres">
      <dgm:prSet presAssocID="{79839742-E3B1-472B-9DDB-31A95BFF99C0}" presName="node" presStyleLbl="node1" presStyleIdx="3" presStyleCnt="5" custScaleX="84155" custScaleY="92769">
        <dgm:presLayoutVars>
          <dgm:bulletEnabled val="1"/>
        </dgm:presLayoutVars>
      </dgm:prSet>
      <dgm:spPr/>
    </dgm:pt>
    <dgm:pt modelId="{C28B8105-00FB-4E92-BC58-C6975CECFA6B}" type="pres">
      <dgm:prSet presAssocID="{EF147068-8FE5-4945-A37D-A07FD45394EE}" presName="sibTrans" presStyleCnt="0"/>
      <dgm:spPr/>
    </dgm:pt>
    <dgm:pt modelId="{CEC9E1C6-8782-4950-AAC6-EAFE277700DF}" type="pres">
      <dgm:prSet presAssocID="{1EADB7BF-C93F-4247-A553-9C0FB5B032BA}" presName="node" presStyleLbl="node1" presStyleIdx="4" presStyleCnt="5" custScaleX="224300" custScaleY="118831">
        <dgm:presLayoutVars>
          <dgm:bulletEnabled val="1"/>
        </dgm:presLayoutVars>
      </dgm:prSet>
      <dgm:spPr/>
    </dgm:pt>
  </dgm:ptLst>
  <dgm:cxnLst>
    <dgm:cxn modelId="{A42B3638-0C10-4D06-8D9E-0B02F7D2541C}" type="presOf" srcId="{F8D3C39A-2440-4CE6-8C56-B25D9916DA24}" destId="{B51745EB-8B42-47FA-AC26-C8DCB995A104}" srcOrd="0" destOrd="0" presId="urn:microsoft.com/office/officeart/2005/8/layout/default"/>
    <dgm:cxn modelId="{48864E38-908D-4ACD-B0F7-7E588F40E148}" srcId="{BA7ED4FA-949E-4134-9DE2-AA2EC21FE064}" destId="{041C4AA6-52AF-4C56-A71D-09E232327F48}" srcOrd="0" destOrd="0" parTransId="{EED042E5-467D-4930-AEB2-5DA89F834E87}" sibTransId="{664932D2-E2BE-4933-B987-1E6ADF6564E4}"/>
    <dgm:cxn modelId="{F1AE3A63-C023-473E-9FAC-792E6064ACC8}" type="presOf" srcId="{BA7ED4FA-949E-4134-9DE2-AA2EC21FE064}" destId="{9FBB2371-6DF1-4697-B460-E4FCA041027C}" srcOrd="0" destOrd="0" presId="urn:microsoft.com/office/officeart/2005/8/layout/default"/>
    <dgm:cxn modelId="{87A17755-A912-46B3-8E5D-0D5FC86AF303}" type="presOf" srcId="{1EADB7BF-C93F-4247-A553-9C0FB5B032BA}" destId="{CEC9E1C6-8782-4950-AAC6-EAFE277700DF}" srcOrd="0" destOrd="0" presId="urn:microsoft.com/office/officeart/2005/8/layout/default"/>
    <dgm:cxn modelId="{D7507D7E-E2D5-45F7-BADF-BD125C669EC8}" type="presOf" srcId="{BD4F7624-53A6-4CB8-A9B4-1D854CDDE748}" destId="{DDBE37A5-7CC8-4BDD-912A-35DBD9435911}" srcOrd="0" destOrd="0" presId="urn:microsoft.com/office/officeart/2005/8/layout/default"/>
    <dgm:cxn modelId="{B84CD18F-DC9E-48B1-B2F9-2B221044E1C9}" srcId="{BA7ED4FA-949E-4134-9DE2-AA2EC21FE064}" destId="{F8D3C39A-2440-4CE6-8C56-B25D9916DA24}" srcOrd="1" destOrd="0" parTransId="{CF740458-D9D7-496C-8D74-4EE70A6FA046}" sibTransId="{440C74A0-47BB-4F0B-9296-129D6A631BEF}"/>
    <dgm:cxn modelId="{98898C94-DDCE-4AB8-9756-159277CEAED0}" srcId="{BA7ED4FA-949E-4134-9DE2-AA2EC21FE064}" destId="{1EADB7BF-C93F-4247-A553-9C0FB5B032BA}" srcOrd="4" destOrd="0" parTransId="{039679C6-681F-463F-8FB5-EDACC5C53022}" sibTransId="{4AEC522F-7D1A-4D34-9FC3-87E42194E7DD}"/>
    <dgm:cxn modelId="{E050FBC4-DC38-4833-A12F-0562AD84ACD6}" type="presOf" srcId="{041C4AA6-52AF-4C56-A71D-09E232327F48}" destId="{39DB3D1A-52AE-45FA-AED5-4596E77824AD}" srcOrd="0" destOrd="0" presId="urn:microsoft.com/office/officeart/2005/8/layout/default"/>
    <dgm:cxn modelId="{5FCDE3D9-1B13-4A4E-831F-2DBA64CC6B8F}" srcId="{BA7ED4FA-949E-4134-9DE2-AA2EC21FE064}" destId="{79839742-E3B1-472B-9DDB-31A95BFF99C0}" srcOrd="3" destOrd="0" parTransId="{A28DC0A1-18A3-497E-81D3-82DCA9252ED2}" sibTransId="{EF147068-8FE5-4945-A37D-A07FD45394EE}"/>
    <dgm:cxn modelId="{80DE39F4-1301-432F-AEBA-AD42538EC9A2}" srcId="{BA7ED4FA-949E-4134-9DE2-AA2EC21FE064}" destId="{BD4F7624-53A6-4CB8-A9B4-1D854CDDE748}" srcOrd="2" destOrd="0" parTransId="{176631A6-97BC-4228-82FF-9C5BEBF76195}" sibTransId="{2DD9131F-7153-4F34-97A8-1044EF9E9489}"/>
    <dgm:cxn modelId="{06B7ABF5-7AFE-48AE-A13E-171881FEE101}" type="presOf" srcId="{79839742-E3B1-472B-9DDB-31A95BFF99C0}" destId="{799E7BAF-3C72-4B20-A366-3AF14B8822D1}" srcOrd="0" destOrd="0" presId="urn:microsoft.com/office/officeart/2005/8/layout/default"/>
    <dgm:cxn modelId="{D07A3C53-EC9B-41CA-A255-1A569B287DCD}" type="presParOf" srcId="{9FBB2371-6DF1-4697-B460-E4FCA041027C}" destId="{39DB3D1A-52AE-45FA-AED5-4596E77824AD}" srcOrd="0" destOrd="0" presId="urn:microsoft.com/office/officeart/2005/8/layout/default"/>
    <dgm:cxn modelId="{CF86D540-BD4C-4BFC-AFF6-1907DAD4B2E1}" type="presParOf" srcId="{9FBB2371-6DF1-4697-B460-E4FCA041027C}" destId="{1FC43D2A-D8CF-48DD-A75B-451F426B6B47}" srcOrd="1" destOrd="0" presId="urn:microsoft.com/office/officeart/2005/8/layout/default"/>
    <dgm:cxn modelId="{B1007CB3-C9E6-466C-9979-3A76743446A5}" type="presParOf" srcId="{9FBB2371-6DF1-4697-B460-E4FCA041027C}" destId="{B51745EB-8B42-47FA-AC26-C8DCB995A104}" srcOrd="2" destOrd="0" presId="urn:microsoft.com/office/officeart/2005/8/layout/default"/>
    <dgm:cxn modelId="{CDC77458-0BE9-41A2-9E4D-A23E9950F5A0}" type="presParOf" srcId="{9FBB2371-6DF1-4697-B460-E4FCA041027C}" destId="{52DEF0C9-7600-4DDE-A283-B95404E1D2AC}" srcOrd="3" destOrd="0" presId="urn:microsoft.com/office/officeart/2005/8/layout/default"/>
    <dgm:cxn modelId="{CFCB1AE9-F515-4910-B917-9628AC202612}" type="presParOf" srcId="{9FBB2371-6DF1-4697-B460-E4FCA041027C}" destId="{DDBE37A5-7CC8-4BDD-912A-35DBD9435911}" srcOrd="4" destOrd="0" presId="urn:microsoft.com/office/officeart/2005/8/layout/default"/>
    <dgm:cxn modelId="{F22BAFE7-7DEC-4288-9F27-936C2C7AA874}" type="presParOf" srcId="{9FBB2371-6DF1-4697-B460-E4FCA041027C}" destId="{FDAEB509-80D1-48D8-923E-A6B91F273A3C}" srcOrd="5" destOrd="0" presId="urn:microsoft.com/office/officeart/2005/8/layout/default"/>
    <dgm:cxn modelId="{851F35AF-1B60-424C-B11A-E64145FCAA6E}" type="presParOf" srcId="{9FBB2371-6DF1-4697-B460-E4FCA041027C}" destId="{799E7BAF-3C72-4B20-A366-3AF14B8822D1}" srcOrd="6" destOrd="0" presId="urn:microsoft.com/office/officeart/2005/8/layout/default"/>
    <dgm:cxn modelId="{6626B3E2-5482-4F60-A255-045950199D28}" type="presParOf" srcId="{9FBB2371-6DF1-4697-B460-E4FCA041027C}" destId="{C28B8105-00FB-4E92-BC58-C6975CECFA6B}" srcOrd="7" destOrd="0" presId="urn:microsoft.com/office/officeart/2005/8/layout/default"/>
    <dgm:cxn modelId="{0F0BB0CD-9944-4838-A5D3-F0D9E0EF464A}" type="presParOf" srcId="{9FBB2371-6DF1-4697-B460-E4FCA041027C}" destId="{CEC9E1C6-8782-4950-AAC6-EAFE277700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2AD67-A05C-4EB0-BD32-CF14DA72BEC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FE4748-DE65-4830-8290-BC847321A885}">
      <dgm:prSet custT="1"/>
      <dgm:spPr/>
      <dgm:t>
        <a:bodyPr/>
        <a:lstStyle/>
        <a:p>
          <a:pPr algn="ctr"/>
          <a:r>
            <a:rPr lang="ru-RU" sz="1400" dirty="0"/>
            <a:t>Цель социальной политики белорусского государства – формирование стабильного и высокоразвитого общества, в котором нет нищеты и резких социальных контрастов</a:t>
          </a:r>
        </a:p>
      </dgm:t>
    </dgm:pt>
    <dgm:pt modelId="{E60F586D-4DE9-4C37-8729-0FC51BA7C616}" type="parTrans" cxnId="{DEBECBFA-D559-45AA-9C15-E78D0ED9030D}">
      <dgm:prSet/>
      <dgm:spPr/>
      <dgm:t>
        <a:bodyPr/>
        <a:lstStyle/>
        <a:p>
          <a:endParaRPr lang="ru-RU"/>
        </a:p>
      </dgm:t>
    </dgm:pt>
    <dgm:pt modelId="{05479DE8-DCBA-4BE1-91A0-B71F4F2B839C}" type="sibTrans" cxnId="{DEBECBFA-D559-45AA-9C15-E78D0ED9030D}">
      <dgm:prSet/>
      <dgm:spPr/>
      <dgm:t>
        <a:bodyPr/>
        <a:lstStyle/>
        <a:p>
          <a:endParaRPr lang="ru-RU"/>
        </a:p>
      </dgm:t>
    </dgm:pt>
    <dgm:pt modelId="{B23ACAB0-58F2-46C8-A8CC-A2CD1D0FC23A}">
      <dgm:prSet custT="1"/>
      <dgm:spPr/>
      <dgm:t>
        <a:bodyPr/>
        <a:lstStyle/>
        <a:p>
          <a:pPr algn="ctr"/>
          <a:endParaRPr lang="ru-RU" sz="1500" dirty="0"/>
        </a:p>
        <a:p>
          <a:pPr algn="ctr"/>
          <a:r>
            <a:rPr lang="ru-RU" sz="1500" dirty="0"/>
            <a:t>Первостепенной для Республики Беларусь является проблема охраны детства</a:t>
          </a:r>
        </a:p>
        <a:p>
          <a:pPr algn="ctr"/>
          <a:r>
            <a:rPr lang="ru-RU" sz="1500" dirty="0"/>
            <a:t>Государственная поддержка семьи выступает одним из ключевых направлений государственной социальной политики</a:t>
          </a:r>
        </a:p>
      </dgm:t>
    </dgm:pt>
    <dgm:pt modelId="{0CBDFF21-C776-477E-AB8C-D441E6107344}" type="parTrans" cxnId="{DFCD6948-B067-4910-922E-D6B8A7B1925F}">
      <dgm:prSet/>
      <dgm:spPr/>
      <dgm:t>
        <a:bodyPr/>
        <a:lstStyle/>
        <a:p>
          <a:endParaRPr lang="ru-RU"/>
        </a:p>
      </dgm:t>
    </dgm:pt>
    <dgm:pt modelId="{C739C0DE-2CF0-4DF1-998B-80CA4502B247}" type="sibTrans" cxnId="{DFCD6948-B067-4910-922E-D6B8A7B1925F}">
      <dgm:prSet/>
      <dgm:spPr/>
      <dgm:t>
        <a:bodyPr/>
        <a:lstStyle/>
        <a:p>
          <a:endParaRPr lang="ru-RU"/>
        </a:p>
      </dgm:t>
    </dgm:pt>
    <dgm:pt modelId="{6A9EF529-0BE2-4952-86D0-27AD247F5D01}">
      <dgm:prSet custT="1"/>
      <dgm:spPr/>
      <dgm:t>
        <a:bodyPr/>
        <a:lstStyle/>
        <a:p>
          <a:pPr algn="ctr"/>
          <a:r>
            <a:rPr lang="ru-RU" sz="1500" dirty="0"/>
            <a:t>Приоритетом социальной политики Беларуси является защита интересов граждан и поддержка людей, находящихся в сложной жизненной ситуации</a:t>
          </a:r>
        </a:p>
      </dgm:t>
    </dgm:pt>
    <dgm:pt modelId="{0D77820B-A240-4C7E-A829-68BD5B8F8A07}" type="parTrans" cxnId="{212A99DD-4CFC-4989-8573-FFDF52C67242}">
      <dgm:prSet/>
      <dgm:spPr/>
      <dgm:t>
        <a:bodyPr/>
        <a:lstStyle/>
        <a:p>
          <a:endParaRPr lang="ru-RU"/>
        </a:p>
      </dgm:t>
    </dgm:pt>
    <dgm:pt modelId="{9F4BBA66-D08E-49AC-8734-267E4FB96669}" type="sibTrans" cxnId="{212A99DD-4CFC-4989-8573-FFDF52C67242}">
      <dgm:prSet/>
      <dgm:spPr/>
      <dgm:t>
        <a:bodyPr/>
        <a:lstStyle/>
        <a:p>
          <a:endParaRPr lang="ru-RU"/>
        </a:p>
      </dgm:t>
    </dgm:pt>
    <dgm:pt modelId="{ABA71B1A-29D0-4479-890A-E8DAC472FB95}">
      <dgm:prSet custT="1"/>
      <dgm:spPr/>
      <dgm:t>
        <a:bodyPr/>
        <a:lstStyle/>
        <a:p>
          <a:pPr algn="ctr"/>
          <a:endParaRPr lang="ru-RU" sz="1600" dirty="0"/>
        </a:p>
        <a:p>
          <a:pPr algn="ctr"/>
          <a:r>
            <a:rPr lang="ru-RU" sz="1600" dirty="0"/>
            <a:t>Бесплатное образование и бесплатное медицинское обслуживание, пенсионное обеспечение</a:t>
          </a:r>
        </a:p>
        <a:p>
          <a:pPr algn="ctr"/>
          <a:endParaRPr lang="ru-RU" sz="1400" dirty="0"/>
        </a:p>
      </dgm:t>
    </dgm:pt>
    <dgm:pt modelId="{09106D1F-7519-4AD2-B79E-5B4163826FCD}" type="parTrans" cxnId="{CAE6CBB0-4185-45E9-9805-1E86265E5EE8}">
      <dgm:prSet/>
      <dgm:spPr/>
      <dgm:t>
        <a:bodyPr/>
        <a:lstStyle/>
        <a:p>
          <a:endParaRPr lang="ru-RU"/>
        </a:p>
      </dgm:t>
    </dgm:pt>
    <dgm:pt modelId="{98EC7B1F-D210-4F8A-A71A-37A6875C4479}" type="sibTrans" cxnId="{CAE6CBB0-4185-45E9-9805-1E86265E5EE8}">
      <dgm:prSet/>
      <dgm:spPr/>
      <dgm:t>
        <a:bodyPr/>
        <a:lstStyle/>
        <a:p>
          <a:endParaRPr lang="ru-RU"/>
        </a:p>
      </dgm:t>
    </dgm:pt>
    <dgm:pt modelId="{FDEA1750-9B9F-472D-A3AE-B24485340925}">
      <dgm:prSet/>
      <dgm:spPr/>
      <dgm:t>
        <a:bodyPr/>
        <a:lstStyle/>
        <a:p>
          <a:pPr algn="ctr"/>
          <a:r>
            <a:rPr lang="ru-RU" dirty="0"/>
            <a:t>Государственная поддержка семьи выступает одним из ключевых направлений государственной социальной политики</a:t>
          </a:r>
        </a:p>
      </dgm:t>
    </dgm:pt>
    <dgm:pt modelId="{BE76EED7-8218-42F2-B6BA-058A0D5B92A8}" type="parTrans" cxnId="{4EB4BFDB-BD17-4AA8-9353-018FCF97BF3C}">
      <dgm:prSet/>
      <dgm:spPr/>
      <dgm:t>
        <a:bodyPr/>
        <a:lstStyle/>
        <a:p>
          <a:endParaRPr lang="ru-RU"/>
        </a:p>
      </dgm:t>
    </dgm:pt>
    <dgm:pt modelId="{943A9D94-18C0-400B-AF72-EE84B635D108}" type="sibTrans" cxnId="{4EB4BFDB-BD17-4AA8-9353-018FCF97BF3C}">
      <dgm:prSet/>
      <dgm:spPr/>
      <dgm:t>
        <a:bodyPr/>
        <a:lstStyle/>
        <a:p>
          <a:endParaRPr lang="ru-RU"/>
        </a:p>
      </dgm:t>
    </dgm:pt>
    <dgm:pt modelId="{B5922A39-2295-4F0D-9D2D-747853AF02BF}" type="pres">
      <dgm:prSet presAssocID="{78D2AD67-A05C-4EB0-BD32-CF14DA72BECE}" presName="Name0" presStyleCnt="0">
        <dgm:presLayoutVars>
          <dgm:dir/>
          <dgm:resizeHandles val="exact"/>
        </dgm:presLayoutVars>
      </dgm:prSet>
      <dgm:spPr/>
    </dgm:pt>
    <dgm:pt modelId="{8D23455F-0B9D-45A8-925C-A310B1AD9756}" type="pres">
      <dgm:prSet presAssocID="{78D2AD67-A05C-4EB0-BD32-CF14DA72BECE}" presName="fgShape" presStyleLbl="fgShp" presStyleIdx="0" presStyleCnt="1" custLinFactNeighborX="-262" custLinFactNeighborY="81408"/>
      <dgm:spPr/>
    </dgm:pt>
    <dgm:pt modelId="{6ECDB173-1731-4B3C-8F07-5CF236B3EC27}" type="pres">
      <dgm:prSet presAssocID="{78D2AD67-A05C-4EB0-BD32-CF14DA72BECE}" presName="linComp" presStyleCnt="0"/>
      <dgm:spPr/>
    </dgm:pt>
    <dgm:pt modelId="{ECDE375D-40EC-4792-A63A-96E2F3C438B9}" type="pres">
      <dgm:prSet presAssocID="{A9FE4748-DE65-4830-8290-BC847321A885}" presName="compNode" presStyleCnt="0"/>
      <dgm:spPr/>
    </dgm:pt>
    <dgm:pt modelId="{E975184D-303B-4A8B-8911-70EC626F099A}" type="pres">
      <dgm:prSet presAssocID="{A9FE4748-DE65-4830-8290-BC847321A885}" presName="bkgdShape" presStyleLbl="node1" presStyleIdx="0" presStyleCnt="5"/>
      <dgm:spPr/>
    </dgm:pt>
    <dgm:pt modelId="{08D87BF7-BBC8-4A18-8F5A-7825BAC9524E}" type="pres">
      <dgm:prSet presAssocID="{A9FE4748-DE65-4830-8290-BC847321A885}" presName="nodeTx" presStyleLbl="node1" presStyleIdx="0" presStyleCnt="5">
        <dgm:presLayoutVars>
          <dgm:bulletEnabled val="1"/>
        </dgm:presLayoutVars>
      </dgm:prSet>
      <dgm:spPr/>
    </dgm:pt>
    <dgm:pt modelId="{94793DDB-45D2-4FD0-87EE-960CA0E00DAA}" type="pres">
      <dgm:prSet presAssocID="{A9FE4748-DE65-4830-8290-BC847321A885}" presName="invisiNode" presStyleLbl="node1" presStyleIdx="0" presStyleCnt="5"/>
      <dgm:spPr/>
    </dgm:pt>
    <dgm:pt modelId="{5E98EA83-58C1-4B08-B155-F4E2E4F3C2A1}" type="pres">
      <dgm:prSet presAssocID="{A9FE4748-DE65-4830-8290-BC847321A885}" presName="imagNode" presStyleLbl="fgImgPlace1" presStyleIdx="0" presStyleCnt="5"/>
      <dgm:spPr/>
    </dgm:pt>
    <dgm:pt modelId="{D92EC311-E9ED-45BE-9EE0-8A22F68A767E}" type="pres">
      <dgm:prSet presAssocID="{05479DE8-DCBA-4BE1-91A0-B71F4F2B839C}" presName="sibTrans" presStyleLbl="sibTrans2D1" presStyleIdx="0" presStyleCnt="0"/>
      <dgm:spPr/>
    </dgm:pt>
    <dgm:pt modelId="{AAD9404C-A6EB-45F3-B7E0-C34B3B10C1A2}" type="pres">
      <dgm:prSet presAssocID="{B23ACAB0-58F2-46C8-A8CC-A2CD1D0FC23A}" presName="compNode" presStyleCnt="0"/>
      <dgm:spPr/>
    </dgm:pt>
    <dgm:pt modelId="{82E85D3C-3EED-49D0-9D06-CF5686BC4170}" type="pres">
      <dgm:prSet presAssocID="{B23ACAB0-58F2-46C8-A8CC-A2CD1D0FC23A}" presName="bkgdShape" presStyleLbl="node1" presStyleIdx="1" presStyleCnt="5"/>
      <dgm:spPr/>
    </dgm:pt>
    <dgm:pt modelId="{8C07E94F-1151-4FFA-A5F9-65BE41B9E850}" type="pres">
      <dgm:prSet presAssocID="{B23ACAB0-58F2-46C8-A8CC-A2CD1D0FC23A}" presName="nodeTx" presStyleLbl="node1" presStyleIdx="1" presStyleCnt="5">
        <dgm:presLayoutVars>
          <dgm:bulletEnabled val="1"/>
        </dgm:presLayoutVars>
      </dgm:prSet>
      <dgm:spPr/>
    </dgm:pt>
    <dgm:pt modelId="{D62E6A35-C143-499E-9FF6-C7B7AE217E73}" type="pres">
      <dgm:prSet presAssocID="{B23ACAB0-58F2-46C8-A8CC-A2CD1D0FC23A}" presName="invisiNode" presStyleLbl="node1" presStyleIdx="1" presStyleCnt="5"/>
      <dgm:spPr/>
    </dgm:pt>
    <dgm:pt modelId="{51ABE36C-0FF7-43C5-BDCF-F156D12BE0D3}" type="pres">
      <dgm:prSet presAssocID="{B23ACAB0-58F2-46C8-A8CC-A2CD1D0FC23A}" presName="imagNode" presStyleLbl="fgImgPlace1" presStyleIdx="1" presStyleCnt="5"/>
      <dgm:spPr/>
    </dgm:pt>
    <dgm:pt modelId="{CABEB39E-5E45-434E-A7F6-74CC85CDFD17}" type="pres">
      <dgm:prSet presAssocID="{C739C0DE-2CF0-4DF1-998B-80CA4502B247}" presName="sibTrans" presStyleLbl="sibTrans2D1" presStyleIdx="0" presStyleCnt="0"/>
      <dgm:spPr/>
    </dgm:pt>
    <dgm:pt modelId="{2B1C63CD-8914-4505-A659-6F4036D4761B}" type="pres">
      <dgm:prSet presAssocID="{ABA71B1A-29D0-4479-890A-E8DAC472FB95}" presName="compNode" presStyleCnt="0"/>
      <dgm:spPr/>
    </dgm:pt>
    <dgm:pt modelId="{2CFF3272-FF03-491F-B904-53A49C633B04}" type="pres">
      <dgm:prSet presAssocID="{ABA71B1A-29D0-4479-890A-E8DAC472FB95}" presName="bkgdShape" presStyleLbl="node1" presStyleIdx="2" presStyleCnt="5"/>
      <dgm:spPr/>
    </dgm:pt>
    <dgm:pt modelId="{96951165-2FE0-4AF7-B5D4-28FEB324C173}" type="pres">
      <dgm:prSet presAssocID="{ABA71B1A-29D0-4479-890A-E8DAC472FB95}" presName="nodeTx" presStyleLbl="node1" presStyleIdx="2" presStyleCnt="5">
        <dgm:presLayoutVars>
          <dgm:bulletEnabled val="1"/>
        </dgm:presLayoutVars>
      </dgm:prSet>
      <dgm:spPr/>
    </dgm:pt>
    <dgm:pt modelId="{2AA68FA7-EFE2-4A42-8910-DA10AB0CE280}" type="pres">
      <dgm:prSet presAssocID="{ABA71B1A-29D0-4479-890A-E8DAC472FB95}" presName="invisiNode" presStyleLbl="node1" presStyleIdx="2" presStyleCnt="5"/>
      <dgm:spPr/>
    </dgm:pt>
    <dgm:pt modelId="{9B1EBE58-99B2-4497-8D22-EE6F10321DDC}" type="pres">
      <dgm:prSet presAssocID="{ABA71B1A-29D0-4479-890A-E8DAC472FB95}" presName="imagNode" presStyleLbl="fgImgPlace1" presStyleIdx="2" presStyleCnt="5"/>
      <dgm:spPr/>
    </dgm:pt>
    <dgm:pt modelId="{93F8871C-42DE-4547-8DC2-2C9DC3D3DDBE}" type="pres">
      <dgm:prSet presAssocID="{98EC7B1F-D210-4F8A-A71A-37A6875C4479}" presName="sibTrans" presStyleLbl="sibTrans2D1" presStyleIdx="0" presStyleCnt="0"/>
      <dgm:spPr/>
    </dgm:pt>
    <dgm:pt modelId="{E39E3839-23D1-4B52-850A-7CA318C10075}" type="pres">
      <dgm:prSet presAssocID="{FDEA1750-9B9F-472D-A3AE-B24485340925}" presName="compNode" presStyleCnt="0"/>
      <dgm:spPr/>
    </dgm:pt>
    <dgm:pt modelId="{312830FA-DFFB-4431-A006-15ACC6C513A8}" type="pres">
      <dgm:prSet presAssocID="{FDEA1750-9B9F-472D-A3AE-B24485340925}" presName="bkgdShape" presStyleLbl="node1" presStyleIdx="3" presStyleCnt="5"/>
      <dgm:spPr/>
    </dgm:pt>
    <dgm:pt modelId="{8B1C37CA-315B-4023-9ED7-503D124DC51B}" type="pres">
      <dgm:prSet presAssocID="{FDEA1750-9B9F-472D-A3AE-B24485340925}" presName="nodeTx" presStyleLbl="node1" presStyleIdx="3" presStyleCnt="5">
        <dgm:presLayoutVars>
          <dgm:bulletEnabled val="1"/>
        </dgm:presLayoutVars>
      </dgm:prSet>
      <dgm:spPr/>
    </dgm:pt>
    <dgm:pt modelId="{9B79A130-F49C-4D54-85FA-A8F0BD0F3D2D}" type="pres">
      <dgm:prSet presAssocID="{FDEA1750-9B9F-472D-A3AE-B24485340925}" presName="invisiNode" presStyleLbl="node1" presStyleIdx="3" presStyleCnt="5"/>
      <dgm:spPr/>
    </dgm:pt>
    <dgm:pt modelId="{D60150CD-5964-4C6B-87DA-DA5E696C4D02}" type="pres">
      <dgm:prSet presAssocID="{FDEA1750-9B9F-472D-A3AE-B24485340925}" presName="imagNode" presStyleLbl="fgImgPlace1" presStyleIdx="3" presStyleCnt="5"/>
      <dgm:spPr/>
    </dgm:pt>
    <dgm:pt modelId="{A95A6EB2-73EA-4357-B819-D366900330DF}" type="pres">
      <dgm:prSet presAssocID="{943A9D94-18C0-400B-AF72-EE84B635D108}" presName="sibTrans" presStyleLbl="sibTrans2D1" presStyleIdx="0" presStyleCnt="0"/>
      <dgm:spPr/>
    </dgm:pt>
    <dgm:pt modelId="{432BEF85-BB2E-42BA-8E17-5E00E5AE742C}" type="pres">
      <dgm:prSet presAssocID="{6A9EF529-0BE2-4952-86D0-27AD247F5D01}" presName="compNode" presStyleCnt="0"/>
      <dgm:spPr/>
    </dgm:pt>
    <dgm:pt modelId="{49ADB60A-669B-4720-80D4-C3445E74E5D3}" type="pres">
      <dgm:prSet presAssocID="{6A9EF529-0BE2-4952-86D0-27AD247F5D01}" presName="bkgdShape" presStyleLbl="node1" presStyleIdx="4" presStyleCnt="5"/>
      <dgm:spPr/>
    </dgm:pt>
    <dgm:pt modelId="{6B86E2D1-385B-4F71-9639-CBE3FA8B5431}" type="pres">
      <dgm:prSet presAssocID="{6A9EF529-0BE2-4952-86D0-27AD247F5D01}" presName="nodeTx" presStyleLbl="node1" presStyleIdx="4" presStyleCnt="5">
        <dgm:presLayoutVars>
          <dgm:bulletEnabled val="1"/>
        </dgm:presLayoutVars>
      </dgm:prSet>
      <dgm:spPr/>
    </dgm:pt>
    <dgm:pt modelId="{A3E7952B-ADEF-41E0-8A41-4D15B8B6FD29}" type="pres">
      <dgm:prSet presAssocID="{6A9EF529-0BE2-4952-86D0-27AD247F5D01}" presName="invisiNode" presStyleLbl="node1" presStyleIdx="4" presStyleCnt="5"/>
      <dgm:spPr/>
    </dgm:pt>
    <dgm:pt modelId="{C87BEB6D-8F81-4A5D-89ED-B37FA55A06D9}" type="pres">
      <dgm:prSet presAssocID="{6A9EF529-0BE2-4952-86D0-27AD247F5D01}" presName="imagNode" presStyleLbl="fgImgPlace1" presStyleIdx="4" presStyleCnt="5"/>
      <dgm:spPr/>
    </dgm:pt>
  </dgm:ptLst>
  <dgm:cxnLst>
    <dgm:cxn modelId="{6E6D3B20-5574-49A9-BE92-C6BA208E3CD4}" type="presOf" srcId="{6A9EF529-0BE2-4952-86D0-27AD247F5D01}" destId="{49ADB60A-669B-4720-80D4-C3445E74E5D3}" srcOrd="0" destOrd="0" presId="urn:microsoft.com/office/officeart/2005/8/layout/hList7"/>
    <dgm:cxn modelId="{195D9B28-B5D6-4CEB-8F38-8771C7476F3E}" type="presOf" srcId="{05479DE8-DCBA-4BE1-91A0-B71F4F2B839C}" destId="{D92EC311-E9ED-45BE-9EE0-8A22F68A767E}" srcOrd="0" destOrd="0" presId="urn:microsoft.com/office/officeart/2005/8/layout/hList7"/>
    <dgm:cxn modelId="{618C953A-98A3-4849-9BED-487FF8C85C99}" type="presOf" srcId="{A9FE4748-DE65-4830-8290-BC847321A885}" destId="{08D87BF7-BBC8-4A18-8F5A-7825BAC9524E}" srcOrd="1" destOrd="0" presId="urn:microsoft.com/office/officeart/2005/8/layout/hList7"/>
    <dgm:cxn modelId="{6BBF3040-6574-42B1-B2B9-5574DE22B1AC}" type="presOf" srcId="{943A9D94-18C0-400B-AF72-EE84B635D108}" destId="{A95A6EB2-73EA-4357-B819-D366900330DF}" srcOrd="0" destOrd="0" presId="urn:microsoft.com/office/officeart/2005/8/layout/hList7"/>
    <dgm:cxn modelId="{59B95940-8B22-4DDB-B00E-F3D6EF2C69CA}" type="presOf" srcId="{A9FE4748-DE65-4830-8290-BC847321A885}" destId="{E975184D-303B-4A8B-8911-70EC626F099A}" srcOrd="0" destOrd="0" presId="urn:microsoft.com/office/officeart/2005/8/layout/hList7"/>
    <dgm:cxn modelId="{DFCD6948-B067-4910-922E-D6B8A7B1925F}" srcId="{78D2AD67-A05C-4EB0-BD32-CF14DA72BECE}" destId="{B23ACAB0-58F2-46C8-A8CC-A2CD1D0FC23A}" srcOrd="1" destOrd="0" parTransId="{0CBDFF21-C776-477E-AB8C-D441E6107344}" sibTransId="{C739C0DE-2CF0-4DF1-998B-80CA4502B247}"/>
    <dgm:cxn modelId="{885F8D6B-DCA9-4056-A789-187C95B43B04}" type="presOf" srcId="{B23ACAB0-58F2-46C8-A8CC-A2CD1D0FC23A}" destId="{8C07E94F-1151-4FFA-A5F9-65BE41B9E850}" srcOrd="1" destOrd="0" presId="urn:microsoft.com/office/officeart/2005/8/layout/hList7"/>
    <dgm:cxn modelId="{4814D86E-C0B1-49C7-B076-E4F0AA590BF9}" type="presOf" srcId="{ABA71B1A-29D0-4479-890A-E8DAC472FB95}" destId="{2CFF3272-FF03-491F-B904-53A49C633B04}" srcOrd="0" destOrd="0" presId="urn:microsoft.com/office/officeart/2005/8/layout/hList7"/>
    <dgm:cxn modelId="{24545971-5470-4BA3-B911-BF16B0A33C2E}" type="presOf" srcId="{FDEA1750-9B9F-472D-A3AE-B24485340925}" destId="{312830FA-DFFB-4431-A006-15ACC6C513A8}" srcOrd="0" destOrd="0" presId="urn:microsoft.com/office/officeart/2005/8/layout/hList7"/>
    <dgm:cxn modelId="{04B2CF57-B4B8-4B97-93A8-08FD8B9DAD05}" type="presOf" srcId="{C739C0DE-2CF0-4DF1-998B-80CA4502B247}" destId="{CABEB39E-5E45-434E-A7F6-74CC85CDFD17}" srcOrd="0" destOrd="0" presId="urn:microsoft.com/office/officeart/2005/8/layout/hList7"/>
    <dgm:cxn modelId="{9DAC6EB0-8B57-4406-A011-133ACB381AB5}" type="presOf" srcId="{6A9EF529-0BE2-4952-86D0-27AD247F5D01}" destId="{6B86E2D1-385B-4F71-9639-CBE3FA8B5431}" srcOrd="1" destOrd="0" presId="urn:microsoft.com/office/officeart/2005/8/layout/hList7"/>
    <dgm:cxn modelId="{CAE6CBB0-4185-45E9-9805-1E86265E5EE8}" srcId="{78D2AD67-A05C-4EB0-BD32-CF14DA72BECE}" destId="{ABA71B1A-29D0-4479-890A-E8DAC472FB95}" srcOrd="2" destOrd="0" parTransId="{09106D1F-7519-4AD2-B79E-5B4163826FCD}" sibTransId="{98EC7B1F-D210-4F8A-A71A-37A6875C4479}"/>
    <dgm:cxn modelId="{F32471B9-129F-4BC4-8212-D6D8ACBD27FC}" type="presOf" srcId="{B23ACAB0-58F2-46C8-A8CC-A2CD1D0FC23A}" destId="{82E85D3C-3EED-49D0-9D06-CF5686BC4170}" srcOrd="0" destOrd="0" presId="urn:microsoft.com/office/officeart/2005/8/layout/hList7"/>
    <dgm:cxn modelId="{EB5B9DBD-209C-43A4-A6B2-B3D840C6E104}" type="presOf" srcId="{ABA71B1A-29D0-4479-890A-E8DAC472FB95}" destId="{96951165-2FE0-4AF7-B5D4-28FEB324C173}" srcOrd="1" destOrd="0" presId="urn:microsoft.com/office/officeart/2005/8/layout/hList7"/>
    <dgm:cxn modelId="{60B53ECB-A2CB-4914-B179-59633F861978}" type="presOf" srcId="{78D2AD67-A05C-4EB0-BD32-CF14DA72BECE}" destId="{B5922A39-2295-4F0D-9D2D-747853AF02BF}" srcOrd="0" destOrd="0" presId="urn:microsoft.com/office/officeart/2005/8/layout/hList7"/>
    <dgm:cxn modelId="{C9213DCF-168A-4CEE-9EAA-365102AA340A}" type="presOf" srcId="{98EC7B1F-D210-4F8A-A71A-37A6875C4479}" destId="{93F8871C-42DE-4547-8DC2-2C9DC3D3DDBE}" srcOrd="0" destOrd="0" presId="urn:microsoft.com/office/officeart/2005/8/layout/hList7"/>
    <dgm:cxn modelId="{0942B2D0-68AA-4C16-A3D9-0223AA679030}" type="presOf" srcId="{FDEA1750-9B9F-472D-A3AE-B24485340925}" destId="{8B1C37CA-315B-4023-9ED7-503D124DC51B}" srcOrd="1" destOrd="0" presId="urn:microsoft.com/office/officeart/2005/8/layout/hList7"/>
    <dgm:cxn modelId="{4EB4BFDB-BD17-4AA8-9353-018FCF97BF3C}" srcId="{78D2AD67-A05C-4EB0-BD32-CF14DA72BECE}" destId="{FDEA1750-9B9F-472D-A3AE-B24485340925}" srcOrd="3" destOrd="0" parTransId="{BE76EED7-8218-42F2-B6BA-058A0D5B92A8}" sibTransId="{943A9D94-18C0-400B-AF72-EE84B635D108}"/>
    <dgm:cxn modelId="{212A99DD-4CFC-4989-8573-FFDF52C67242}" srcId="{78D2AD67-A05C-4EB0-BD32-CF14DA72BECE}" destId="{6A9EF529-0BE2-4952-86D0-27AD247F5D01}" srcOrd="4" destOrd="0" parTransId="{0D77820B-A240-4C7E-A829-68BD5B8F8A07}" sibTransId="{9F4BBA66-D08E-49AC-8734-267E4FB96669}"/>
    <dgm:cxn modelId="{DEBECBFA-D559-45AA-9C15-E78D0ED9030D}" srcId="{78D2AD67-A05C-4EB0-BD32-CF14DA72BECE}" destId="{A9FE4748-DE65-4830-8290-BC847321A885}" srcOrd="0" destOrd="0" parTransId="{E60F586D-4DE9-4C37-8729-0FC51BA7C616}" sibTransId="{05479DE8-DCBA-4BE1-91A0-B71F4F2B839C}"/>
    <dgm:cxn modelId="{629111BF-D33A-4DAF-86C1-B6604F92E742}" type="presParOf" srcId="{B5922A39-2295-4F0D-9D2D-747853AF02BF}" destId="{8D23455F-0B9D-45A8-925C-A310B1AD9756}" srcOrd="0" destOrd="0" presId="urn:microsoft.com/office/officeart/2005/8/layout/hList7"/>
    <dgm:cxn modelId="{40498919-4DAE-4AFC-A03F-C1C70F0D0759}" type="presParOf" srcId="{B5922A39-2295-4F0D-9D2D-747853AF02BF}" destId="{6ECDB173-1731-4B3C-8F07-5CF236B3EC27}" srcOrd="1" destOrd="0" presId="urn:microsoft.com/office/officeart/2005/8/layout/hList7"/>
    <dgm:cxn modelId="{C7807DD4-D36F-4699-BB30-9D9D4CB999AC}" type="presParOf" srcId="{6ECDB173-1731-4B3C-8F07-5CF236B3EC27}" destId="{ECDE375D-40EC-4792-A63A-96E2F3C438B9}" srcOrd="0" destOrd="0" presId="urn:microsoft.com/office/officeart/2005/8/layout/hList7"/>
    <dgm:cxn modelId="{C98894FE-794B-4859-87D9-7ECB40FB74A0}" type="presParOf" srcId="{ECDE375D-40EC-4792-A63A-96E2F3C438B9}" destId="{E975184D-303B-4A8B-8911-70EC626F099A}" srcOrd="0" destOrd="0" presId="urn:microsoft.com/office/officeart/2005/8/layout/hList7"/>
    <dgm:cxn modelId="{EE0E62CF-E7CA-4438-8F15-A34D81458732}" type="presParOf" srcId="{ECDE375D-40EC-4792-A63A-96E2F3C438B9}" destId="{08D87BF7-BBC8-4A18-8F5A-7825BAC9524E}" srcOrd="1" destOrd="0" presId="urn:microsoft.com/office/officeart/2005/8/layout/hList7"/>
    <dgm:cxn modelId="{15187B07-FF47-4E36-A26F-D933D6BB9A78}" type="presParOf" srcId="{ECDE375D-40EC-4792-A63A-96E2F3C438B9}" destId="{94793DDB-45D2-4FD0-87EE-960CA0E00DAA}" srcOrd="2" destOrd="0" presId="urn:microsoft.com/office/officeart/2005/8/layout/hList7"/>
    <dgm:cxn modelId="{A67DA268-0EDA-423B-9DE3-BABF3610B95B}" type="presParOf" srcId="{ECDE375D-40EC-4792-A63A-96E2F3C438B9}" destId="{5E98EA83-58C1-4B08-B155-F4E2E4F3C2A1}" srcOrd="3" destOrd="0" presId="urn:microsoft.com/office/officeart/2005/8/layout/hList7"/>
    <dgm:cxn modelId="{35935789-EBB6-48EA-9CEF-3C87B8CA2038}" type="presParOf" srcId="{6ECDB173-1731-4B3C-8F07-5CF236B3EC27}" destId="{D92EC311-E9ED-45BE-9EE0-8A22F68A767E}" srcOrd="1" destOrd="0" presId="urn:microsoft.com/office/officeart/2005/8/layout/hList7"/>
    <dgm:cxn modelId="{70B25BD2-9C14-4A09-9C33-33D230327D5B}" type="presParOf" srcId="{6ECDB173-1731-4B3C-8F07-5CF236B3EC27}" destId="{AAD9404C-A6EB-45F3-B7E0-C34B3B10C1A2}" srcOrd="2" destOrd="0" presId="urn:microsoft.com/office/officeart/2005/8/layout/hList7"/>
    <dgm:cxn modelId="{CC53DDDA-21C4-4810-8CB6-AF1FD5392D92}" type="presParOf" srcId="{AAD9404C-A6EB-45F3-B7E0-C34B3B10C1A2}" destId="{82E85D3C-3EED-49D0-9D06-CF5686BC4170}" srcOrd="0" destOrd="0" presId="urn:microsoft.com/office/officeart/2005/8/layout/hList7"/>
    <dgm:cxn modelId="{2D6FDC10-4851-4066-9481-B3FD93B5C49E}" type="presParOf" srcId="{AAD9404C-A6EB-45F3-B7E0-C34B3B10C1A2}" destId="{8C07E94F-1151-4FFA-A5F9-65BE41B9E850}" srcOrd="1" destOrd="0" presId="urn:microsoft.com/office/officeart/2005/8/layout/hList7"/>
    <dgm:cxn modelId="{AEE4AA4F-1837-4B81-95B1-408504730C05}" type="presParOf" srcId="{AAD9404C-A6EB-45F3-B7E0-C34B3B10C1A2}" destId="{D62E6A35-C143-499E-9FF6-C7B7AE217E73}" srcOrd="2" destOrd="0" presId="urn:microsoft.com/office/officeart/2005/8/layout/hList7"/>
    <dgm:cxn modelId="{2FE0E1FD-A127-42ED-8B6D-02BADFD750FE}" type="presParOf" srcId="{AAD9404C-A6EB-45F3-B7E0-C34B3B10C1A2}" destId="{51ABE36C-0FF7-43C5-BDCF-F156D12BE0D3}" srcOrd="3" destOrd="0" presId="urn:microsoft.com/office/officeart/2005/8/layout/hList7"/>
    <dgm:cxn modelId="{A708C907-ED83-41D2-B205-4F3578101FAE}" type="presParOf" srcId="{6ECDB173-1731-4B3C-8F07-5CF236B3EC27}" destId="{CABEB39E-5E45-434E-A7F6-74CC85CDFD17}" srcOrd="3" destOrd="0" presId="urn:microsoft.com/office/officeart/2005/8/layout/hList7"/>
    <dgm:cxn modelId="{86836CEA-BC83-4068-A2D2-FFA436734EEF}" type="presParOf" srcId="{6ECDB173-1731-4B3C-8F07-5CF236B3EC27}" destId="{2B1C63CD-8914-4505-A659-6F4036D4761B}" srcOrd="4" destOrd="0" presId="urn:microsoft.com/office/officeart/2005/8/layout/hList7"/>
    <dgm:cxn modelId="{B3C48F4E-96C3-4F01-A9EE-E27B5552EB0E}" type="presParOf" srcId="{2B1C63CD-8914-4505-A659-6F4036D4761B}" destId="{2CFF3272-FF03-491F-B904-53A49C633B04}" srcOrd="0" destOrd="0" presId="urn:microsoft.com/office/officeart/2005/8/layout/hList7"/>
    <dgm:cxn modelId="{FF4330C9-9AFD-4EF2-AE85-B12DF4BBE8EC}" type="presParOf" srcId="{2B1C63CD-8914-4505-A659-6F4036D4761B}" destId="{96951165-2FE0-4AF7-B5D4-28FEB324C173}" srcOrd="1" destOrd="0" presId="urn:microsoft.com/office/officeart/2005/8/layout/hList7"/>
    <dgm:cxn modelId="{031D4F03-120C-4F2F-AB4C-FF8BB7043342}" type="presParOf" srcId="{2B1C63CD-8914-4505-A659-6F4036D4761B}" destId="{2AA68FA7-EFE2-4A42-8910-DA10AB0CE280}" srcOrd="2" destOrd="0" presId="urn:microsoft.com/office/officeart/2005/8/layout/hList7"/>
    <dgm:cxn modelId="{A067E5D1-EC32-41EB-A503-5153ABF14216}" type="presParOf" srcId="{2B1C63CD-8914-4505-A659-6F4036D4761B}" destId="{9B1EBE58-99B2-4497-8D22-EE6F10321DDC}" srcOrd="3" destOrd="0" presId="urn:microsoft.com/office/officeart/2005/8/layout/hList7"/>
    <dgm:cxn modelId="{8C2DD422-7717-475E-A2D8-0AEBAF80E8CA}" type="presParOf" srcId="{6ECDB173-1731-4B3C-8F07-5CF236B3EC27}" destId="{93F8871C-42DE-4547-8DC2-2C9DC3D3DDBE}" srcOrd="5" destOrd="0" presId="urn:microsoft.com/office/officeart/2005/8/layout/hList7"/>
    <dgm:cxn modelId="{1B92864B-85B8-4683-995C-9A8FA36E69A0}" type="presParOf" srcId="{6ECDB173-1731-4B3C-8F07-5CF236B3EC27}" destId="{E39E3839-23D1-4B52-850A-7CA318C10075}" srcOrd="6" destOrd="0" presId="urn:microsoft.com/office/officeart/2005/8/layout/hList7"/>
    <dgm:cxn modelId="{ED6742F0-C18F-42FF-B607-5FFA341944EB}" type="presParOf" srcId="{E39E3839-23D1-4B52-850A-7CA318C10075}" destId="{312830FA-DFFB-4431-A006-15ACC6C513A8}" srcOrd="0" destOrd="0" presId="urn:microsoft.com/office/officeart/2005/8/layout/hList7"/>
    <dgm:cxn modelId="{76FF9C78-EA71-4995-B0BD-7B1DC53860AE}" type="presParOf" srcId="{E39E3839-23D1-4B52-850A-7CA318C10075}" destId="{8B1C37CA-315B-4023-9ED7-503D124DC51B}" srcOrd="1" destOrd="0" presId="urn:microsoft.com/office/officeart/2005/8/layout/hList7"/>
    <dgm:cxn modelId="{46ACED96-090F-4F65-9B50-8A35CF23DCA9}" type="presParOf" srcId="{E39E3839-23D1-4B52-850A-7CA318C10075}" destId="{9B79A130-F49C-4D54-85FA-A8F0BD0F3D2D}" srcOrd="2" destOrd="0" presId="urn:microsoft.com/office/officeart/2005/8/layout/hList7"/>
    <dgm:cxn modelId="{9421EF4C-95FE-4E72-8414-E6366E4F2A6F}" type="presParOf" srcId="{E39E3839-23D1-4B52-850A-7CA318C10075}" destId="{D60150CD-5964-4C6B-87DA-DA5E696C4D02}" srcOrd="3" destOrd="0" presId="urn:microsoft.com/office/officeart/2005/8/layout/hList7"/>
    <dgm:cxn modelId="{5F68BB4F-99BE-400A-A522-F0342903515C}" type="presParOf" srcId="{6ECDB173-1731-4B3C-8F07-5CF236B3EC27}" destId="{A95A6EB2-73EA-4357-B819-D366900330DF}" srcOrd="7" destOrd="0" presId="urn:microsoft.com/office/officeart/2005/8/layout/hList7"/>
    <dgm:cxn modelId="{7EF5707E-F85F-4FFE-B9F8-0DFB4A7E42F4}" type="presParOf" srcId="{6ECDB173-1731-4B3C-8F07-5CF236B3EC27}" destId="{432BEF85-BB2E-42BA-8E17-5E00E5AE742C}" srcOrd="8" destOrd="0" presId="urn:microsoft.com/office/officeart/2005/8/layout/hList7"/>
    <dgm:cxn modelId="{EBA37B21-606D-4E4C-B336-C88C7D9CE62C}" type="presParOf" srcId="{432BEF85-BB2E-42BA-8E17-5E00E5AE742C}" destId="{49ADB60A-669B-4720-80D4-C3445E74E5D3}" srcOrd="0" destOrd="0" presId="urn:microsoft.com/office/officeart/2005/8/layout/hList7"/>
    <dgm:cxn modelId="{A3BE99CA-63E9-4C15-B70E-E759C16ED5B8}" type="presParOf" srcId="{432BEF85-BB2E-42BA-8E17-5E00E5AE742C}" destId="{6B86E2D1-385B-4F71-9639-CBE3FA8B5431}" srcOrd="1" destOrd="0" presId="urn:microsoft.com/office/officeart/2005/8/layout/hList7"/>
    <dgm:cxn modelId="{8439B3AE-1B63-4718-9F9C-9829B5EBC401}" type="presParOf" srcId="{432BEF85-BB2E-42BA-8E17-5E00E5AE742C}" destId="{A3E7952B-ADEF-41E0-8A41-4D15B8B6FD29}" srcOrd="2" destOrd="0" presId="urn:microsoft.com/office/officeart/2005/8/layout/hList7"/>
    <dgm:cxn modelId="{2787EB48-EBF8-4E19-ABF7-2EE7FE98C460}" type="presParOf" srcId="{432BEF85-BB2E-42BA-8E17-5E00E5AE742C}" destId="{C87BEB6D-8F81-4A5D-89ED-B37FA55A06D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BC0E05-AF2A-4591-895B-E2BE7FA8B5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D94F69-4C99-4E53-AD81-9A9B596EFE25}">
      <dgm:prSet/>
      <dgm:spPr/>
      <dgm:t>
        <a:bodyPr/>
        <a:lstStyle/>
        <a:p>
          <a:r>
            <a:rPr lang="ru-RU" dirty="0"/>
            <a:t>Эффективная социальная политика в отношении бедности и неравенства, в результате которой лишь 14,9% жителей страны входят в группу риска</a:t>
          </a:r>
        </a:p>
      </dgm:t>
    </dgm:pt>
    <dgm:pt modelId="{1D9E0F10-E923-4D99-9E96-6917BD1752AF}" type="parTrans" cxnId="{EDBBA2BA-DE91-4A7F-974A-D6551CE352AF}">
      <dgm:prSet/>
      <dgm:spPr/>
      <dgm:t>
        <a:bodyPr/>
        <a:lstStyle/>
        <a:p>
          <a:endParaRPr lang="ru-RU"/>
        </a:p>
      </dgm:t>
    </dgm:pt>
    <dgm:pt modelId="{48449038-DC53-44A9-81E1-AF389BBA9E2B}" type="sibTrans" cxnId="{EDBBA2BA-DE91-4A7F-974A-D6551CE352AF}">
      <dgm:prSet/>
      <dgm:spPr/>
      <dgm:t>
        <a:bodyPr/>
        <a:lstStyle/>
        <a:p>
          <a:endParaRPr lang="ru-RU"/>
        </a:p>
      </dgm:t>
    </dgm:pt>
    <dgm:pt modelId="{D8153BA8-3570-4E0F-9C96-E14D83DAE693}">
      <dgm:prSet/>
      <dgm:spPr/>
      <dgm:t>
        <a:bodyPr/>
        <a:lstStyle/>
        <a:p>
          <a:r>
            <a:rPr lang="ru-RU" dirty="0"/>
            <a:t>Ответственность за обеспечение социального благосостояния лежит, главным образом, на муниципальных органах</a:t>
          </a:r>
        </a:p>
      </dgm:t>
    </dgm:pt>
    <dgm:pt modelId="{F7B51476-4777-4B40-A191-46E3DF847FC0}" type="parTrans" cxnId="{3DEC5C06-E2E8-44D7-858D-45B081157ADD}">
      <dgm:prSet/>
      <dgm:spPr/>
      <dgm:t>
        <a:bodyPr/>
        <a:lstStyle/>
        <a:p>
          <a:endParaRPr lang="ru-RU"/>
        </a:p>
      </dgm:t>
    </dgm:pt>
    <dgm:pt modelId="{3E7A8C1D-126F-490C-9E77-34AC0810FBC7}" type="sibTrans" cxnId="{3DEC5C06-E2E8-44D7-858D-45B081157ADD}">
      <dgm:prSet/>
      <dgm:spPr/>
      <dgm:t>
        <a:bodyPr/>
        <a:lstStyle/>
        <a:p>
          <a:endParaRPr lang="ru-RU"/>
        </a:p>
      </dgm:t>
    </dgm:pt>
    <dgm:pt modelId="{D2B98980-1762-41CC-8DB5-4D736E793560}">
      <dgm:prSet/>
      <dgm:spPr/>
      <dgm:t>
        <a:bodyPr/>
        <a:lstStyle/>
        <a:p>
          <a:r>
            <a:rPr lang="ru-RU" dirty="0"/>
            <a:t>Основной принцип нидерландской социальной политики заключается в том, что все должны иметь равные права на участие в жизни общества</a:t>
          </a:r>
        </a:p>
      </dgm:t>
    </dgm:pt>
    <dgm:pt modelId="{BD5721D7-F61D-449A-9318-8F78B14C9560}" type="parTrans" cxnId="{853EB41E-29F6-4373-BEAB-D89C8BCD7D47}">
      <dgm:prSet/>
      <dgm:spPr/>
      <dgm:t>
        <a:bodyPr/>
        <a:lstStyle/>
        <a:p>
          <a:endParaRPr lang="ru-RU"/>
        </a:p>
      </dgm:t>
    </dgm:pt>
    <dgm:pt modelId="{4699ACA4-DCE6-4DAD-9E59-AB33A07B2BDE}" type="sibTrans" cxnId="{853EB41E-29F6-4373-BEAB-D89C8BCD7D47}">
      <dgm:prSet/>
      <dgm:spPr/>
      <dgm:t>
        <a:bodyPr/>
        <a:lstStyle/>
        <a:p>
          <a:endParaRPr lang="ru-RU"/>
        </a:p>
      </dgm:t>
    </dgm:pt>
    <dgm:pt modelId="{2EC94C2F-5234-4D16-8556-E58CC8B81046}">
      <dgm:prSet/>
      <dgm:spPr/>
      <dgm:t>
        <a:bodyPr/>
        <a:lstStyle/>
        <a:p>
          <a:r>
            <a:rPr lang="ru-RU" dirty="0"/>
            <a:t>Высокая степень защиты инвалидов от дискриминации и возможность стать полноценными гражданами общества</a:t>
          </a:r>
        </a:p>
      </dgm:t>
    </dgm:pt>
    <dgm:pt modelId="{0957C086-3A66-4045-8E19-1380AAEFC1B6}" type="parTrans" cxnId="{24E517B2-FD57-4E91-AEA4-2AF178E0F2F0}">
      <dgm:prSet/>
      <dgm:spPr/>
      <dgm:t>
        <a:bodyPr/>
        <a:lstStyle/>
        <a:p>
          <a:endParaRPr lang="ru-RU"/>
        </a:p>
      </dgm:t>
    </dgm:pt>
    <dgm:pt modelId="{9F2CE09B-8698-4AFC-84E0-11CF1DEA6A66}" type="sibTrans" cxnId="{24E517B2-FD57-4E91-AEA4-2AF178E0F2F0}">
      <dgm:prSet/>
      <dgm:spPr/>
      <dgm:t>
        <a:bodyPr/>
        <a:lstStyle/>
        <a:p>
          <a:endParaRPr lang="ru-RU"/>
        </a:p>
      </dgm:t>
    </dgm:pt>
    <dgm:pt modelId="{583315D6-F9D3-4DC6-A751-C6E0B04F7202}">
      <dgm:prSet/>
      <dgm:spPr/>
      <dgm:t>
        <a:bodyPr/>
        <a:lstStyle/>
        <a:p>
          <a:r>
            <a:rPr lang="ru-RU"/>
            <a:t>Лицам, долго не имеющим работы, оказывается помощь в случае различного рода проблем: от трудностей с возвращением задолженностей до проблем психического плана.</a:t>
          </a:r>
        </a:p>
      </dgm:t>
    </dgm:pt>
    <dgm:pt modelId="{D182A38E-7C1C-4176-A208-766A1FBCDAB4}" type="parTrans" cxnId="{8E158085-0D35-43CD-832A-0EA494AFD282}">
      <dgm:prSet/>
      <dgm:spPr/>
      <dgm:t>
        <a:bodyPr/>
        <a:lstStyle/>
        <a:p>
          <a:endParaRPr lang="ru-RU"/>
        </a:p>
      </dgm:t>
    </dgm:pt>
    <dgm:pt modelId="{6B73D390-46C9-415D-8CB9-73E212DD8CA8}" type="sibTrans" cxnId="{8E158085-0D35-43CD-832A-0EA494AFD282}">
      <dgm:prSet/>
      <dgm:spPr/>
      <dgm:t>
        <a:bodyPr/>
        <a:lstStyle/>
        <a:p>
          <a:endParaRPr lang="ru-RU"/>
        </a:p>
      </dgm:t>
    </dgm:pt>
    <dgm:pt modelId="{EC29D68E-5D72-4DC5-B350-CB06A074F3CC}" type="pres">
      <dgm:prSet presAssocID="{FDBC0E05-AF2A-4591-895B-E2BE7FA8B516}" presName="diagram" presStyleCnt="0">
        <dgm:presLayoutVars>
          <dgm:dir/>
          <dgm:resizeHandles val="exact"/>
        </dgm:presLayoutVars>
      </dgm:prSet>
      <dgm:spPr/>
    </dgm:pt>
    <dgm:pt modelId="{BCAB838B-F72C-4BF5-9B3E-AAD7F51BE596}" type="pres">
      <dgm:prSet presAssocID="{57D94F69-4C99-4E53-AD81-9A9B596EFE25}" presName="node" presStyleLbl="node1" presStyleIdx="0" presStyleCnt="5">
        <dgm:presLayoutVars>
          <dgm:bulletEnabled val="1"/>
        </dgm:presLayoutVars>
      </dgm:prSet>
      <dgm:spPr/>
    </dgm:pt>
    <dgm:pt modelId="{A7D1CFB4-12D6-4BAC-80C3-87107FB8147D}" type="pres">
      <dgm:prSet presAssocID="{48449038-DC53-44A9-81E1-AF389BBA9E2B}" presName="sibTrans" presStyleCnt="0"/>
      <dgm:spPr/>
    </dgm:pt>
    <dgm:pt modelId="{7A6429D5-EE77-4462-8A16-8CEC040C9608}" type="pres">
      <dgm:prSet presAssocID="{D2B98980-1762-41CC-8DB5-4D736E793560}" presName="node" presStyleLbl="node1" presStyleIdx="1" presStyleCnt="5">
        <dgm:presLayoutVars>
          <dgm:bulletEnabled val="1"/>
        </dgm:presLayoutVars>
      </dgm:prSet>
      <dgm:spPr/>
    </dgm:pt>
    <dgm:pt modelId="{E4136B4C-4AD8-4DD4-890E-92884D11B1D8}" type="pres">
      <dgm:prSet presAssocID="{4699ACA4-DCE6-4DAD-9E59-AB33A07B2BDE}" presName="sibTrans" presStyleCnt="0"/>
      <dgm:spPr/>
    </dgm:pt>
    <dgm:pt modelId="{A7BB4FB3-3F10-49D7-A3CB-3AA5D1A339DA}" type="pres">
      <dgm:prSet presAssocID="{D8153BA8-3570-4E0F-9C96-E14D83DAE693}" presName="node" presStyleLbl="node1" presStyleIdx="2" presStyleCnt="5">
        <dgm:presLayoutVars>
          <dgm:bulletEnabled val="1"/>
        </dgm:presLayoutVars>
      </dgm:prSet>
      <dgm:spPr/>
    </dgm:pt>
    <dgm:pt modelId="{F6DA718B-1BE5-49AD-BF94-3275C693CF24}" type="pres">
      <dgm:prSet presAssocID="{3E7A8C1D-126F-490C-9E77-34AC0810FBC7}" presName="sibTrans" presStyleCnt="0"/>
      <dgm:spPr/>
    </dgm:pt>
    <dgm:pt modelId="{260F5C04-366D-4AA8-9A45-DB0E711F31C0}" type="pres">
      <dgm:prSet presAssocID="{2EC94C2F-5234-4D16-8556-E58CC8B81046}" presName="node" presStyleLbl="node1" presStyleIdx="3" presStyleCnt="5">
        <dgm:presLayoutVars>
          <dgm:bulletEnabled val="1"/>
        </dgm:presLayoutVars>
      </dgm:prSet>
      <dgm:spPr/>
    </dgm:pt>
    <dgm:pt modelId="{79E755B0-F829-4204-8211-8F8618C8230B}" type="pres">
      <dgm:prSet presAssocID="{9F2CE09B-8698-4AFC-84E0-11CF1DEA6A66}" presName="sibTrans" presStyleCnt="0"/>
      <dgm:spPr/>
    </dgm:pt>
    <dgm:pt modelId="{900D9A95-FDEA-4B85-8207-6C0434F1A3D5}" type="pres">
      <dgm:prSet presAssocID="{583315D6-F9D3-4DC6-A751-C6E0B04F7202}" presName="node" presStyleLbl="node1" presStyleIdx="4" presStyleCnt="5">
        <dgm:presLayoutVars>
          <dgm:bulletEnabled val="1"/>
        </dgm:presLayoutVars>
      </dgm:prSet>
      <dgm:spPr/>
    </dgm:pt>
  </dgm:ptLst>
  <dgm:cxnLst>
    <dgm:cxn modelId="{3DEC5C06-E2E8-44D7-858D-45B081157ADD}" srcId="{FDBC0E05-AF2A-4591-895B-E2BE7FA8B516}" destId="{D8153BA8-3570-4E0F-9C96-E14D83DAE693}" srcOrd="2" destOrd="0" parTransId="{F7B51476-4777-4B40-A191-46E3DF847FC0}" sibTransId="{3E7A8C1D-126F-490C-9E77-34AC0810FBC7}"/>
    <dgm:cxn modelId="{853EB41E-29F6-4373-BEAB-D89C8BCD7D47}" srcId="{FDBC0E05-AF2A-4591-895B-E2BE7FA8B516}" destId="{D2B98980-1762-41CC-8DB5-4D736E793560}" srcOrd="1" destOrd="0" parTransId="{BD5721D7-F61D-449A-9318-8F78B14C9560}" sibTransId="{4699ACA4-DCE6-4DAD-9E59-AB33A07B2BDE}"/>
    <dgm:cxn modelId="{F58AD828-8998-4D43-B5A7-837C7168F5D1}" type="presOf" srcId="{D8153BA8-3570-4E0F-9C96-E14D83DAE693}" destId="{A7BB4FB3-3F10-49D7-A3CB-3AA5D1A339DA}" srcOrd="0" destOrd="0" presId="urn:microsoft.com/office/officeart/2005/8/layout/default"/>
    <dgm:cxn modelId="{CB9E972D-BDCE-4306-BF1E-F254C162D81E}" type="presOf" srcId="{57D94F69-4C99-4E53-AD81-9A9B596EFE25}" destId="{BCAB838B-F72C-4BF5-9B3E-AAD7F51BE596}" srcOrd="0" destOrd="0" presId="urn:microsoft.com/office/officeart/2005/8/layout/default"/>
    <dgm:cxn modelId="{1782A12F-6D47-4702-85A9-0B0245469A13}" type="presOf" srcId="{2EC94C2F-5234-4D16-8556-E58CC8B81046}" destId="{260F5C04-366D-4AA8-9A45-DB0E711F31C0}" srcOrd="0" destOrd="0" presId="urn:microsoft.com/office/officeart/2005/8/layout/default"/>
    <dgm:cxn modelId="{8E158085-0D35-43CD-832A-0EA494AFD282}" srcId="{FDBC0E05-AF2A-4591-895B-E2BE7FA8B516}" destId="{583315D6-F9D3-4DC6-A751-C6E0B04F7202}" srcOrd="4" destOrd="0" parTransId="{D182A38E-7C1C-4176-A208-766A1FBCDAB4}" sibTransId="{6B73D390-46C9-415D-8CB9-73E212DD8CA8}"/>
    <dgm:cxn modelId="{371B2E9D-C8BB-4606-BCCA-BB2A6042D7BC}" type="presOf" srcId="{D2B98980-1762-41CC-8DB5-4D736E793560}" destId="{7A6429D5-EE77-4462-8A16-8CEC040C9608}" srcOrd="0" destOrd="0" presId="urn:microsoft.com/office/officeart/2005/8/layout/default"/>
    <dgm:cxn modelId="{24E517B2-FD57-4E91-AEA4-2AF178E0F2F0}" srcId="{FDBC0E05-AF2A-4591-895B-E2BE7FA8B516}" destId="{2EC94C2F-5234-4D16-8556-E58CC8B81046}" srcOrd="3" destOrd="0" parTransId="{0957C086-3A66-4045-8E19-1380AAEFC1B6}" sibTransId="{9F2CE09B-8698-4AFC-84E0-11CF1DEA6A66}"/>
    <dgm:cxn modelId="{EDBBA2BA-DE91-4A7F-974A-D6551CE352AF}" srcId="{FDBC0E05-AF2A-4591-895B-E2BE7FA8B516}" destId="{57D94F69-4C99-4E53-AD81-9A9B596EFE25}" srcOrd="0" destOrd="0" parTransId="{1D9E0F10-E923-4D99-9E96-6917BD1752AF}" sibTransId="{48449038-DC53-44A9-81E1-AF389BBA9E2B}"/>
    <dgm:cxn modelId="{EBC839DE-4A97-4014-9E62-908F20484BCB}" type="presOf" srcId="{FDBC0E05-AF2A-4591-895B-E2BE7FA8B516}" destId="{EC29D68E-5D72-4DC5-B350-CB06A074F3CC}" srcOrd="0" destOrd="0" presId="urn:microsoft.com/office/officeart/2005/8/layout/default"/>
    <dgm:cxn modelId="{5A6BF7E4-CD38-40E9-86D9-C8EBD7A5323E}" type="presOf" srcId="{583315D6-F9D3-4DC6-A751-C6E0B04F7202}" destId="{900D9A95-FDEA-4B85-8207-6C0434F1A3D5}" srcOrd="0" destOrd="0" presId="urn:microsoft.com/office/officeart/2005/8/layout/default"/>
    <dgm:cxn modelId="{F941DA7D-4C05-4473-9E16-94FF2C417666}" type="presParOf" srcId="{EC29D68E-5D72-4DC5-B350-CB06A074F3CC}" destId="{BCAB838B-F72C-4BF5-9B3E-AAD7F51BE596}" srcOrd="0" destOrd="0" presId="urn:microsoft.com/office/officeart/2005/8/layout/default"/>
    <dgm:cxn modelId="{62B52E5B-377D-4D88-9D56-7538C6DAA36E}" type="presParOf" srcId="{EC29D68E-5D72-4DC5-B350-CB06A074F3CC}" destId="{A7D1CFB4-12D6-4BAC-80C3-87107FB8147D}" srcOrd="1" destOrd="0" presId="urn:microsoft.com/office/officeart/2005/8/layout/default"/>
    <dgm:cxn modelId="{C2D16035-2300-4245-ABFD-37300B2CBF63}" type="presParOf" srcId="{EC29D68E-5D72-4DC5-B350-CB06A074F3CC}" destId="{7A6429D5-EE77-4462-8A16-8CEC040C9608}" srcOrd="2" destOrd="0" presId="urn:microsoft.com/office/officeart/2005/8/layout/default"/>
    <dgm:cxn modelId="{53134EF5-F646-41D2-BBF0-749B383978E1}" type="presParOf" srcId="{EC29D68E-5D72-4DC5-B350-CB06A074F3CC}" destId="{E4136B4C-4AD8-4DD4-890E-92884D11B1D8}" srcOrd="3" destOrd="0" presId="urn:microsoft.com/office/officeart/2005/8/layout/default"/>
    <dgm:cxn modelId="{ECE6ECDE-A33A-46FC-9786-63E3760055F1}" type="presParOf" srcId="{EC29D68E-5D72-4DC5-B350-CB06A074F3CC}" destId="{A7BB4FB3-3F10-49D7-A3CB-3AA5D1A339DA}" srcOrd="4" destOrd="0" presId="urn:microsoft.com/office/officeart/2005/8/layout/default"/>
    <dgm:cxn modelId="{22D5471D-69C2-475B-92CF-4AB5A1556A51}" type="presParOf" srcId="{EC29D68E-5D72-4DC5-B350-CB06A074F3CC}" destId="{F6DA718B-1BE5-49AD-BF94-3275C693CF24}" srcOrd="5" destOrd="0" presId="urn:microsoft.com/office/officeart/2005/8/layout/default"/>
    <dgm:cxn modelId="{99F2732F-4E68-4BE6-88DB-0570FE9DB0CB}" type="presParOf" srcId="{EC29D68E-5D72-4DC5-B350-CB06A074F3CC}" destId="{260F5C04-366D-4AA8-9A45-DB0E711F31C0}" srcOrd="6" destOrd="0" presId="urn:microsoft.com/office/officeart/2005/8/layout/default"/>
    <dgm:cxn modelId="{115CBDFC-9E73-46C5-A4C0-80345A09E280}" type="presParOf" srcId="{EC29D68E-5D72-4DC5-B350-CB06A074F3CC}" destId="{79E755B0-F829-4204-8211-8F8618C8230B}" srcOrd="7" destOrd="0" presId="urn:microsoft.com/office/officeart/2005/8/layout/default"/>
    <dgm:cxn modelId="{FE26CE0D-9EFB-4559-828E-56005EEA6EE2}" type="presParOf" srcId="{EC29D68E-5D72-4DC5-B350-CB06A074F3CC}" destId="{900D9A95-FDEA-4B85-8207-6C0434F1A3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5F538E-0E4A-42CD-85CB-BA57E462486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1D7F8-3AAD-46A7-9C33-984F59B1D161}">
      <dgm:prSet phldrT="[Текст]"/>
      <dgm:spPr/>
      <dgm:t>
        <a:bodyPr/>
        <a:lstStyle/>
        <a:p>
          <a:r>
            <a:rPr lang="ru-RU" dirty="0"/>
            <a:t>В основе французской модели социальной политики лежит принцип профессиональной солидарности, предусматривающий существование страховых фондов, управляемых на паритетных началах наёмными работниками и предпринимателями</a:t>
          </a:r>
        </a:p>
      </dgm:t>
    </dgm:pt>
    <dgm:pt modelId="{212FB9EE-A9B7-4BA2-A6C9-FD25DB75DB1E}" type="parTrans" cxnId="{6D74BE2B-C456-4B1B-93E7-E2A0C8E5A77E}">
      <dgm:prSet/>
      <dgm:spPr/>
      <dgm:t>
        <a:bodyPr/>
        <a:lstStyle/>
        <a:p>
          <a:endParaRPr lang="ru-RU"/>
        </a:p>
      </dgm:t>
    </dgm:pt>
    <dgm:pt modelId="{665854A7-33A7-4727-B1A7-67CC6CE224E3}" type="sibTrans" cxnId="{6D74BE2B-C456-4B1B-93E7-E2A0C8E5A77E}">
      <dgm:prSet/>
      <dgm:spPr/>
      <dgm:t>
        <a:bodyPr/>
        <a:lstStyle/>
        <a:p>
          <a:endParaRPr lang="ru-RU"/>
        </a:p>
      </dgm:t>
    </dgm:pt>
    <dgm:pt modelId="{DC708CA1-3243-49ED-BA86-9D8F3FAAF15F}">
      <dgm:prSet phldrT="[Текст]"/>
      <dgm:spPr/>
      <dgm:t>
        <a:bodyPr/>
        <a:lstStyle/>
        <a:p>
          <a:r>
            <a:rPr lang="ru-RU" dirty="0"/>
            <a:t>Французская система социального обеспечения является обязательной и, среди прочего, решает проблемы, возникающие в связи с выходом на пенсию, безработицей и получением помощи по линии национального здравоохранения</a:t>
          </a:r>
        </a:p>
      </dgm:t>
    </dgm:pt>
    <dgm:pt modelId="{8AB74442-7A88-45E6-8655-B3E353D88333}" type="parTrans" cxnId="{404055B3-29B3-4B1C-A859-F7ADE1246D1E}">
      <dgm:prSet/>
      <dgm:spPr/>
      <dgm:t>
        <a:bodyPr/>
        <a:lstStyle/>
        <a:p>
          <a:endParaRPr lang="ru-RU"/>
        </a:p>
      </dgm:t>
    </dgm:pt>
    <dgm:pt modelId="{173FDE9B-62BC-407A-9D13-10C8DAD680A7}" type="sibTrans" cxnId="{404055B3-29B3-4B1C-A859-F7ADE1246D1E}">
      <dgm:prSet/>
      <dgm:spPr/>
      <dgm:t>
        <a:bodyPr/>
        <a:lstStyle/>
        <a:p>
          <a:endParaRPr lang="ru-RU"/>
        </a:p>
      </dgm:t>
    </dgm:pt>
    <dgm:pt modelId="{3FF6AA2B-2DD7-4218-BCC0-32BD18CE4A99}">
      <dgm:prSet phldrT="[Текст]"/>
      <dgm:spPr/>
      <dgm:t>
        <a:bodyPr/>
        <a:lstStyle/>
        <a:p>
          <a:r>
            <a:rPr lang="ru-RU" dirty="0"/>
            <a:t>В настоящее время система социальной защиты во Франции представляет собой чрезвычайно сложную структуру. Она объединяет более 20 организаций, каждая из которых занимается взносами, отчислениями, идущими на поддержку различных социальных программ</a:t>
          </a:r>
        </a:p>
      </dgm:t>
    </dgm:pt>
    <dgm:pt modelId="{1F9DDFE4-7763-4030-8F03-0921E478FD5F}" type="parTrans" cxnId="{83ABF181-E547-4569-9A53-723817C94171}">
      <dgm:prSet/>
      <dgm:spPr/>
      <dgm:t>
        <a:bodyPr/>
        <a:lstStyle/>
        <a:p>
          <a:endParaRPr lang="ru-RU"/>
        </a:p>
      </dgm:t>
    </dgm:pt>
    <dgm:pt modelId="{4F2E22DC-FC3C-443B-A616-6DE7E592A72E}" type="sibTrans" cxnId="{83ABF181-E547-4569-9A53-723817C94171}">
      <dgm:prSet/>
      <dgm:spPr/>
      <dgm:t>
        <a:bodyPr/>
        <a:lstStyle/>
        <a:p>
          <a:endParaRPr lang="ru-RU"/>
        </a:p>
      </dgm:t>
    </dgm:pt>
    <dgm:pt modelId="{EE78CAAD-EEE3-41A2-9DD6-FC7C4360DA26}">
      <dgm:prSet/>
      <dgm:spPr/>
      <dgm:t>
        <a:bodyPr/>
        <a:lstStyle/>
        <a:p>
          <a:r>
            <a:rPr lang="ru-RU" dirty="0"/>
            <a:t>Система поддержки семьи (</a:t>
          </a:r>
          <a:r>
            <a:rPr lang="ru-RU" dirty="0" err="1"/>
            <a:t>Allocations</a:t>
          </a:r>
          <a:r>
            <a:rPr lang="ru-RU" dirty="0"/>
            <a:t> </a:t>
          </a:r>
          <a:r>
            <a:rPr lang="ru-RU" dirty="0" err="1"/>
            <a:t>familiales</a:t>
          </a:r>
          <a:r>
            <a:rPr lang="ru-RU" dirty="0"/>
            <a:t>) гарантирует финансовую помощь</a:t>
          </a:r>
          <a:r>
            <a:rPr lang="en-US" dirty="0"/>
            <a:t> </a:t>
          </a:r>
          <a:r>
            <a:rPr lang="ru-RU" dirty="0"/>
            <a:t>всем французским семьям, независимо от доходов</a:t>
          </a:r>
        </a:p>
      </dgm:t>
    </dgm:pt>
    <dgm:pt modelId="{603358B7-773E-4123-B4B6-95EDFDB95544}" type="parTrans" cxnId="{5461FD23-73B6-4E4C-9657-F39257AED03E}">
      <dgm:prSet/>
      <dgm:spPr/>
      <dgm:t>
        <a:bodyPr/>
        <a:lstStyle/>
        <a:p>
          <a:endParaRPr lang="ru-RU"/>
        </a:p>
      </dgm:t>
    </dgm:pt>
    <dgm:pt modelId="{CB1E10AF-AE5D-441D-A9D8-2BD566AF1B3E}" type="sibTrans" cxnId="{5461FD23-73B6-4E4C-9657-F39257AED03E}">
      <dgm:prSet/>
      <dgm:spPr/>
      <dgm:t>
        <a:bodyPr/>
        <a:lstStyle/>
        <a:p>
          <a:endParaRPr lang="ru-RU"/>
        </a:p>
      </dgm:t>
    </dgm:pt>
    <dgm:pt modelId="{D9374E2B-DEA0-40C9-B9AB-95D103F00019}">
      <dgm:prSet/>
      <dgm:spPr/>
      <dgm:t>
        <a:bodyPr/>
        <a:lstStyle/>
        <a:p>
          <a:r>
            <a:rPr lang="ru-RU" dirty="0"/>
            <a:t>Французская система медицинского страхования основана на принципе значительной</a:t>
          </a:r>
          <a:r>
            <a:rPr lang="en-US" dirty="0"/>
            <a:t> </a:t>
          </a:r>
          <a:r>
            <a:rPr lang="ru-RU" dirty="0"/>
            <a:t>компенсации в случае любой медицинской проблемы и полной компенсации – в случае серьезного заболевания</a:t>
          </a:r>
        </a:p>
        <a:p>
          <a:endParaRPr lang="ru-RU" dirty="0"/>
        </a:p>
      </dgm:t>
    </dgm:pt>
    <dgm:pt modelId="{89F7986E-F802-4FBA-8D3D-4319D6781BEE}" type="parTrans" cxnId="{69A71E38-211D-46ED-84A6-CE9172712B44}">
      <dgm:prSet/>
      <dgm:spPr/>
      <dgm:t>
        <a:bodyPr/>
        <a:lstStyle/>
        <a:p>
          <a:endParaRPr lang="ru-RU"/>
        </a:p>
      </dgm:t>
    </dgm:pt>
    <dgm:pt modelId="{8EA0465F-8D6D-4B11-983D-F1B84C851904}" type="sibTrans" cxnId="{69A71E38-211D-46ED-84A6-CE9172712B44}">
      <dgm:prSet/>
      <dgm:spPr/>
      <dgm:t>
        <a:bodyPr/>
        <a:lstStyle/>
        <a:p>
          <a:endParaRPr lang="ru-RU"/>
        </a:p>
      </dgm:t>
    </dgm:pt>
    <dgm:pt modelId="{62197C58-421D-461B-A984-0993A23EDFDF}" type="pres">
      <dgm:prSet presAssocID="{645F538E-0E4A-42CD-85CB-BA57E4624867}" presName="Name0" presStyleCnt="0">
        <dgm:presLayoutVars>
          <dgm:dir/>
          <dgm:resizeHandles val="exact"/>
        </dgm:presLayoutVars>
      </dgm:prSet>
      <dgm:spPr/>
    </dgm:pt>
    <dgm:pt modelId="{CECD4FE5-03F6-43D2-9BE0-F89C4FCF2AB5}" type="pres">
      <dgm:prSet presAssocID="{11E1D7F8-3AAD-46A7-9C33-984F59B1D161}" presName="node" presStyleLbl="node1" presStyleIdx="0" presStyleCnt="5">
        <dgm:presLayoutVars>
          <dgm:bulletEnabled val="1"/>
        </dgm:presLayoutVars>
      </dgm:prSet>
      <dgm:spPr/>
    </dgm:pt>
    <dgm:pt modelId="{B85560C4-3194-43AE-B9C0-13164060DD6A}" type="pres">
      <dgm:prSet presAssocID="{665854A7-33A7-4727-B1A7-67CC6CE224E3}" presName="sibTrans" presStyleCnt="0"/>
      <dgm:spPr/>
    </dgm:pt>
    <dgm:pt modelId="{650D1535-591B-4068-BED5-8025E1CA183C}" type="pres">
      <dgm:prSet presAssocID="{DC708CA1-3243-49ED-BA86-9D8F3FAAF15F}" presName="node" presStyleLbl="node1" presStyleIdx="1" presStyleCnt="5">
        <dgm:presLayoutVars>
          <dgm:bulletEnabled val="1"/>
        </dgm:presLayoutVars>
      </dgm:prSet>
      <dgm:spPr/>
    </dgm:pt>
    <dgm:pt modelId="{58F691F6-44E4-4149-A0BF-807A258C29CE}" type="pres">
      <dgm:prSet presAssocID="{173FDE9B-62BC-407A-9D13-10C8DAD680A7}" presName="sibTrans" presStyleCnt="0"/>
      <dgm:spPr/>
    </dgm:pt>
    <dgm:pt modelId="{70FEA5D4-85AF-4304-AB21-B479B17DF203}" type="pres">
      <dgm:prSet presAssocID="{3FF6AA2B-2DD7-4218-BCC0-32BD18CE4A99}" presName="node" presStyleLbl="node1" presStyleIdx="2" presStyleCnt="5">
        <dgm:presLayoutVars>
          <dgm:bulletEnabled val="1"/>
        </dgm:presLayoutVars>
      </dgm:prSet>
      <dgm:spPr/>
    </dgm:pt>
    <dgm:pt modelId="{97256B2F-AA66-44C3-B39D-1C01EBD9AD43}" type="pres">
      <dgm:prSet presAssocID="{4F2E22DC-FC3C-443B-A616-6DE7E592A72E}" presName="sibTrans" presStyleCnt="0"/>
      <dgm:spPr/>
    </dgm:pt>
    <dgm:pt modelId="{DA7C4168-7933-40DE-B26E-BA4578FB9E6E}" type="pres">
      <dgm:prSet presAssocID="{EE78CAAD-EEE3-41A2-9DD6-FC7C4360DA26}" presName="node" presStyleLbl="node1" presStyleIdx="3" presStyleCnt="5">
        <dgm:presLayoutVars>
          <dgm:bulletEnabled val="1"/>
        </dgm:presLayoutVars>
      </dgm:prSet>
      <dgm:spPr/>
    </dgm:pt>
    <dgm:pt modelId="{A5E5B1DD-8358-490E-97B2-382F16220197}" type="pres">
      <dgm:prSet presAssocID="{CB1E10AF-AE5D-441D-A9D8-2BD566AF1B3E}" presName="sibTrans" presStyleCnt="0"/>
      <dgm:spPr/>
    </dgm:pt>
    <dgm:pt modelId="{DE08C3AE-907D-4E9F-9F4D-C5D7878AE2BD}" type="pres">
      <dgm:prSet presAssocID="{D9374E2B-DEA0-40C9-B9AB-95D103F00019}" presName="node" presStyleLbl="node1" presStyleIdx="4" presStyleCnt="5">
        <dgm:presLayoutVars>
          <dgm:bulletEnabled val="1"/>
        </dgm:presLayoutVars>
      </dgm:prSet>
      <dgm:spPr/>
    </dgm:pt>
  </dgm:ptLst>
  <dgm:cxnLst>
    <dgm:cxn modelId="{5461FD23-73B6-4E4C-9657-F39257AED03E}" srcId="{645F538E-0E4A-42CD-85CB-BA57E4624867}" destId="{EE78CAAD-EEE3-41A2-9DD6-FC7C4360DA26}" srcOrd="3" destOrd="0" parTransId="{603358B7-773E-4123-B4B6-95EDFDB95544}" sibTransId="{CB1E10AF-AE5D-441D-A9D8-2BD566AF1B3E}"/>
    <dgm:cxn modelId="{6D74BE2B-C456-4B1B-93E7-E2A0C8E5A77E}" srcId="{645F538E-0E4A-42CD-85CB-BA57E4624867}" destId="{11E1D7F8-3AAD-46A7-9C33-984F59B1D161}" srcOrd="0" destOrd="0" parTransId="{212FB9EE-A9B7-4BA2-A6C9-FD25DB75DB1E}" sibTransId="{665854A7-33A7-4727-B1A7-67CC6CE224E3}"/>
    <dgm:cxn modelId="{69A71E38-211D-46ED-84A6-CE9172712B44}" srcId="{645F538E-0E4A-42CD-85CB-BA57E4624867}" destId="{D9374E2B-DEA0-40C9-B9AB-95D103F00019}" srcOrd="4" destOrd="0" parTransId="{89F7986E-F802-4FBA-8D3D-4319D6781BEE}" sibTransId="{8EA0465F-8D6D-4B11-983D-F1B84C851904}"/>
    <dgm:cxn modelId="{CF747D3C-358C-4467-A35D-C1E4F306FF67}" type="presOf" srcId="{3FF6AA2B-2DD7-4218-BCC0-32BD18CE4A99}" destId="{70FEA5D4-85AF-4304-AB21-B479B17DF203}" srcOrd="0" destOrd="0" presId="urn:microsoft.com/office/officeart/2005/8/layout/hList6"/>
    <dgm:cxn modelId="{BD0A425D-19C4-4E53-A89B-AFA228206C2A}" type="presOf" srcId="{645F538E-0E4A-42CD-85CB-BA57E4624867}" destId="{62197C58-421D-461B-A984-0993A23EDFDF}" srcOrd="0" destOrd="0" presId="urn:microsoft.com/office/officeart/2005/8/layout/hList6"/>
    <dgm:cxn modelId="{80E6EE7E-C739-4EC0-A05C-3F96809F382B}" type="presOf" srcId="{11E1D7F8-3AAD-46A7-9C33-984F59B1D161}" destId="{CECD4FE5-03F6-43D2-9BE0-F89C4FCF2AB5}" srcOrd="0" destOrd="0" presId="urn:microsoft.com/office/officeart/2005/8/layout/hList6"/>
    <dgm:cxn modelId="{83ABF181-E547-4569-9A53-723817C94171}" srcId="{645F538E-0E4A-42CD-85CB-BA57E4624867}" destId="{3FF6AA2B-2DD7-4218-BCC0-32BD18CE4A99}" srcOrd="2" destOrd="0" parTransId="{1F9DDFE4-7763-4030-8F03-0921E478FD5F}" sibTransId="{4F2E22DC-FC3C-443B-A616-6DE7E592A72E}"/>
    <dgm:cxn modelId="{404055B3-29B3-4B1C-A859-F7ADE1246D1E}" srcId="{645F538E-0E4A-42CD-85CB-BA57E4624867}" destId="{DC708CA1-3243-49ED-BA86-9D8F3FAAF15F}" srcOrd="1" destOrd="0" parTransId="{8AB74442-7A88-45E6-8655-B3E353D88333}" sibTransId="{173FDE9B-62BC-407A-9D13-10C8DAD680A7}"/>
    <dgm:cxn modelId="{93399BC0-EEC1-4558-AE26-08A4EC533BFC}" type="presOf" srcId="{EE78CAAD-EEE3-41A2-9DD6-FC7C4360DA26}" destId="{DA7C4168-7933-40DE-B26E-BA4578FB9E6E}" srcOrd="0" destOrd="0" presId="urn:microsoft.com/office/officeart/2005/8/layout/hList6"/>
    <dgm:cxn modelId="{772D69FD-20C2-4836-9EFA-F253FAA6C8DD}" type="presOf" srcId="{D9374E2B-DEA0-40C9-B9AB-95D103F00019}" destId="{DE08C3AE-907D-4E9F-9F4D-C5D7878AE2BD}" srcOrd="0" destOrd="0" presId="urn:microsoft.com/office/officeart/2005/8/layout/hList6"/>
    <dgm:cxn modelId="{4FAC4AFD-CE5F-4D31-B9A1-B6BCA02F60A5}" type="presOf" srcId="{DC708CA1-3243-49ED-BA86-9D8F3FAAF15F}" destId="{650D1535-591B-4068-BED5-8025E1CA183C}" srcOrd="0" destOrd="0" presId="urn:microsoft.com/office/officeart/2005/8/layout/hList6"/>
    <dgm:cxn modelId="{5C18177A-7F68-4A85-A71E-6647DC21D6A5}" type="presParOf" srcId="{62197C58-421D-461B-A984-0993A23EDFDF}" destId="{CECD4FE5-03F6-43D2-9BE0-F89C4FCF2AB5}" srcOrd="0" destOrd="0" presId="urn:microsoft.com/office/officeart/2005/8/layout/hList6"/>
    <dgm:cxn modelId="{B07A2197-51F4-4529-8462-27DB602AB4BC}" type="presParOf" srcId="{62197C58-421D-461B-A984-0993A23EDFDF}" destId="{B85560C4-3194-43AE-B9C0-13164060DD6A}" srcOrd="1" destOrd="0" presId="urn:microsoft.com/office/officeart/2005/8/layout/hList6"/>
    <dgm:cxn modelId="{45F5A4CE-B308-4A5F-99A2-A4DC80B3B545}" type="presParOf" srcId="{62197C58-421D-461B-A984-0993A23EDFDF}" destId="{650D1535-591B-4068-BED5-8025E1CA183C}" srcOrd="2" destOrd="0" presId="urn:microsoft.com/office/officeart/2005/8/layout/hList6"/>
    <dgm:cxn modelId="{99A6A88D-57CF-4253-8B11-557DB5864C04}" type="presParOf" srcId="{62197C58-421D-461B-A984-0993A23EDFDF}" destId="{58F691F6-44E4-4149-A0BF-807A258C29CE}" srcOrd="3" destOrd="0" presId="urn:microsoft.com/office/officeart/2005/8/layout/hList6"/>
    <dgm:cxn modelId="{2377948A-A7D9-401B-B086-1794C46C5518}" type="presParOf" srcId="{62197C58-421D-461B-A984-0993A23EDFDF}" destId="{70FEA5D4-85AF-4304-AB21-B479B17DF203}" srcOrd="4" destOrd="0" presId="urn:microsoft.com/office/officeart/2005/8/layout/hList6"/>
    <dgm:cxn modelId="{85AA6517-32F5-438A-BA71-DFC4190FF5E3}" type="presParOf" srcId="{62197C58-421D-461B-A984-0993A23EDFDF}" destId="{97256B2F-AA66-44C3-B39D-1C01EBD9AD43}" srcOrd="5" destOrd="0" presId="urn:microsoft.com/office/officeart/2005/8/layout/hList6"/>
    <dgm:cxn modelId="{2EE72FBC-18A5-439B-B012-EE6846952939}" type="presParOf" srcId="{62197C58-421D-461B-A984-0993A23EDFDF}" destId="{DA7C4168-7933-40DE-B26E-BA4578FB9E6E}" srcOrd="6" destOrd="0" presId="urn:microsoft.com/office/officeart/2005/8/layout/hList6"/>
    <dgm:cxn modelId="{060734AB-ECBB-4EBA-80F6-AE3A17479934}" type="presParOf" srcId="{62197C58-421D-461B-A984-0993A23EDFDF}" destId="{A5E5B1DD-8358-490E-97B2-382F16220197}" srcOrd="7" destOrd="0" presId="urn:microsoft.com/office/officeart/2005/8/layout/hList6"/>
    <dgm:cxn modelId="{D6CEAD6B-E903-4690-8C48-170DE42D9B94}" type="presParOf" srcId="{62197C58-421D-461B-A984-0993A23EDFDF}" destId="{DE08C3AE-907D-4E9F-9F4D-C5D7878AE2BD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7A7A88-9778-4E9F-BAD7-59F93BDF37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B9E556-8175-414C-88BC-17138F3DAEAB}">
      <dgm:prSet phldrT="[Текст]"/>
      <dgm:spPr/>
      <dgm:t>
        <a:bodyPr/>
        <a:lstStyle/>
        <a:p>
          <a:r>
            <a:rPr lang="ru-RU" dirty="0"/>
            <a:t>Социальная политика в Италии реализуется на основе южно-европейской модели</a:t>
          </a:r>
        </a:p>
      </dgm:t>
    </dgm:pt>
    <dgm:pt modelId="{A6A1DBE0-9A0E-49D7-A26D-1BC32BD44A7A}" type="parTrans" cxnId="{C844182D-3872-4239-9200-6C87BE5345FC}">
      <dgm:prSet/>
      <dgm:spPr/>
      <dgm:t>
        <a:bodyPr/>
        <a:lstStyle/>
        <a:p>
          <a:endParaRPr lang="ru-RU"/>
        </a:p>
      </dgm:t>
    </dgm:pt>
    <dgm:pt modelId="{063192F3-586E-4AB5-8627-E0A33A8FAF61}" type="sibTrans" cxnId="{C844182D-3872-4239-9200-6C87BE5345FC}">
      <dgm:prSet/>
      <dgm:spPr/>
      <dgm:t>
        <a:bodyPr/>
        <a:lstStyle/>
        <a:p>
          <a:endParaRPr lang="ru-RU"/>
        </a:p>
      </dgm:t>
    </dgm:pt>
    <dgm:pt modelId="{8F06DB39-21FE-4D30-AE88-243640973E36}">
      <dgm:prSet phldrT="[Текст]"/>
      <dgm:spPr/>
      <dgm:t>
        <a:bodyPr/>
        <a:lstStyle/>
        <a:p>
          <a:r>
            <a:rPr lang="ru-RU" dirty="0"/>
            <a:t>Базовый принцип социальной политики в Италии – семейная защита</a:t>
          </a:r>
        </a:p>
        <a:p>
          <a:r>
            <a:rPr lang="ru-RU" dirty="0"/>
            <a:t>Преимущественно малоимущие слои населения охвачены социальными услугами</a:t>
          </a:r>
        </a:p>
      </dgm:t>
    </dgm:pt>
    <dgm:pt modelId="{7D65D00D-92A1-4FA7-A2FE-935260F01E68}" type="parTrans" cxnId="{E7AD95EF-A3FF-4D7D-94F0-28D649593352}">
      <dgm:prSet/>
      <dgm:spPr/>
      <dgm:t>
        <a:bodyPr/>
        <a:lstStyle/>
        <a:p>
          <a:endParaRPr lang="ru-RU"/>
        </a:p>
      </dgm:t>
    </dgm:pt>
    <dgm:pt modelId="{1C5F45B1-F540-41E3-9734-764E2EB4943D}" type="sibTrans" cxnId="{E7AD95EF-A3FF-4D7D-94F0-28D649593352}">
      <dgm:prSet/>
      <dgm:spPr/>
      <dgm:t>
        <a:bodyPr/>
        <a:lstStyle/>
        <a:p>
          <a:endParaRPr lang="ru-RU"/>
        </a:p>
      </dgm:t>
    </dgm:pt>
    <dgm:pt modelId="{31718407-E5EF-4BF2-A2C6-684197C3A65B}">
      <dgm:prSet phldrT="[Текст]"/>
      <dgm:spPr/>
      <dgm:t>
        <a:bodyPr/>
        <a:lstStyle/>
        <a:p>
          <a:r>
            <a:rPr lang="ru-RU" dirty="0"/>
            <a:t>Источник финансирования социальной политики – страховые взносы</a:t>
          </a:r>
        </a:p>
        <a:p>
          <a:r>
            <a:rPr lang="ru-RU" dirty="0"/>
            <a:t>Управляет социальной сферой и политикой в Италии - государство</a:t>
          </a:r>
        </a:p>
      </dgm:t>
    </dgm:pt>
    <dgm:pt modelId="{A672968B-28E8-459D-944D-7F6BCC0CA76D}" type="parTrans" cxnId="{52CFAD88-0DE3-4E42-BEBF-887FCF71782B}">
      <dgm:prSet/>
      <dgm:spPr/>
      <dgm:t>
        <a:bodyPr/>
        <a:lstStyle/>
        <a:p>
          <a:endParaRPr lang="ru-RU"/>
        </a:p>
      </dgm:t>
    </dgm:pt>
    <dgm:pt modelId="{F25BCC77-1494-4769-9CCE-AE28162C1EC5}" type="sibTrans" cxnId="{52CFAD88-0DE3-4E42-BEBF-887FCF71782B}">
      <dgm:prSet/>
      <dgm:spPr/>
      <dgm:t>
        <a:bodyPr/>
        <a:lstStyle/>
        <a:p>
          <a:endParaRPr lang="ru-RU"/>
        </a:p>
      </dgm:t>
    </dgm:pt>
    <dgm:pt modelId="{9D649037-E747-425F-BEBB-213DE2E5AC40}">
      <dgm:prSet/>
      <dgm:spPr/>
      <dgm:t>
        <a:bodyPr/>
        <a:lstStyle/>
        <a:p>
          <a:r>
            <a:rPr lang="ru-RU" dirty="0"/>
            <a:t>Социальное страхования в Италии в экономически слабых регионах, помимо своей основной функции, зачастую выполняют роль пособий по безработице и выплат социальной поддержки</a:t>
          </a:r>
        </a:p>
      </dgm:t>
    </dgm:pt>
    <dgm:pt modelId="{A670C0E2-E024-4962-A1B6-035B6BE46FA1}" type="parTrans" cxnId="{3D758647-5193-4818-BC91-11F649DAA68B}">
      <dgm:prSet/>
      <dgm:spPr/>
      <dgm:t>
        <a:bodyPr/>
        <a:lstStyle/>
        <a:p>
          <a:endParaRPr lang="ru-RU"/>
        </a:p>
      </dgm:t>
    </dgm:pt>
    <dgm:pt modelId="{70348B05-0174-4D58-BC91-15BC21C67DAB}" type="sibTrans" cxnId="{3D758647-5193-4818-BC91-11F649DAA68B}">
      <dgm:prSet/>
      <dgm:spPr/>
      <dgm:t>
        <a:bodyPr/>
        <a:lstStyle/>
        <a:p>
          <a:endParaRPr lang="ru-RU"/>
        </a:p>
      </dgm:t>
    </dgm:pt>
    <dgm:pt modelId="{C97A4154-E96D-4896-9992-D7D366089CCC}">
      <dgm:prSet/>
      <dgm:spPr/>
      <dgm:t>
        <a:bodyPr/>
        <a:lstStyle/>
        <a:p>
          <a:r>
            <a:rPr lang="ru-RU" dirty="0"/>
            <a:t>Ассиметричная структура социальных расходов. Это выражается в том, что наиболее крупную часть социальных расходов составляет пенсионное обеспечение</a:t>
          </a:r>
        </a:p>
        <a:p>
          <a:r>
            <a:rPr lang="ru-RU" dirty="0"/>
            <a:t>Наименьшую – поддержка материнства, образования, здравоохранения</a:t>
          </a:r>
        </a:p>
      </dgm:t>
    </dgm:pt>
    <dgm:pt modelId="{C1F5CE93-8E71-4906-BBD4-1954E38A78D8}" type="parTrans" cxnId="{7A2682FF-4C29-4D0D-8A31-17FA5C14CD55}">
      <dgm:prSet/>
      <dgm:spPr/>
      <dgm:t>
        <a:bodyPr/>
        <a:lstStyle/>
        <a:p>
          <a:endParaRPr lang="ru-RU"/>
        </a:p>
      </dgm:t>
    </dgm:pt>
    <dgm:pt modelId="{F3CF23DB-BA57-4800-84D7-D6AFACD94EFB}" type="sibTrans" cxnId="{7A2682FF-4C29-4D0D-8A31-17FA5C14CD55}">
      <dgm:prSet/>
      <dgm:spPr/>
      <dgm:t>
        <a:bodyPr/>
        <a:lstStyle/>
        <a:p>
          <a:endParaRPr lang="ru-RU"/>
        </a:p>
      </dgm:t>
    </dgm:pt>
    <dgm:pt modelId="{B842529B-1319-4913-8695-D4C10A69510F}" type="pres">
      <dgm:prSet presAssocID="{BF7A7A88-9778-4E9F-BAD7-59F93BDF378E}" presName="diagram" presStyleCnt="0">
        <dgm:presLayoutVars>
          <dgm:dir/>
          <dgm:resizeHandles val="exact"/>
        </dgm:presLayoutVars>
      </dgm:prSet>
      <dgm:spPr/>
    </dgm:pt>
    <dgm:pt modelId="{24924A67-FA03-4884-9C18-87398C85481E}" type="pres">
      <dgm:prSet presAssocID="{DBB9E556-8175-414C-88BC-17138F3DAEAB}" presName="node" presStyleLbl="node1" presStyleIdx="0" presStyleCnt="5">
        <dgm:presLayoutVars>
          <dgm:bulletEnabled val="1"/>
        </dgm:presLayoutVars>
      </dgm:prSet>
      <dgm:spPr/>
    </dgm:pt>
    <dgm:pt modelId="{0380437B-1338-4854-A274-E77916023755}" type="pres">
      <dgm:prSet presAssocID="{063192F3-586E-4AB5-8627-E0A33A8FAF61}" presName="sibTrans" presStyleCnt="0"/>
      <dgm:spPr/>
    </dgm:pt>
    <dgm:pt modelId="{C30638C0-50E2-440B-B048-3F0E3F2EC08D}" type="pres">
      <dgm:prSet presAssocID="{9D649037-E747-425F-BEBB-213DE2E5AC40}" presName="node" presStyleLbl="node1" presStyleIdx="1" presStyleCnt="5">
        <dgm:presLayoutVars>
          <dgm:bulletEnabled val="1"/>
        </dgm:presLayoutVars>
      </dgm:prSet>
      <dgm:spPr/>
    </dgm:pt>
    <dgm:pt modelId="{82FDFE8E-4815-4D96-817D-C41FBAC960E9}" type="pres">
      <dgm:prSet presAssocID="{70348B05-0174-4D58-BC91-15BC21C67DAB}" presName="sibTrans" presStyleCnt="0"/>
      <dgm:spPr/>
    </dgm:pt>
    <dgm:pt modelId="{95D171A3-7A9F-4D94-B061-DDD0D7F5E395}" type="pres">
      <dgm:prSet presAssocID="{8F06DB39-21FE-4D30-AE88-243640973E36}" presName="node" presStyleLbl="node1" presStyleIdx="2" presStyleCnt="5">
        <dgm:presLayoutVars>
          <dgm:bulletEnabled val="1"/>
        </dgm:presLayoutVars>
      </dgm:prSet>
      <dgm:spPr/>
    </dgm:pt>
    <dgm:pt modelId="{AB767F05-EC92-4DC1-AA0D-B650E1C66C56}" type="pres">
      <dgm:prSet presAssocID="{1C5F45B1-F540-41E3-9734-764E2EB4943D}" presName="sibTrans" presStyleCnt="0"/>
      <dgm:spPr/>
    </dgm:pt>
    <dgm:pt modelId="{25110404-1A06-4259-9F72-0F5A5CDF66D3}" type="pres">
      <dgm:prSet presAssocID="{31718407-E5EF-4BF2-A2C6-684197C3A65B}" presName="node" presStyleLbl="node1" presStyleIdx="3" presStyleCnt="5">
        <dgm:presLayoutVars>
          <dgm:bulletEnabled val="1"/>
        </dgm:presLayoutVars>
      </dgm:prSet>
      <dgm:spPr/>
    </dgm:pt>
    <dgm:pt modelId="{89DF425F-0335-4D05-81C0-EB236AE21E03}" type="pres">
      <dgm:prSet presAssocID="{F25BCC77-1494-4769-9CCE-AE28162C1EC5}" presName="sibTrans" presStyleCnt="0"/>
      <dgm:spPr/>
    </dgm:pt>
    <dgm:pt modelId="{9BC912F9-B101-4B5E-962A-58AA499622D6}" type="pres">
      <dgm:prSet presAssocID="{C97A4154-E96D-4896-9992-D7D366089CCC}" presName="node" presStyleLbl="node1" presStyleIdx="4" presStyleCnt="5">
        <dgm:presLayoutVars>
          <dgm:bulletEnabled val="1"/>
        </dgm:presLayoutVars>
      </dgm:prSet>
      <dgm:spPr/>
    </dgm:pt>
  </dgm:ptLst>
  <dgm:cxnLst>
    <dgm:cxn modelId="{4FB1261A-F616-47E5-AAB1-CD5610617E90}" type="presOf" srcId="{9D649037-E747-425F-BEBB-213DE2E5AC40}" destId="{C30638C0-50E2-440B-B048-3F0E3F2EC08D}" srcOrd="0" destOrd="0" presId="urn:microsoft.com/office/officeart/2005/8/layout/default"/>
    <dgm:cxn modelId="{C844182D-3872-4239-9200-6C87BE5345FC}" srcId="{BF7A7A88-9778-4E9F-BAD7-59F93BDF378E}" destId="{DBB9E556-8175-414C-88BC-17138F3DAEAB}" srcOrd="0" destOrd="0" parTransId="{A6A1DBE0-9A0E-49D7-A26D-1BC32BD44A7A}" sibTransId="{063192F3-586E-4AB5-8627-E0A33A8FAF61}"/>
    <dgm:cxn modelId="{3D758647-5193-4818-BC91-11F649DAA68B}" srcId="{BF7A7A88-9778-4E9F-BAD7-59F93BDF378E}" destId="{9D649037-E747-425F-BEBB-213DE2E5AC40}" srcOrd="1" destOrd="0" parTransId="{A670C0E2-E024-4962-A1B6-035B6BE46FA1}" sibTransId="{70348B05-0174-4D58-BC91-15BC21C67DAB}"/>
    <dgm:cxn modelId="{1FF5056F-8402-460F-8E26-EDEA45F3B10E}" type="presOf" srcId="{31718407-E5EF-4BF2-A2C6-684197C3A65B}" destId="{25110404-1A06-4259-9F72-0F5A5CDF66D3}" srcOrd="0" destOrd="0" presId="urn:microsoft.com/office/officeart/2005/8/layout/default"/>
    <dgm:cxn modelId="{12BD6B79-1EB6-472E-84D0-046986AD8F11}" type="presOf" srcId="{C97A4154-E96D-4896-9992-D7D366089CCC}" destId="{9BC912F9-B101-4B5E-962A-58AA499622D6}" srcOrd="0" destOrd="0" presId="urn:microsoft.com/office/officeart/2005/8/layout/default"/>
    <dgm:cxn modelId="{52CFAD88-0DE3-4E42-BEBF-887FCF71782B}" srcId="{BF7A7A88-9778-4E9F-BAD7-59F93BDF378E}" destId="{31718407-E5EF-4BF2-A2C6-684197C3A65B}" srcOrd="3" destOrd="0" parTransId="{A672968B-28E8-459D-944D-7F6BCC0CA76D}" sibTransId="{F25BCC77-1494-4769-9CCE-AE28162C1EC5}"/>
    <dgm:cxn modelId="{294360BB-7E6C-4C96-9C42-A7DC9244B21E}" type="presOf" srcId="{BF7A7A88-9778-4E9F-BAD7-59F93BDF378E}" destId="{B842529B-1319-4913-8695-D4C10A69510F}" srcOrd="0" destOrd="0" presId="urn:microsoft.com/office/officeart/2005/8/layout/default"/>
    <dgm:cxn modelId="{D83E20C5-8F27-4B87-9684-7EFECCB27114}" type="presOf" srcId="{DBB9E556-8175-414C-88BC-17138F3DAEAB}" destId="{24924A67-FA03-4884-9C18-87398C85481E}" srcOrd="0" destOrd="0" presId="urn:microsoft.com/office/officeart/2005/8/layout/default"/>
    <dgm:cxn modelId="{F81547E9-27B6-4B68-B63C-622EE1FC7B03}" type="presOf" srcId="{8F06DB39-21FE-4D30-AE88-243640973E36}" destId="{95D171A3-7A9F-4D94-B061-DDD0D7F5E395}" srcOrd="0" destOrd="0" presId="urn:microsoft.com/office/officeart/2005/8/layout/default"/>
    <dgm:cxn modelId="{E7AD95EF-A3FF-4D7D-94F0-28D649593352}" srcId="{BF7A7A88-9778-4E9F-BAD7-59F93BDF378E}" destId="{8F06DB39-21FE-4D30-AE88-243640973E36}" srcOrd="2" destOrd="0" parTransId="{7D65D00D-92A1-4FA7-A2FE-935260F01E68}" sibTransId="{1C5F45B1-F540-41E3-9734-764E2EB4943D}"/>
    <dgm:cxn modelId="{7A2682FF-4C29-4D0D-8A31-17FA5C14CD55}" srcId="{BF7A7A88-9778-4E9F-BAD7-59F93BDF378E}" destId="{C97A4154-E96D-4896-9992-D7D366089CCC}" srcOrd="4" destOrd="0" parTransId="{C1F5CE93-8E71-4906-BBD4-1954E38A78D8}" sibTransId="{F3CF23DB-BA57-4800-84D7-D6AFACD94EFB}"/>
    <dgm:cxn modelId="{74C628C6-1EA3-4D1A-AD85-707949BD5F27}" type="presParOf" srcId="{B842529B-1319-4913-8695-D4C10A69510F}" destId="{24924A67-FA03-4884-9C18-87398C85481E}" srcOrd="0" destOrd="0" presId="urn:microsoft.com/office/officeart/2005/8/layout/default"/>
    <dgm:cxn modelId="{8182231B-F546-48FA-A471-B7888D8D1FC9}" type="presParOf" srcId="{B842529B-1319-4913-8695-D4C10A69510F}" destId="{0380437B-1338-4854-A274-E77916023755}" srcOrd="1" destOrd="0" presId="urn:microsoft.com/office/officeart/2005/8/layout/default"/>
    <dgm:cxn modelId="{E0EEFE16-F25E-4B01-B41E-CBB2D7EAFF12}" type="presParOf" srcId="{B842529B-1319-4913-8695-D4C10A69510F}" destId="{C30638C0-50E2-440B-B048-3F0E3F2EC08D}" srcOrd="2" destOrd="0" presId="urn:microsoft.com/office/officeart/2005/8/layout/default"/>
    <dgm:cxn modelId="{F5F44409-D131-4913-B588-42465A1985EE}" type="presParOf" srcId="{B842529B-1319-4913-8695-D4C10A69510F}" destId="{82FDFE8E-4815-4D96-817D-C41FBAC960E9}" srcOrd="3" destOrd="0" presId="urn:microsoft.com/office/officeart/2005/8/layout/default"/>
    <dgm:cxn modelId="{8D60BD03-2CB2-430B-BDD7-2830F5045204}" type="presParOf" srcId="{B842529B-1319-4913-8695-D4C10A69510F}" destId="{95D171A3-7A9F-4D94-B061-DDD0D7F5E395}" srcOrd="4" destOrd="0" presId="urn:microsoft.com/office/officeart/2005/8/layout/default"/>
    <dgm:cxn modelId="{4AB9D7C6-A455-4060-B646-A1DC9A6992C6}" type="presParOf" srcId="{B842529B-1319-4913-8695-D4C10A69510F}" destId="{AB767F05-EC92-4DC1-AA0D-B650E1C66C56}" srcOrd="5" destOrd="0" presId="urn:microsoft.com/office/officeart/2005/8/layout/default"/>
    <dgm:cxn modelId="{40F419A8-12DD-45F5-90D6-2B34465E3E69}" type="presParOf" srcId="{B842529B-1319-4913-8695-D4C10A69510F}" destId="{25110404-1A06-4259-9F72-0F5A5CDF66D3}" srcOrd="6" destOrd="0" presId="urn:microsoft.com/office/officeart/2005/8/layout/default"/>
    <dgm:cxn modelId="{1D3FF053-5599-4CB4-90F8-89847689243A}" type="presParOf" srcId="{B842529B-1319-4913-8695-D4C10A69510F}" destId="{89DF425F-0335-4D05-81C0-EB236AE21E03}" srcOrd="7" destOrd="0" presId="urn:microsoft.com/office/officeart/2005/8/layout/default"/>
    <dgm:cxn modelId="{C0A3EA39-DA7E-4A5E-9A9E-194F444CB668}" type="presParOf" srcId="{B842529B-1319-4913-8695-D4C10A69510F}" destId="{9BC912F9-B101-4B5E-962A-58AA499622D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BBF40-C4FC-4BF4-8745-DFBA4929DCD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FA56F6-FF63-49D7-93A1-2BD1B3BE2104}">
      <dgm:prSet phldrT="[Текст]" custT="1"/>
      <dgm:spPr/>
      <dgm:t>
        <a:bodyPr/>
        <a:lstStyle/>
        <a:p>
          <a:r>
            <a:rPr lang="ru-RU" sz="1600" dirty="0"/>
            <a:t>Социальная политика Испании устроена таким образом, что основные ее положения действую как на граждан, так и на иностранцев</a:t>
          </a:r>
        </a:p>
      </dgm:t>
    </dgm:pt>
    <dgm:pt modelId="{2591AA88-6723-437C-B759-E0D10A884266}" type="parTrans" cxnId="{E566E95C-45F6-4D82-A00E-A0668A2BF4AB}">
      <dgm:prSet/>
      <dgm:spPr/>
      <dgm:t>
        <a:bodyPr/>
        <a:lstStyle/>
        <a:p>
          <a:endParaRPr lang="ru-RU"/>
        </a:p>
      </dgm:t>
    </dgm:pt>
    <dgm:pt modelId="{FFA0F92D-E1F3-4B9F-8202-D5023DA438FF}" type="sibTrans" cxnId="{E566E95C-45F6-4D82-A00E-A0668A2BF4AB}">
      <dgm:prSet/>
      <dgm:spPr/>
      <dgm:t>
        <a:bodyPr/>
        <a:lstStyle/>
        <a:p>
          <a:endParaRPr lang="ru-RU"/>
        </a:p>
      </dgm:t>
    </dgm:pt>
    <dgm:pt modelId="{DC38FE0C-FEE0-493D-B121-DFAEDC9ED74A}">
      <dgm:prSet custT="1"/>
      <dgm:spPr/>
      <dgm:t>
        <a:bodyPr/>
        <a:lstStyle/>
        <a:p>
          <a:r>
            <a:rPr lang="ru-RU" sz="1500" dirty="0"/>
            <a:t>Социальная политика Испании сконцентрирована на социальной защите детей, пенсионеров, инвалидов и сирот путем мощного законодательного регулирования и материального обеспечения</a:t>
          </a:r>
        </a:p>
      </dgm:t>
    </dgm:pt>
    <dgm:pt modelId="{C26C64BB-96A8-4238-985D-D32228C32128}" type="parTrans" cxnId="{7AFBEE77-D242-4045-8F4D-D057CF675FCB}">
      <dgm:prSet/>
      <dgm:spPr/>
      <dgm:t>
        <a:bodyPr/>
        <a:lstStyle/>
        <a:p>
          <a:endParaRPr lang="ru-RU"/>
        </a:p>
      </dgm:t>
    </dgm:pt>
    <dgm:pt modelId="{C14C2068-BA63-4755-BE25-CD538B38B796}" type="sibTrans" cxnId="{7AFBEE77-D242-4045-8F4D-D057CF675FCB}">
      <dgm:prSet/>
      <dgm:spPr/>
      <dgm:t>
        <a:bodyPr/>
        <a:lstStyle/>
        <a:p>
          <a:endParaRPr lang="ru-RU"/>
        </a:p>
      </dgm:t>
    </dgm:pt>
    <dgm:pt modelId="{A82FCFC5-5885-4C93-9906-96065FDFF319}">
      <dgm:prSet custT="1"/>
      <dgm:spPr/>
      <dgm:t>
        <a:bodyPr/>
        <a:lstStyle/>
        <a:p>
          <a:r>
            <a:rPr lang="ru-RU" sz="1600" dirty="0"/>
            <a:t>Источник финансирования социальной политики – страховые взносы</a:t>
          </a:r>
        </a:p>
        <a:p>
          <a:r>
            <a:rPr lang="ru-RU" sz="1600" dirty="0"/>
            <a:t>Управляет социальной сферой и политикой в Испании - государство</a:t>
          </a:r>
        </a:p>
      </dgm:t>
    </dgm:pt>
    <dgm:pt modelId="{4EF09177-EAA1-4AFE-BB3C-5A8C2EBC0B1B}" type="parTrans" cxnId="{3C3AE049-A971-4651-A646-088F8D9AAEC3}">
      <dgm:prSet/>
      <dgm:spPr/>
      <dgm:t>
        <a:bodyPr/>
        <a:lstStyle/>
        <a:p>
          <a:endParaRPr lang="ru-RU"/>
        </a:p>
      </dgm:t>
    </dgm:pt>
    <dgm:pt modelId="{3FC2C3B9-CB3C-4A81-88F4-EFDF1B86B126}" type="sibTrans" cxnId="{3C3AE049-A971-4651-A646-088F8D9AAEC3}">
      <dgm:prSet/>
      <dgm:spPr/>
      <dgm:t>
        <a:bodyPr/>
        <a:lstStyle/>
        <a:p>
          <a:endParaRPr lang="ru-RU"/>
        </a:p>
      </dgm:t>
    </dgm:pt>
    <dgm:pt modelId="{11A6D265-6538-488D-8684-62D240A54FB7}">
      <dgm:prSet custT="1"/>
      <dgm:spPr/>
      <dgm:t>
        <a:bodyPr/>
        <a:lstStyle/>
        <a:p>
          <a:r>
            <a:rPr lang="ru-RU" sz="1800" dirty="0"/>
            <a:t>Социальная политика в Испании реализуется на основе южно-европейской модели</a:t>
          </a:r>
        </a:p>
      </dgm:t>
    </dgm:pt>
    <dgm:pt modelId="{89107D9A-3973-4E4A-AFBE-C94C5D598BD6}" type="parTrans" cxnId="{19C6F87B-A836-49AF-916F-7532B63DCEC6}">
      <dgm:prSet/>
      <dgm:spPr/>
      <dgm:t>
        <a:bodyPr/>
        <a:lstStyle/>
        <a:p>
          <a:endParaRPr lang="ru-RU"/>
        </a:p>
      </dgm:t>
    </dgm:pt>
    <dgm:pt modelId="{CF00E15E-BF6F-4ED4-AF44-E735564404F4}" type="sibTrans" cxnId="{19C6F87B-A836-49AF-916F-7532B63DCEC6}">
      <dgm:prSet/>
      <dgm:spPr/>
      <dgm:t>
        <a:bodyPr/>
        <a:lstStyle/>
        <a:p>
          <a:endParaRPr lang="ru-RU"/>
        </a:p>
      </dgm:t>
    </dgm:pt>
    <dgm:pt modelId="{18852515-6D60-4063-8C75-CDE6200BD68E}">
      <dgm:prSet custT="1"/>
      <dgm:spPr/>
      <dgm:t>
        <a:bodyPr/>
        <a:lstStyle/>
        <a:p>
          <a:r>
            <a:rPr lang="ru-RU" sz="1300" dirty="0"/>
            <a:t> </a:t>
          </a:r>
          <a:r>
            <a:rPr lang="ru-RU" sz="1400" dirty="0"/>
            <a:t>Кроме государства существуют неправительственные организации, которые ведут свою деятельность в следующих сферах: гуманитарная помощь, содействие лицам, относящимся к маргинальным группам, недееспособным, тяжелобольным, наркозависимым и т.д.</a:t>
          </a:r>
        </a:p>
      </dgm:t>
    </dgm:pt>
    <dgm:pt modelId="{D49B174E-7E3F-4EC8-AF42-177D96DE00C9}" type="parTrans" cxnId="{AA6152D0-C689-4FB0-B7FE-8CB8A0428663}">
      <dgm:prSet/>
      <dgm:spPr/>
      <dgm:t>
        <a:bodyPr/>
        <a:lstStyle/>
        <a:p>
          <a:endParaRPr lang="ru-RU"/>
        </a:p>
      </dgm:t>
    </dgm:pt>
    <dgm:pt modelId="{873ABF0A-A6E5-48B6-9DA6-A7D128377097}" type="sibTrans" cxnId="{AA6152D0-C689-4FB0-B7FE-8CB8A0428663}">
      <dgm:prSet/>
      <dgm:spPr/>
      <dgm:t>
        <a:bodyPr/>
        <a:lstStyle/>
        <a:p>
          <a:endParaRPr lang="ru-RU"/>
        </a:p>
      </dgm:t>
    </dgm:pt>
    <dgm:pt modelId="{EA76F90D-AA8B-41D3-87A7-C74EC01E2533}" type="pres">
      <dgm:prSet presAssocID="{D76BBF40-C4FC-4BF4-8745-DFBA4929DCD8}" presName="Name0" presStyleCnt="0">
        <dgm:presLayoutVars>
          <dgm:dir/>
          <dgm:resizeHandles val="exact"/>
        </dgm:presLayoutVars>
      </dgm:prSet>
      <dgm:spPr/>
    </dgm:pt>
    <dgm:pt modelId="{788D03A8-0DF1-42D0-BEA3-1CD8C277D3DD}" type="pres">
      <dgm:prSet presAssocID="{E2FA56F6-FF63-49D7-93A1-2BD1B3BE2104}" presName="node" presStyleLbl="node1" presStyleIdx="0" presStyleCnt="5">
        <dgm:presLayoutVars>
          <dgm:bulletEnabled val="1"/>
        </dgm:presLayoutVars>
      </dgm:prSet>
      <dgm:spPr/>
    </dgm:pt>
    <dgm:pt modelId="{591DCEFE-AFEF-4E9F-B087-4BA25D5F51BE}" type="pres">
      <dgm:prSet presAssocID="{FFA0F92D-E1F3-4B9F-8202-D5023DA438FF}" presName="sibTrans" presStyleCnt="0"/>
      <dgm:spPr/>
    </dgm:pt>
    <dgm:pt modelId="{661A69BE-0330-4FA2-A744-A67203CED644}" type="pres">
      <dgm:prSet presAssocID="{DC38FE0C-FEE0-493D-B121-DFAEDC9ED74A}" presName="node" presStyleLbl="node1" presStyleIdx="1" presStyleCnt="5">
        <dgm:presLayoutVars>
          <dgm:bulletEnabled val="1"/>
        </dgm:presLayoutVars>
      </dgm:prSet>
      <dgm:spPr/>
    </dgm:pt>
    <dgm:pt modelId="{3B29CEA0-AA95-4151-94EF-1A793B04D3DD}" type="pres">
      <dgm:prSet presAssocID="{C14C2068-BA63-4755-BE25-CD538B38B796}" presName="sibTrans" presStyleCnt="0"/>
      <dgm:spPr/>
    </dgm:pt>
    <dgm:pt modelId="{5C462EC9-7C84-492F-8268-33BF2B5FB573}" type="pres">
      <dgm:prSet presAssocID="{A82FCFC5-5885-4C93-9906-96065FDFF319}" presName="node" presStyleLbl="node1" presStyleIdx="2" presStyleCnt="5">
        <dgm:presLayoutVars>
          <dgm:bulletEnabled val="1"/>
        </dgm:presLayoutVars>
      </dgm:prSet>
      <dgm:spPr/>
    </dgm:pt>
    <dgm:pt modelId="{151225B1-B1ED-4128-A95B-4FA85B9D6515}" type="pres">
      <dgm:prSet presAssocID="{3FC2C3B9-CB3C-4A81-88F4-EFDF1B86B126}" presName="sibTrans" presStyleCnt="0"/>
      <dgm:spPr/>
    </dgm:pt>
    <dgm:pt modelId="{D6E3B65C-048B-4B09-ABF3-50AA41A52AA4}" type="pres">
      <dgm:prSet presAssocID="{11A6D265-6538-488D-8684-62D240A54FB7}" presName="node" presStyleLbl="node1" presStyleIdx="3" presStyleCnt="5">
        <dgm:presLayoutVars>
          <dgm:bulletEnabled val="1"/>
        </dgm:presLayoutVars>
      </dgm:prSet>
      <dgm:spPr/>
    </dgm:pt>
    <dgm:pt modelId="{68AB48E3-74CD-445F-B8BA-62C56692D0C6}" type="pres">
      <dgm:prSet presAssocID="{CF00E15E-BF6F-4ED4-AF44-E735564404F4}" presName="sibTrans" presStyleCnt="0"/>
      <dgm:spPr/>
    </dgm:pt>
    <dgm:pt modelId="{AF64B4AD-9DC4-48A7-B749-80F3276B1370}" type="pres">
      <dgm:prSet presAssocID="{18852515-6D60-4063-8C75-CDE6200BD68E}" presName="node" presStyleLbl="node1" presStyleIdx="4" presStyleCnt="5">
        <dgm:presLayoutVars>
          <dgm:bulletEnabled val="1"/>
        </dgm:presLayoutVars>
      </dgm:prSet>
      <dgm:spPr/>
    </dgm:pt>
  </dgm:ptLst>
  <dgm:cxnLst>
    <dgm:cxn modelId="{2D466402-7E44-41B3-BE49-DFDDE50584D3}" type="presOf" srcId="{18852515-6D60-4063-8C75-CDE6200BD68E}" destId="{AF64B4AD-9DC4-48A7-B749-80F3276B1370}" srcOrd="0" destOrd="0" presId="urn:microsoft.com/office/officeart/2005/8/layout/hList6"/>
    <dgm:cxn modelId="{5AD2C02A-D284-41C3-B0E8-69476690125D}" type="presOf" srcId="{A82FCFC5-5885-4C93-9906-96065FDFF319}" destId="{5C462EC9-7C84-492F-8268-33BF2B5FB573}" srcOrd="0" destOrd="0" presId="urn:microsoft.com/office/officeart/2005/8/layout/hList6"/>
    <dgm:cxn modelId="{E566E95C-45F6-4D82-A00E-A0668A2BF4AB}" srcId="{D76BBF40-C4FC-4BF4-8745-DFBA4929DCD8}" destId="{E2FA56F6-FF63-49D7-93A1-2BD1B3BE2104}" srcOrd="0" destOrd="0" parTransId="{2591AA88-6723-437C-B759-E0D10A884266}" sibTransId="{FFA0F92D-E1F3-4B9F-8202-D5023DA438FF}"/>
    <dgm:cxn modelId="{2A04A663-498F-451E-82E8-66085939333E}" type="presOf" srcId="{E2FA56F6-FF63-49D7-93A1-2BD1B3BE2104}" destId="{788D03A8-0DF1-42D0-BEA3-1CD8C277D3DD}" srcOrd="0" destOrd="0" presId="urn:microsoft.com/office/officeart/2005/8/layout/hList6"/>
    <dgm:cxn modelId="{4C1D1C48-72E7-49DF-B045-97CAE6265F32}" type="presOf" srcId="{11A6D265-6538-488D-8684-62D240A54FB7}" destId="{D6E3B65C-048B-4B09-ABF3-50AA41A52AA4}" srcOrd="0" destOrd="0" presId="urn:microsoft.com/office/officeart/2005/8/layout/hList6"/>
    <dgm:cxn modelId="{3C3AE049-A971-4651-A646-088F8D9AAEC3}" srcId="{D76BBF40-C4FC-4BF4-8745-DFBA4929DCD8}" destId="{A82FCFC5-5885-4C93-9906-96065FDFF319}" srcOrd="2" destOrd="0" parTransId="{4EF09177-EAA1-4AFE-BB3C-5A8C2EBC0B1B}" sibTransId="{3FC2C3B9-CB3C-4A81-88F4-EFDF1B86B126}"/>
    <dgm:cxn modelId="{7AFBEE77-D242-4045-8F4D-D057CF675FCB}" srcId="{D76BBF40-C4FC-4BF4-8745-DFBA4929DCD8}" destId="{DC38FE0C-FEE0-493D-B121-DFAEDC9ED74A}" srcOrd="1" destOrd="0" parTransId="{C26C64BB-96A8-4238-985D-D32228C32128}" sibTransId="{C14C2068-BA63-4755-BE25-CD538B38B796}"/>
    <dgm:cxn modelId="{19C6F87B-A836-49AF-916F-7532B63DCEC6}" srcId="{D76BBF40-C4FC-4BF4-8745-DFBA4929DCD8}" destId="{11A6D265-6538-488D-8684-62D240A54FB7}" srcOrd="3" destOrd="0" parTransId="{89107D9A-3973-4E4A-AFBE-C94C5D598BD6}" sibTransId="{CF00E15E-BF6F-4ED4-AF44-E735564404F4}"/>
    <dgm:cxn modelId="{767B7C92-FF59-4E09-AC88-4A0D1C662190}" type="presOf" srcId="{DC38FE0C-FEE0-493D-B121-DFAEDC9ED74A}" destId="{661A69BE-0330-4FA2-A744-A67203CED644}" srcOrd="0" destOrd="0" presId="urn:microsoft.com/office/officeart/2005/8/layout/hList6"/>
    <dgm:cxn modelId="{AA6152D0-C689-4FB0-B7FE-8CB8A0428663}" srcId="{D76BBF40-C4FC-4BF4-8745-DFBA4929DCD8}" destId="{18852515-6D60-4063-8C75-CDE6200BD68E}" srcOrd="4" destOrd="0" parTransId="{D49B174E-7E3F-4EC8-AF42-177D96DE00C9}" sibTransId="{873ABF0A-A6E5-48B6-9DA6-A7D128377097}"/>
    <dgm:cxn modelId="{C36F41F2-45DD-4C9E-B6CD-0C57E2322EC0}" type="presOf" srcId="{D76BBF40-C4FC-4BF4-8745-DFBA4929DCD8}" destId="{EA76F90D-AA8B-41D3-87A7-C74EC01E2533}" srcOrd="0" destOrd="0" presId="urn:microsoft.com/office/officeart/2005/8/layout/hList6"/>
    <dgm:cxn modelId="{A3694D27-7553-4299-8658-A9042A1FAA1F}" type="presParOf" srcId="{EA76F90D-AA8B-41D3-87A7-C74EC01E2533}" destId="{788D03A8-0DF1-42D0-BEA3-1CD8C277D3DD}" srcOrd="0" destOrd="0" presId="urn:microsoft.com/office/officeart/2005/8/layout/hList6"/>
    <dgm:cxn modelId="{E5B0589E-9084-412F-BC5C-92E9C913FCC9}" type="presParOf" srcId="{EA76F90D-AA8B-41D3-87A7-C74EC01E2533}" destId="{591DCEFE-AFEF-4E9F-B087-4BA25D5F51BE}" srcOrd="1" destOrd="0" presId="urn:microsoft.com/office/officeart/2005/8/layout/hList6"/>
    <dgm:cxn modelId="{817CE2D0-A374-493C-8E55-14C9ED9D701A}" type="presParOf" srcId="{EA76F90D-AA8B-41D3-87A7-C74EC01E2533}" destId="{661A69BE-0330-4FA2-A744-A67203CED644}" srcOrd="2" destOrd="0" presId="urn:microsoft.com/office/officeart/2005/8/layout/hList6"/>
    <dgm:cxn modelId="{5719A09E-B931-4C3F-9C68-A51E20312B7D}" type="presParOf" srcId="{EA76F90D-AA8B-41D3-87A7-C74EC01E2533}" destId="{3B29CEA0-AA95-4151-94EF-1A793B04D3DD}" srcOrd="3" destOrd="0" presId="urn:microsoft.com/office/officeart/2005/8/layout/hList6"/>
    <dgm:cxn modelId="{36EC60CC-90A4-4554-AA36-9186017D1F2E}" type="presParOf" srcId="{EA76F90D-AA8B-41D3-87A7-C74EC01E2533}" destId="{5C462EC9-7C84-492F-8268-33BF2B5FB573}" srcOrd="4" destOrd="0" presId="urn:microsoft.com/office/officeart/2005/8/layout/hList6"/>
    <dgm:cxn modelId="{DAEE9AB6-4632-44F6-90AA-AE73CD77221C}" type="presParOf" srcId="{EA76F90D-AA8B-41D3-87A7-C74EC01E2533}" destId="{151225B1-B1ED-4128-A95B-4FA85B9D6515}" srcOrd="5" destOrd="0" presId="urn:microsoft.com/office/officeart/2005/8/layout/hList6"/>
    <dgm:cxn modelId="{E71DAE5B-7355-49D1-835F-82E0104CFA4B}" type="presParOf" srcId="{EA76F90D-AA8B-41D3-87A7-C74EC01E2533}" destId="{D6E3B65C-048B-4B09-ABF3-50AA41A52AA4}" srcOrd="6" destOrd="0" presId="urn:microsoft.com/office/officeart/2005/8/layout/hList6"/>
    <dgm:cxn modelId="{5B97C761-0547-4CD8-A4FB-4D1A02E97A7C}" type="presParOf" srcId="{EA76F90D-AA8B-41D3-87A7-C74EC01E2533}" destId="{68AB48E3-74CD-445F-B8BA-62C56692D0C6}" srcOrd="7" destOrd="0" presId="urn:microsoft.com/office/officeart/2005/8/layout/hList6"/>
    <dgm:cxn modelId="{D042BB4D-7AB4-4F53-8445-D9682E766079}" type="presParOf" srcId="{EA76F90D-AA8B-41D3-87A7-C74EC01E2533}" destId="{AF64B4AD-9DC4-48A7-B749-80F3276B1370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A4A1D4-4DCA-4F89-96D3-DC9CE1099D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489F2-E9E2-4A7B-A3C6-CC931D836D88}">
      <dgm:prSet phldrT="[Текст]"/>
      <dgm:spPr/>
      <dgm:t>
        <a:bodyPr/>
        <a:lstStyle/>
        <a:p>
          <a:r>
            <a:rPr lang="ru-RU" dirty="0"/>
            <a:t>Большинство расходов Исландии приходится на социальную политику</a:t>
          </a:r>
        </a:p>
      </dgm:t>
    </dgm:pt>
    <dgm:pt modelId="{5EE01BCC-4B00-48DB-89A0-2951C3D5F6D3}" type="parTrans" cxnId="{1A62739B-0B2C-40DE-AF5B-1B257788B4BC}">
      <dgm:prSet/>
      <dgm:spPr/>
      <dgm:t>
        <a:bodyPr/>
        <a:lstStyle/>
        <a:p>
          <a:endParaRPr lang="ru-RU"/>
        </a:p>
      </dgm:t>
    </dgm:pt>
    <dgm:pt modelId="{51AB7F0C-F605-4354-9F14-35272DFA549E}" type="sibTrans" cxnId="{1A62739B-0B2C-40DE-AF5B-1B257788B4BC}">
      <dgm:prSet/>
      <dgm:spPr/>
      <dgm:t>
        <a:bodyPr/>
        <a:lstStyle/>
        <a:p>
          <a:endParaRPr lang="ru-RU"/>
        </a:p>
      </dgm:t>
    </dgm:pt>
    <dgm:pt modelId="{1445230C-6AD9-4E86-B9CD-ACC068C5DFF7}">
      <dgm:prSet/>
      <dgm:spPr/>
      <dgm:t>
        <a:bodyPr/>
        <a:lstStyle/>
        <a:p>
          <a:r>
            <a:rPr lang="ru-RU"/>
            <a:t>В Исландии люди в возрасте 16-70 лет имеют право на получение льгот в случае увольнения, при условии, если они легально проработали как минимум 3 месяца</a:t>
          </a:r>
        </a:p>
      </dgm:t>
    </dgm:pt>
    <dgm:pt modelId="{D0E320AE-4CC8-4399-9F6F-F73D489FAE49}" type="sibTrans" cxnId="{5667F76C-33F3-4C5D-AD9B-97052744E454}">
      <dgm:prSet/>
      <dgm:spPr/>
      <dgm:t>
        <a:bodyPr/>
        <a:lstStyle/>
        <a:p>
          <a:endParaRPr lang="ru-RU"/>
        </a:p>
      </dgm:t>
    </dgm:pt>
    <dgm:pt modelId="{4AFE7672-11C6-40AC-B32F-2A129B9DF723}" type="parTrans" cxnId="{5667F76C-33F3-4C5D-AD9B-97052744E454}">
      <dgm:prSet/>
      <dgm:spPr/>
      <dgm:t>
        <a:bodyPr/>
        <a:lstStyle/>
        <a:p>
          <a:endParaRPr lang="ru-RU"/>
        </a:p>
      </dgm:t>
    </dgm:pt>
    <dgm:pt modelId="{8DB77DB0-F9BA-40FC-AA1F-8CF394171B8A}">
      <dgm:prSet/>
      <dgm:spPr/>
      <dgm:t>
        <a:bodyPr/>
        <a:lstStyle/>
        <a:p>
          <a:r>
            <a:rPr lang="ru-RU"/>
            <a:t>Основную работу по социальному обеспечению проводят местные органы управления</a:t>
          </a:r>
        </a:p>
      </dgm:t>
    </dgm:pt>
    <dgm:pt modelId="{18D91DDC-4FA7-4FBB-95FD-4E660DA654CA}" type="parTrans" cxnId="{C2C678D6-D40F-4936-BFB9-6E7C109B111B}">
      <dgm:prSet/>
      <dgm:spPr/>
      <dgm:t>
        <a:bodyPr/>
        <a:lstStyle/>
        <a:p>
          <a:endParaRPr lang="ru-RU"/>
        </a:p>
      </dgm:t>
    </dgm:pt>
    <dgm:pt modelId="{85C8A8F7-6D10-4B82-A835-4516059AA9E1}" type="sibTrans" cxnId="{C2C678D6-D40F-4936-BFB9-6E7C109B111B}">
      <dgm:prSet/>
      <dgm:spPr/>
      <dgm:t>
        <a:bodyPr/>
        <a:lstStyle/>
        <a:p>
          <a:endParaRPr lang="ru-RU"/>
        </a:p>
      </dgm:t>
    </dgm:pt>
    <dgm:pt modelId="{B4443CE5-9B26-47E5-BBCF-125A51FE0F86}">
      <dgm:prSet/>
      <dgm:spPr/>
      <dgm:t>
        <a:bodyPr/>
        <a:lstStyle/>
        <a:p>
          <a:r>
            <a:rPr lang="ru-RU" dirty="0"/>
            <a:t> Существует адресная социальная помощь разным категориям малоимущим граждан, которая заключается в ежемесячной раздаче необходимого продовольствия</a:t>
          </a:r>
        </a:p>
      </dgm:t>
    </dgm:pt>
    <dgm:pt modelId="{10B7749F-391D-4AFF-8E5D-9E907AC973D1}" type="parTrans" cxnId="{135A71FF-1D13-48C4-8236-6F139FEB0A03}">
      <dgm:prSet/>
      <dgm:spPr/>
      <dgm:t>
        <a:bodyPr/>
        <a:lstStyle/>
        <a:p>
          <a:endParaRPr lang="ru-RU"/>
        </a:p>
      </dgm:t>
    </dgm:pt>
    <dgm:pt modelId="{504706F8-D9D3-49AA-9B76-57BDD46FC0EC}" type="sibTrans" cxnId="{135A71FF-1D13-48C4-8236-6F139FEB0A03}">
      <dgm:prSet/>
      <dgm:spPr/>
      <dgm:t>
        <a:bodyPr/>
        <a:lstStyle/>
        <a:p>
          <a:endParaRPr lang="ru-RU"/>
        </a:p>
      </dgm:t>
    </dgm:pt>
    <dgm:pt modelId="{71178982-AE1A-45F1-BA88-A34D6D673164}">
      <dgm:prSet/>
      <dgm:spPr/>
      <dgm:t>
        <a:bodyPr/>
        <a:lstStyle/>
        <a:p>
          <a:r>
            <a:rPr lang="ru-RU"/>
            <a:t>Государство несет основную ответственность за социальное благополучие своих граждан и является основным производителем социальных услуг</a:t>
          </a:r>
        </a:p>
      </dgm:t>
    </dgm:pt>
    <dgm:pt modelId="{E9DC7D0C-E253-4A96-9AD8-1C162724AC8D}" type="parTrans" cxnId="{E8624B68-C97A-4ADA-92B3-B5EB4D8C6D1E}">
      <dgm:prSet/>
      <dgm:spPr/>
      <dgm:t>
        <a:bodyPr/>
        <a:lstStyle/>
        <a:p>
          <a:endParaRPr lang="ru-RU"/>
        </a:p>
      </dgm:t>
    </dgm:pt>
    <dgm:pt modelId="{5EAE26BE-91BD-4259-96EF-1B65C502463F}" type="sibTrans" cxnId="{E8624B68-C97A-4ADA-92B3-B5EB4D8C6D1E}">
      <dgm:prSet/>
      <dgm:spPr/>
      <dgm:t>
        <a:bodyPr/>
        <a:lstStyle/>
        <a:p>
          <a:endParaRPr lang="ru-RU"/>
        </a:p>
      </dgm:t>
    </dgm:pt>
    <dgm:pt modelId="{71F10494-4B58-4B03-B1BB-6D9954C601BA}">
      <dgm:prSet/>
      <dgm:spPr/>
      <dgm:t>
        <a:bodyPr/>
        <a:lstStyle/>
        <a:p>
          <a:r>
            <a:rPr lang="ru-RU" dirty="0"/>
            <a:t>Действует система перераспределения доходов (например, бюджет или социально-страховые фонды)</a:t>
          </a:r>
        </a:p>
      </dgm:t>
    </dgm:pt>
    <dgm:pt modelId="{0CFC7C0A-1B4B-48B3-A040-CE09764804B0}" type="parTrans" cxnId="{343D7D70-BAD9-4417-ABCB-CE7597EB2770}">
      <dgm:prSet/>
      <dgm:spPr/>
      <dgm:t>
        <a:bodyPr/>
        <a:lstStyle/>
        <a:p>
          <a:endParaRPr lang="ru-RU"/>
        </a:p>
      </dgm:t>
    </dgm:pt>
    <dgm:pt modelId="{8DF2CA66-CBF8-4BD7-91DE-FBABF20D23D7}" type="sibTrans" cxnId="{343D7D70-BAD9-4417-ABCB-CE7597EB2770}">
      <dgm:prSet/>
      <dgm:spPr/>
      <dgm:t>
        <a:bodyPr/>
        <a:lstStyle/>
        <a:p>
          <a:endParaRPr lang="ru-RU"/>
        </a:p>
      </dgm:t>
    </dgm:pt>
    <dgm:pt modelId="{A03549BB-84D1-4EF2-9DF0-CAF27018B956}" type="pres">
      <dgm:prSet presAssocID="{31A4A1D4-4DCA-4F89-96D3-DC9CE1099D2B}" presName="diagram" presStyleCnt="0">
        <dgm:presLayoutVars>
          <dgm:dir/>
          <dgm:resizeHandles val="exact"/>
        </dgm:presLayoutVars>
      </dgm:prSet>
      <dgm:spPr/>
    </dgm:pt>
    <dgm:pt modelId="{A36CFA8B-4CBC-4710-B82B-92D269B76A26}" type="pres">
      <dgm:prSet presAssocID="{575489F2-E9E2-4A7B-A3C6-CC931D836D88}" presName="node" presStyleLbl="node1" presStyleIdx="0" presStyleCnt="6">
        <dgm:presLayoutVars>
          <dgm:bulletEnabled val="1"/>
        </dgm:presLayoutVars>
      </dgm:prSet>
      <dgm:spPr/>
    </dgm:pt>
    <dgm:pt modelId="{B26CCC6B-683D-4881-BFDD-B7F2A135FF7B}" type="pres">
      <dgm:prSet presAssocID="{51AB7F0C-F605-4354-9F14-35272DFA549E}" presName="sibTrans" presStyleCnt="0"/>
      <dgm:spPr/>
    </dgm:pt>
    <dgm:pt modelId="{64D91F28-3D53-4CF4-A5B3-EF010DB34BC7}" type="pres">
      <dgm:prSet presAssocID="{71178982-AE1A-45F1-BA88-A34D6D673164}" presName="node" presStyleLbl="node1" presStyleIdx="1" presStyleCnt="6">
        <dgm:presLayoutVars>
          <dgm:bulletEnabled val="1"/>
        </dgm:presLayoutVars>
      </dgm:prSet>
      <dgm:spPr/>
    </dgm:pt>
    <dgm:pt modelId="{0543CFC4-2AC1-46D0-9B74-20661DAE77D5}" type="pres">
      <dgm:prSet presAssocID="{5EAE26BE-91BD-4259-96EF-1B65C502463F}" presName="sibTrans" presStyleCnt="0"/>
      <dgm:spPr/>
    </dgm:pt>
    <dgm:pt modelId="{8CABD6AB-BA28-44FF-851F-6F462D06F72C}" type="pres">
      <dgm:prSet presAssocID="{71F10494-4B58-4B03-B1BB-6D9954C601BA}" presName="node" presStyleLbl="node1" presStyleIdx="2" presStyleCnt="6">
        <dgm:presLayoutVars>
          <dgm:bulletEnabled val="1"/>
        </dgm:presLayoutVars>
      </dgm:prSet>
      <dgm:spPr/>
    </dgm:pt>
    <dgm:pt modelId="{00FC4E3A-C095-4E4D-9627-FB903E31C013}" type="pres">
      <dgm:prSet presAssocID="{8DF2CA66-CBF8-4BD7-91DE-FBABF20D23D7}" presName="sibTrans" presStyleCnt="0"/>
      <dgm:spPr/>
    </dgm:pt>
    <dgm:pt modelId="{401F136D-95FD-4EF7-9135-25A9D68B6B6A}" type="pres">
      <dgm:prSet presAssocID="{1445230C-6AD9-4E86-B9CD-ACC068C5DFF7}" presName="node" presStyleLbl="node1" presStyleIdx="3" presStyleCnt="6">
        <dgm:presLayoutVars>
          <dgm:bulletEnabled val="1"/>
        </dgm:presLayoutVars>
      </dgm:prSet>
      <dgm:spPr/>
    </dgm:pt>
    <dgm:pt modelId="{F36E6AB3-E56C-454F-82D6-5A0BDC7565F8}" type="pres">
      <dgm:prSet presAssocID="{D0E320AE-4CC8-4399-9F6F-F73D489FAE49}" presName="sibTrans" presStyleCnt="0"/>
      <dgm:spPr/>
    </dgm:pt>
    <dgm:pt modelId="{E64980B4-19B6-4EBB-B561-BCD46475F139}" type="pres">
      <dgm:prSet presAssocID="{8DB77DB0-F9BA-40FC-AA1F-8CF394171B8A}" presName="node" presStyleLbl="node1" presStyleIdx="4" presStyleCnt="6">
        <dgm:presLayoutVars>
          <dgm:bulletEnabled val="1"/>
        </dgm:presLayoutVars>
      </dgm:prSet>
      <dgm:spPr/>
    </dgm:pt>
    <dgm:pt modelId="{D60D4375-4FAF-4DDE-A945-59F8FB3D5F19}" type="pres">
      <dgm:prSet presAssocID="{85C8A8F7-6D10-4B82-A835-4516059AA9E1}" presName="sibTrans" presStyleCnt="0"/>
      <dgm:spPr/>
    </dgm:pt>
    <dgm:pt modelId="{F0C73B90-15FE-4732-B7E7-D337EFAF13F0}" type="pres">
      <dgm:prSet presAssocID="{B4443CE5-9B26-47E5-BBCF-125A51FE0F86}" presName="node" presStyleLbl="node1" presStyleIdx="5" presStyleCnt="6" custLinFactNeighborX="-1811" custLinFactNeighborY="-213">
        <dgm:presLayoutVars>
          <dgm:bulletEnabled val="1"/>
        </dgm:presLayoutVars>
      </dgm:prSet>
      <dgm:spPr/>
    </dgm:pt>
  </dgm:ptLst>
  <dgm:cxnLst>
    <dgm:cxn modelId="{78E99B40-64F8-4450-B4A5-06B3BB811375}" type="presOf" srcId="{31A4A1D4-4DCA-4F89-96D3-DC9CE1099D2B}" destId="{A03549BB-84D1-4EF2-9DF0-CAF27018B956}" srcOrd="0" destOrd="0" presId="urn:microsoft.com/office/officeart/2005/8/layout/default"/>
    <dgm:cxn modelId="{E8624B68-C97A-4ADA-92B3-B5EB4D8C6D1E}" srcId="{31A4A1D4-4DCA-4F89-96D3-DC9CE1099D2B}" destId="{71178982-AE1A-45F1-BA88-A34D6D673164}" srcOrd="1" destOrd="0" parTransId="{E9DC7D0C-E253-4A96-9AD8-1C162724AC8D}" sibTransId="{5EAE26BE-91BD-4259-96EF-1B65C502463F}"/>
    <dgm:cxn modelId="{5667F76C-33F3-4C5D-AD9B-97052744E454}" srcId="{31A4A1D4-4DCA-4F89-96D3-DC9CE1099D2B}" destId="{1445230C-6AD9-4E86-B9CD-ACC068C5DFF7}" srcOrd="3" destOrd="0" parTransId="{4AFE7672-11C6-40AC-B32F-2A129B9DF723}" sibTransId="{D0E320AE-4CC8-4399-9F6F-F73D489FAE49}"/>
    <dgm:cxn modelId="{343D7D70-BAD9-4417-ABCB-CE7597EB2770}" srcId="{31A4A1D4-4DCA-4F89-96D3-DC9CE1099D2B}" destId="{71F10494-4B58-4B03-B1BB-6D9954C601BA}" srcOrd="2" destOrd="0" parTransId="{0CFC7C0A-1B4B-48B3-A040-CE09764804B0}" sibTransId="{8DF2CA66-CBF8-4BD7-91DE-FBABF20D23D7}"/>
    <dgm:cxn modelId="{995F617A-A604-4002-BE94-830862AF3C2F}" type="presOf" srcId="{B4443CE5-9B26-47E5-BBCF-125A51FE0F86}" destId="{F0C73B90-15FE-4732-B7E7-D337EFAF13F0}" srcOrd="0" destOrd="0" presId="urn:microsoft.com/office/officeart/2005/8/layout/default"/>
    <dgm:cxn modelId="{0D17D982-A9BA-4160-86AB-016767AE0823}" type="presOf" srcId="{8DB77DB0-F9BA-40FC-AA1F-8CF394171B8A}" destId="{E64980B4-19B6-4EBB-B561-BCD46475F139}" srcOrd="0" destOrd="0" presId="urn:microsoft.com/office/officeart/2005/8/layout/default"/>
    <dgm:cxn modelId="{5045AA8E-7022-43C2-AE70-44F70174A643}" type="presOf" srcId="{71F10494-4B58-4B03-B1BB-6D9954C601BA}" destId="{8CABD6AB-BA28-44FF-851F-6F462D06F72C}" srcOrd="0" destOrd="0" presId="urn:microsoft.com/office/officeart/2005/8/layout/default"/>
    <dgm:cxn modelId="{1A62739B-0B2C-40DE-AF5B-1B257788B4BC}" srcId="{31A4A1D4-4DCA-4F89-96D3-DC9CE1099D2B}" destId="{575489F2-E9E2-4A7B-A3C6-CC931D836D88}" srcOrd="0" destOrd="0" parTransId="{5EE01BCC-4B00-48DB-89A0-2951C3D5F6D3}" sibTransId="{51AB7F0C-F605-4354-9F14-35272DFA549E}"/>
    <dgm:cxn modelId="{B7396FA0-EFB8-4122-AFE8-D3B40FD82C51}" type="presOf" srcId="{1445230C-6AD9-4E86-B9CD-ACC068C5DFF7}" destId="{401F136D-95FD-4EF7-9135-25A9D68B6B6A}" srcOrd="0" destOrd="0" presId="urn:microsoft.com/office/officeart/2005/8/layout/default"/>
    <dgm:cxn modelId="{0DD30BB1-790E-4303-B0D9-D35060775D53}" type="presOf" srcId="{575489F2-E9E2-4A7B-A3C6-CC931D836D88}" destId="{A36CFA8B-4CBC-4710-B82B-92D269B76A26}" srcOrd="0" destOrd="0" presId="urn:microsoft.com/office/officeart/2005/8/layout/default"/>
    <dgm:cxn modelId="{C2C678D6-D40F-4936-BFB9-6E7C109B111B}" srcId="{31A4A1D4-4DCA-4F89-96D3-DC9CE1099D2B}" destId="{8DB77DB0-F9BA-40FC-AA1F-8CF394171B8A}" srcOrd="4" destOrd="0" parTransId="{18D91DDC-4FA7-4FBB-95FD-4E660DA654CA}" sibTransId="{85C8A8F7-6D10-4B82-A835-4516059AA9E1}"/>
    <dgm:cxn modelId="{08B3C8DE-68C0-4626-A06C-9E821783060D}" type="presOf" srcId="{71178982-AE1A-45F1-BA88-A34D6D673164}" destId="{64D91F28-3D53-4CF4-A5B3-EF010DB34BC7}" srcOrd="0" destOrd="0" presId="urn:microsoft.com/office/officeart/2005/8/layout/default"/>
    <dgm:cxn modelId="{135A71FF-1D13-48C4-8236-6F139FEB0A03}" srcId="{31A4A1D4-4DCA-4F89-96D3-DC9CE1099D2B}" destId="{B4443CE5-9B26-47E5-BBCF-125A51FE0F86}" srcOrd="5" destOrd="0" parTransId="{10B7749F-391D-4AFF-8E5D-9E907AC973D1}" sibTransId="{504706F8-D9D3-49AA-9B76-57BDD46FC0EC}"/>
    <dgm:cxn modelId="{EE83F213-5B00-49BA-9AFE-9564D8D3B3EF}" type="presParOf" srcId="{A03549BB-84D1-4EF2-9DF0-CAF27018B956}" destId="{A36CFA8B-4CBC-4710-B82B-92D269B76A26}" srcOrd="0" destOrd="0" presId="urn:microsoft.com/office/officeart/2005/8/layout/default"/>
    <dgm:cxn modelId="{BA014390-BBCA-4DDE-829F-89A2DDC09784}" type="presParOf" srcId="{A03549BB-84D1-4EF2-9DF0-CAF27018B956}" destId="{B26CCC6B-683D-4881-BFDD-B7F2A135FF7B}" srcOrd="1" destOrd="0" presId="urn:microsoft.com/office/officeart/2005/8/layout/default"/>
    <dgm:cxn modelId="{E0786FF6-4EDD-4F8D-A884-5D046A346E3D}" type="presParOf" srcId="{A03549BB-84D1-4EF2-9DF0-CAF27018B956}" destId="{64D91F28-3D53-4CF4-A5B3-EF010DB34BC7}" srcOrd="2" destOrd="0" presId="urn:microsoft.com/office/officeart/2005/8/layout/default"/>
    <dgm:cxn modelId="{57574B57-0FB9-478E-9CAB-8ECF8E3CBC98}" type="presParOf" srcId="{A03549BB-84D1-4EF2-9DF0-CAF27018B956}" destId="{0543CFC4-2AC1-46D0-9B74-20661DAE77D5}" srcOrd="3" destOrd="0" presId="urn:microsoft.com/office/officeart/2005/8/layout/default"/>
    <dgm:cxn modelId="{4C4659A9-7386-4100-A30E-3534BE961E4D}" type="presParOf" srcId="{A03549BB-84D1-4EF2-9DF0-CAF27018B956}" destId="{8CABD6AB-BA28-44FF-851F-6F462D06F72C}" srcOrd="4" destOrd="0" presId="urn:microsoft.com/office/officeart/2005/8/layout/default"/>
    <dgm:cxn modelId="{EABE1963-57E5-48CF-8AF0-C715E984F866}" type="presParOf" srcId="{A03549BB-84D1-4EF2-9DF0-CAF27018B956}" destId="{00FC4E3A-C095-4E4D-9627-FB903E31C013}" srcOrd="5" destOrd="0" presId="urn:microsoft.com/office/officeart/2005/8/layout/default"/>
    <dgm:cxn modelId="{4236C812-AE7E-41D9-94F2-C2E8D4CA8438}" type="presParOf" srcId="{A03549BB-84D1-4EF2-9DF0-CAF27018B956}" destId="{401F136D-95FD-4EF7-9135-25A9D68B6B6A}" srcOrd="6" destOrd="0" presId="urn:microsoft.com/office/officeart/2005/8/layout/default"/>
    <dgm:cxn modelId="{B1B49605-2C45-4B4B-90DC-F3C3BAD63F9C}" type="presParOf" srcId="{A03549BB-84D1-4EF2-9DF0-CAF27018B956}" destId="{F36E6AB3-E56C-454F-82D6-5A0BDC7565F8}" srcOrd="7" destOrd="0" presId="urn:microsoft.com/office/officeart/2005/8/layout/default"/>
    <dgm:cxn modelId="{10AAE9D3-4D55-4B66-AC95-D76512D03051}" type="presParOf" srcId="{A03549BB-84D1-4EF2-9DF0-CAF27018B956}" destId="{E64980B4-19B6-4EBB-B561-BCD46475F139}" srcOrd="8" destOrd="0" presId="urn:microsoft.com/office/officeart/2005/8/layout/default"/>
    <dgm:cxn modelId="{60DCE8AC-DAB6-4EF3-AC1A-737F20271C53}" type="presParOf" srcId="{A03549BB-84D1-4EF2-9DF0-CAF27018B956}" destId="{D60D4375-4FAF-4DDE-A945-59F8FB3D5F19}" srcOrd="9" destOrd="0" presId="urn:microsoft.com/office/officeart/2005/8/layout/default"/>
    <dgm:cxn modelId="{E18910E8-9496-4833-A486-9D4C757F3CA7}" type="presParOf" srcId="{A03549BB-84D1-4EF2-9DF0-CAF27018B956}" destId="{F0C73B90-15FE-4732-B7E7-D337EFAF1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92DF-A474-40D5-831B-638F0BB53448}">
      <dsp:nvSpPr>
        <dsp:cNvPr id="0" name=""/>
        <dsp:cNvSpPr/>
      </dsp:nvSpPr>
      <dsp:spPr>
        <a:xfrm>
          <a:off x="0" y="171061"/>
          <a:ext cx="3611530" cy="216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Шведская модель социальной политики стремится к достижению высокого уровня жизни для всех слоев населения</a:t>
          </a:r>
        </a:p>
      </dsp:txBody>
      <dsp:txXfrm>
        <a:off x="0" y="171061"/>
        <a:ext cx="3611530" cy="2166918"/>
      </dsp:txXfrm>
    </dsp:sp>
    <dsp:sp modelId="{1501C13D-E2C6-41B8-B357-A64BE73BDA10}">
      <dsp:nvSpPr>
        <dsp:cNvPr id="0" name=""/>
        <dsp:cNvSpPr/>
      </dsp:nvSpPr>
      <dsp:spPr>
        <a:xfrm>
          <a:off x="3972683" y="171061"/>
          <a:ext cx="3611530" cy="216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Возникающие конфликтные ситуации на рынке труда разрешаются через проведение коллективных переговоров, в которых главное участие принимают профсоюзы</a:t>
          </a:r>
        </a:p>
      </dsp:txBody>
      <dsp:txXfrm>
        <a:off x="3972683" y="171061"/>
        <a:ext cx="3611530" cy="2166918"/>
      </dsp:txXfrm>
    </dsp:sp>
    <dsp:sp modelId="{C0ADD2CB-2897-4013-A37D-95BE0F6C382D}">
      <dsp:nvSpPr>
        <dsp:cNvPr id="0" name=""/>
        <dsp:cNvSpPr/>
      </dsp:nvSpPr>
      <dsp:spPr>
        <a:xfrm>
          <a:off x="7945366" y="171061"/>
          <a:ext cx="3611530" cy="216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Низкая дифференциация доходов из-за прогрессивной шкалы налогообложения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Развита система перераспределения доходов населения, высока доля социальных расходов государства</a:t>
          </a:r>
        </a:p>
      </dsp:txBody>
      <dsp:txXfrm>
        <a:off x="7945366" y="171061"/>
        <a:ext cx="3611530" cy="2166918"/>
      </dsp:txXfrm>
    </dsp:sp>
    <dsp:sp modelId="{2E165042-048B-4CD5-AD19-3747991EB585}">
      <dsp:nvSpPr>
        <dsp:cNvPr id="0" name=""/>
        <dsp:cNvSpPr/>
      </dsp:nvSpPr>
      <dsp:spPr>
        <a:xfrm>
          <a:off x="0" y="2699133"/>
          <a:ext cx="3611530" cy="216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Образование в Швеции охватывает все население и обеспечивает практически полную грамотность. Бесплатным является среднее и высшее образование, а также программы переквалификации и ряд других образовательных программ.</a:t>
          </a:r>
        </a:p>
      </dsp:txBody>
      <dsp:txXfrm>
        <a:off x="0" y="2699133"/>
        <a:ext cx="3611530" cy="2166918"/>
      </dsp:txXfrm>
    </dsp:sp>
    <dsp:sp modelId="{9F03A870-BA49-4EA0-AD8A-D398F205DAB4}">
      <dsp:nvSpPr>
        <dsp:cNvPr id="0" name=""/>
        <dsp:cNvSpPr/>
      </dsp:nvSpPr>
      <dsp:spPr>
        <a:xfrm>
          <a:off x="3972683" y="2699133"/>
          <a:ext cx="3611530" cy="216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</a:t>
          </a:r>
          <a:r>
            <a:rPr lang="ru-RU" sz="1700" kern="1200" baseline="0" dirty="0"/>
            <a:t> Швеции все жители охвачены социальными услугами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baseline="0" dirty="0"/>
            <a:t>Базовый принцип социальной политики Швеции – все граждане отвечают друг за друга </a:t>
          </a:r>
          <a:endParaRPr lang="ru-RU" sz="1700" kern="1200" dirty="0"/>
        </a:p>
      </dsp:txBody>
      <dsp:txXfrm>
        <a:off x="3972683" y="2699133"/>
        <a:ext cx="3611530" cy="2166918"/>
      </dsp:txXfrm>
    </dsp:sp>
    <dsp:sp modelId="{3E30B53E-6ED4-4F06-99D8-651AD4BE4030}">
      <dsp:nvSpPr>
        <dsp:cNvPr id="0" name=""/>
        <dsp:cNvSpPr/>
      </dsp:nvSpPr>
      <dsp:spPr>
        <a:xfrm>
          <a:off x="7945366" y="2699133"/>
          <a:ext cx="3611530" cy="216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Основные механизмы социальной политики Швеции – государственное финансирование социальных программ, обязательное страхование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Финансовая основа социальной политики Швеции - налогообложение</a:t>
          </a:r>
        </a:p>
      </dsp:txBody>
      <dsp:txXfrm>
        <a:off x="7945366" y="2699133"/>
        <a:ext cx="3611530" cy="21669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2D494-3EE9-4C90-9643-C377EB8FA878}">
      <dsp:nvSpPr>
        <dsp:cNvPr id="0" name=""/>
        <dsp:cNvSpPr/>
      </dsp:nvSpPr>
      <dsp:spPr>
        <a:xfrm>
          <a:off x="93445" y="1531"/>
          <a:ext cx="3339631" cy="2003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Обязательное образование является бесплатным. Система здравоохранения также бесплатная.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Источник финансирования социальной политики – налоги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Управляет социальной политикой государство</a:t>
          </a:r>
        </a:p>
      </dsp:txBody>
      <dsp:txXfrm>
        <a:off x="93445" y="1531"/>
        <a:ext cx="3339631" cy="2003778"/>
      </dsp:txXfrm>
    </dsp:sp>
    <dsp:sp modelId="{C5234552-E8A7-4C3E-B7C4-F3B052F5E755}">
      <dsp:nvSpPr>
        <dsp:cNvPr id="0" name=""/>
        <dsp:cNvSpPr/>
      </dsp:nvSpPr>
      <dsp:spPr>
        <a:xfrm>
          <a:off x="3767040" y="1531"/>
          <a:ext cx="3339631" cy="2003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Финансовую основу реализации социальных программ составляют в первую очередь частные сбережения и частное страхование, а не средства государственного бюджета</a:t>
          </a:r>
        </a:p>
      </dsp:txBody>
      <dsp:txXfrm>
        <a:off x="3767040" y="1531"/>
        <a:ext cx="3339631" cy="2003778"/>
      </dsp:txXfrm>
    </dsp:sp>
    <dsp:sp modelId="{310358A8-3117-40D5-BFEA-111A132F18BF}">
      <dsp:nvSpPr>
        <dsp:cNvPr id="0" name=""/>
        <dsp:cNvSpPr/>
      </dsp:nvSpPr>
      <dsp:spPr>
        <a:xfrm>
          <a:off x="7440634" y="1531"/>
          <a:ext cx="3339631" cy="2003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Вместо равенства возможностей для всех групп нуждающихся введен принцип выборочной помощи отдельным категориям населения. К ним отнесены пенсионеры, инвалиды, больные и недееспособные лица, малооплачиваемые семьи с детьми, неполные семьи</a:t>
          </a:r>
        </a:p>
      </dsp:txBody>
      <dsp:txXfrm>
        <a:off x="7440634" y="1531"/>
        <a:ext cx="3339631" cy="2003778"/>
      </dsp:txXfrm>
    </dsp:sp>
    <dsp:sp modelId="{C4FBC492-5EDE-442C-A210-6CE62CF6048F}">
      <dsp:nvSpPr>
        <dsp:cNvPr id="0" name=""/>
        <dsp:cNvSpPr/>
      </dsp:nvSpPr>
      <dsp:spPr>
        <a:xfrm>
          <a:off x="1930243" y="2339273"/>
          <a:ext cx="3339631" cy="2003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Государство максимально стимулирует создание и развитие в обществе различных форм негосударственного социального страхования и социальной поддержки</a:t>
          </a:r>
        </a:p>
      </dsp:txBody>
      <dsp:txXfrm>
        <a:off x="1930243" y="2339273"/>
        <a:ext cx="3339631" cy="2003778"/>
      </dsp:txXfrm>
    </dsp:sp>
    <dsp:sp modelId="{3511434D-3663-4A15-BDC1-6D3A978A0E0C}">
      <dsp:nvSpPr>
        <dsp:cNvPr id="0" name=""/>
        <dsp:cNvSpPr/>
      </dsp:nvSpPr>
      <dsp:spPr>
        <a:xfrm>
          <a:off x="5603837" y="2339273"/>
          <a:ext cx="3339631" cy="2003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Базовый принцип социальной политики Великобритании – частные институты социальной политики, регулируемые государством</a:t>
          </a:r>
        </a:p>
      </dsp:txBody>
      <dsp:txXfrm>
        <a:off x="5603837" y="2339273"/>
        <a:ext cx="3339631" cy="2003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AB1BC-4E5A-4FA9-90ED-59943908C996}">
      <dsp:nvSpPr>
        <dsp:cNvPr id="0" name=""/>
        <dsp:cNvSpPr/>
      </dsp:nvSpPr>
      <dsp:spPr>
        <a:xfrm rot="16200000">
          <a:off x="-1033902" y="1039938"/>
          <a:ext cx="4197902" cy="21180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Одна из целей социальной политики Германии - смягчение социального неравенства в обществе. Решается она как характером налогообложения, так и трансфертами из бюджета нуждающимся семьям.</a:t>
          </a:r>
        </a:p>
      </dsp:txBody>
      <dsp:txXfrm rot="5400000">
        <a:off x="6036" y="839580"/>
        <a:ext cx="2118025" cy="2518742"/>
      </dsp:txXfrm>
    </dsp:sp>
    <dsp:sp modelId="{5AB4F5C3-8564-4CC0-93A5-906AFB0801CA}">
      <dsp:nvSpPr>
        <dsp:cNvPr id="0" name=""/>
        <dsp:cNvSpPr/>
      </dsp:nvSpPr>
      <dsp:spPr>
        <a:xfrm rot="16200000">
          <a:off x="1242974" y="1039938"/>
          <a:ext cx="4197902" cy="21180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Дифференциация населения: уровень социальной защищенности работающих высок, а частично занятых или безработных очень низок</a:t>
          </a:r>
          <a:endParaRPr lang="ru-RU" sz="1600" kern="1200" dirty="0"/>
        </a:p>
      </dsp:txBody>
      <dsp:txXfrm rot="5400000">
        <a:off x="2282912" y="839580"/>
        <a:ext cx="2118025" cy="2518742"/>
      </dsp:txXfrm>
    </dsp:sp>
    <dsp:sp modelId="{92643257-444C-47B2-9E9D-CD7126FBB320}">
      <dsp:nvSpPr>
        <dsp:cNvPr id="0" name=""/>
        <dsp:cNvSpPr/>
      </dsp:nvSpPr>
      <dsp:spPr>
        <a:xfrm rot="16200000">
          <a:off x="3519852" y="1039938"/>
          <a:ext cx="4197902" cy="21180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Бюджетные отчисления и страховые взносы работника и работодателя на реализацию социальной политики примерно равны</a:t>
          </a:r>
          <a:endParaRPr lang="ru-RU" sz="1600" kern="1200" dirty="0"/>
        </a:p>
      </dsp:txBody>
      <dsp:txXfrm rot="5400000">
        <a:off x="4559790" y="839580"/>
        <a:ext cx="2118025" cy="2518742"/>
      </dsp:txXfrm>
    </dsp:sp>
    <dsp:sp modelId="{6219B47C-02E7-4EB4-B95E-FFFB5A0ABE29}">
      <dsp:nvSpPr>
        <dsp:cNvPr id="0" name=""/>
        <dsp:cNvSpPr/>
      </dsp:nvSpPr>
      <dsp:spPr>
        <a:xfrm rot="16200000">
          <a:off x="5796729" y="1039938"/>
          <a:ext cx="4197902" cy="21180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Государство не организует социальные услуги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Финансовая основа СП Германии – Страховые взносы работников и работодателей</a:t>
          </a:r>
          <a:endParaRPr lang="ru-RU" sz="1600" kern="1200" dirty="0"/>
        </a:p>
      </dsp:txBody>
      <dsp:txXfrm rot="5400000">
        <a:off x="6836667" y="839580"/>
        <a:ext cx="2118025" cy="2518742"/>
      </dsp:txXfrm>
    </dsp:sp>
    <dsp:sp modelId="{E8681560-7266-48D6-ACF8-7CA8E0AA89C0}">
      <dsp:nvSpPr>
        <dsp:cNvPr id="0" name=""/>
        <dsp:cNvSpPr/>
      </dsp:nvSpPr>
      <dsp:spPr>
        <a:xfrm rot="16200000">
          <a:off x="8073606" y="1039938"/>
          <a:ext cx="4197902" cy="21180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Основной принцип СП Германии – трудовое участие в системе национального воспроизводства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 rot="5400000">
        <a:off x="9113544" y="839580"/>
        <a:ext cx="2118025" cy="2518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B3D1A-52AE-45FA-AED5-4596E77824AD}">
      <dsp:nvSpPr>
        <dsp:cNvPr id="0" name=""/>
        <dsp:cNvSpPr/>
      </dsp:nvSpPr>
      <dsp:spPr>
        <a:xfrm>
          <a:off x="399347" y="343"/>
          <a:ext cx="3380838" cy="2028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Основной механизм </a:t>
          </a:r>
          <a:r>
            <a:rPr lang="ru-RU" sz="1700" kern="1200" dirty="0" err="1"/>
            <a:t>соц.политики</a:t>
          </a:r>
          <a:r>
            <a:rPr lang="ru-RU" sz="1700" kern="1200" dirty="0"/>
            <a:t> США – социальное страхование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Финансовая основа </a:t>
          </a:r>
          <a:r>
            <a:rPr lang="ru-RU" sz="1700" kern="1200" dirty="0" err="1"/>
            <a:t>соц.политики</a:t>
          </a:r>
          <a:r>
            <a:rPr lang="ru-RU" sz="1700" kern="1200" dirty="0"/>
            <a:t> США– налоговые отчисления в бюджет, страховые взносы работников и работодателей</a:t>
          </a:r>
        </a:p>
      </dsp:txBody>
      <dsp:txXfrm>
        <a:off x="399347" y="343"/>
        <a:ext cx="3380838" cy="2028502"/>
      </dsp:txXfrm>
    </dsp:sp>
    <dsp:sp modelId="{B51745EB-8B42-47FA-AC26-C8DCB995A104}">
      <dsp:nvSpPr>
        <dsp:cNvPr id="0" name=""/>
        <dsp:cNvSpPr/>
      </dsp:nvSpPr>
      <dsp:spPr>
        <a:xfrm>
          <a:off x="4118269" y="343"/>
          <a:ext cx="3380838" cy="2028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</a:t>
          </a:r>
          <a:r>
            <a:rPr lang="ru-RU" sz="1700" kern="1200" dirty="0"/>
            <a:t>Американская социальная политика опирается на абсолютную роль государства с одной стороны, и на обеспечение ее существования со стороны частного предпринимательства</a:t>
          </a:r>
        </a:p>
      </dsp:txBody>
      <dsp:txXfrm>
        <a:off x="4118269" y="343"/>
        <a:ext cx="3380838" cy="2028502"/>
      </dsp:txXfrm>
    </dsp:sp>
    <dsp:sp modelId="{DDBE37A5-7CC8-4BDD-912A-35DBD9435911}">
      <dsp:nvSpPr>
        <dsp:cNvPr id="0" name=""/>
        <dsp:cNvSpPr/>
      </dsp:nvSpPr>
      <dsp:spPr>
        <a:xfrm>
          <a:off x="7837191" y="343"/>
          <a:ext cx="3380838" cy="2028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Социальная защита охватывает практически все слои населения США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Главный социальный приоритет США - развитие высшего образования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7837191" y="343"/>
        <a:ext cx="3380838" cy="2028502"/>
      </dsp:txXfrm>
    </dsp:sp>
    <dsp:sp modelId="{799E7BAF-3C72-4B20-A366-3AF14B8822D1}">
      <dsp:nvSpPr>
        <dsp:cNvPr id="0" name=""/>
        <dsp:cNvSpPr/>
      </dsp:nvSpPr>
      <dsp:spPr>
        <a:xfrm>
          <a:off x="425464" y="2631264"/>
          <a:ext cx="2845144" cy="1881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Государство осуществляет финансирование 80% учебных заведений, затраты на образовательные программы в течении жизни составляют 7,6% от ВВП страны</a:t>
          </a:r>
        </a:p>
      </dsp:txBody>
      <dsp:txXfrm>
        <a:off x="425464" y="2631264"/>
        <a:ext cx="2845144" cy="1881821"/>
      </dsp:txXfrm>
    </dsp:sp>
    <dsp:sp modelId="{CEC9E1C6-8782-4950-AAC6-EAFE277700DF}">
      <dsp:nvSpPr>
        <dsp:cNvPr id="0" name=""/>
        <dsp:cNvSpPr/>
      </dsp:nvSpPr>
      <dsp:spPr>
        <a:xfrm>
          <a:off x="3608692" y="2366930"/>
          <a:ext cx="7583220" cy="24104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Социальная политика США осуществляется по трем направлениям: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 1. государственное социальное страхование </a:t>
          </a:r>
          <a:r>
            <a:rPr lang="ru-RU" sz="1600" kern="1200" dirty="0"/>
            <a:t>(пенсионные начисления, выплаты по инвалидности, потере кормильца, оказание помощи гражданам пожилого возраста, инвалидам, лицам с ограниченными возможностями и </a:t>
          </a:r>
          <a:r>
            <a:rPr lang="ru-RU" sz="1600" kern="1200" dirty="0" err="1"/>
            <a:t>д.р</a:t>
          </a:r>
          <a:r>
            <a:rPr lang="ru-RU" sz="1600" kern="1200" dirty="0"/>
            <a:t>.);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2. </a:t>
          </a:r>
          <a:r>
            <a:rPr lang="ru-RU" sz="1600" b="1" kern="1200" dirty="0"/>
            <a:t>государственное помощь</a:t>
          </a:r>
          <a:r>
            <a:rPr lang="ru-RU" sz="1600" kern="1200" dirty="0"/>
            <a:t>. К ней относятся 180 социальных проектов страны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3. </a:t>
          </a:r>
          <a:r>
            <a:rPr lang="ru-RU" sz="1600" b="1" kern="1200" dirty="0"/>
            <a:t>частная система социального страхования и взаимопомощи </a:t>
          </a:r>
          <a:r>
            <a:rPr lang="ru-RU" sz="1600" kern="1200" dirty="0"/>
            <a:t>(оплачиваемый отпуск по болезни, страхование профессиональных заболеваний, оплата медицинской страховки, пенсии и </a:t>
          </a:r>
          <a:r>
            <a:rPr lang="ru-RU" sz="1600" kern="1200" dirty="0" err="1"/>
            <a:t>т.д</a:t>
          </a:r>
          <a:r>
            <a:rPr lang="ru-RU" sz="1600" kern="1200" dirty="0"/>
            <a:t>).</a:t>
          </a:r>
        </a:p>
      </dsp:txBody>
      <dsp:txXfrm>
        <a:off x="3608692" y="2366930"/>
        <a:ext cx="7583220" cy="2410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5184D-303B-4A8B-8911-70EC626F099A}">
      <dsp:nvSpPr>
        <dsp:cNvPr id="0" name=""/>
        <dsp:cNvSpPr/>
      </dsp:nvSpPr>
      <dsp:spPr>
        <a:xfrm>
          <a:off x="0" y="0"/>
          <a:ext cx="2322694" cy="460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Цель социальной политики белорусского государства – формирование стабильного и высокоразвитого общества, в котором нет нищеты и резких социальных контрастов</a:t>
          </a:r>
        </a:p>
      </dsp:txBody>
      <dsp:txXfrm>
        <a:off x="0" y="1840792"/>
        <a:ext cx="2322694" cy="1840792"/>
      </dsp:txXfrm>
    </dsp:sp>
    <dsp:sp modelId="{5E98EA83-58C1-4B08-B155-F4E2E4F3C2A1}">
      <dsp:nvSpPr>
        <dsp:cNvPr id="0" name=""/>
        <dsp:cNvSpPr/>
      </dsp:nvSpPr>
      <dsp:spPr>
        <a:xfrm>
          <a:off x="395117" y="276118"/>
          <a:ext cx="1532459" cy="1532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85D3C-3EED-49D0-9D06-CF5686BC4170}">
      <dsp:nvSpPr>
        <dsp:cNvPr id="0" name=""/>
        <dsp:cNvSpPr/>
      </dsp:nvSpPr>
      <dsp:spPr>
        <a:xfrm>
          <a:off x="2392375" y="0"/>
          <a:ext cx="2322694" cy="460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Первостепенной для Республики Беларусь является проблема охраны детства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Государственная поддержка семьи выступает одним из ключевых направлений государственной социальной политики</a:t>
          </a:r>
        </a:p>
      </dsp:txBody>
      <dsp:txXfrm>
        <a:off x="2392375" y="1840792"/>
        <a:ext cx="2322694" cy="1840792"/>
      </dsp:txXfrm>
    </dsp:sp>
    <dsp:sp modelId="{51ABE36C-0FF7-43C5-BDCF-F156D12BE0D3}">
      <dsp:nvSpPr>
        <dsp:cNvPr id="0" name=""/>
        <dsp:cNvSpPr/>
      </dsp:nvSpPr>
      <dsp:spPr>
        <a:xfrm>
          <a:off x="2787493" y="276118"/>
          <a:ext cx="1532459" cy="1532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F3272-FF03-491F-B904-53A49C633B04}">
      <dsp:nvSpPr>
        <dsp:cNvPr id="0" name=""/>
        <dsp:cNvSpPr/>
      </dsp:nvSpPr>
      <dsp:spPr>
        <a:xfrm>
          <a:off x="4784751" y="0"/>
          <a:ext cx="2322694" cy="460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Бесплатное образование и бесплатное медицинское обслуживание, пенсионное обеспечение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4784751" y="1840792"/>
        <a:ext cx="2322694" cy="1840792"/>
      </dsp:txXfrm>
    </dsp:sp>
    <dsp:sp modelId="{9B1EBE58-99B2-4497-8D22-EE6F10321DDC}">
      <dsp:nvSpPr>
        <dsp:cNvPr id="0" name=""/>
        <dsp:cNvSpPr/>
      </dsp:nvSpPr>
      <dsp:spPr>
        <a:xfrm>
          <a:off x="5179868" y="276118"/>
          <a:ext cx="1532459" cy="1532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830FA-DFFB-4431-A006-15ACC6C513A8}">
      <dsp:nvSpPr>
        <dsp:cNvPr id="0" name=""/>
        <dsp:cNvSpPr/>
      </dsp:nvSpPr>
      <dsp:spPr>
        <a:xfrm>
          <a:off x="7177126" y="0"/>
          <a:ext cx="2322694" cy="460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Государственная поддержка семьи выступает одним из ключевых направлений государственной социальной политики</a:t>
          </a:r>
        </a:p>
      </dsp:txBody>
      <dsp:txXfrm>
        <a:off x="7177126" y="1840792"/>
        <a:ext cx="2322694" cy="1840792"/>
      </dsp:txXfrm>
    </dsp:sp>
    <dsp:sp modelId="{D60150CD-5964-4C6B-87DA-DA5E696C4D02}">
      <dsp:nvSpPr>
        <dsp:cNvPr id="0" name=""/>
        <dsp:cNvSpPr/>
      </dsp:nvSpPr>
      <dsp:spPr>
        <a:xfrm>
          <a:off x="7572244" y="276118"/>
          <a:ext cx="1532459" cy="1532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DB60A-669B-4720-80D4-C3445E74E5D3}">
      <dsp:nvSpPr>
        <dsp:cNvPr id="0" name=""/>
        <dsp:cNvSpPr/>
      </dsp:nvSpPr>
      <dsp:spPr>
        <a:xfrm>
          <a:off x="9569502" y="0"/>
          <a:ext cx="2322694" cy="4601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Приоритетом социальной политики Беларуси является защита интересов граждан и поддержка людей, находящихся в сложной жизненной ситуации</a:t>
          </a:r>
        </a:p>
      </dsp:txBody>
      <dsp:txXfrm>
        <a:off x="9569502" y="1840792"/>
        <a:ext cx="2322694" cy="1840792"/>
      </dsp:txXfrm>
    </dsp:sp>
    <dsp:sp modelId="{C87BEB6D-8F81-4A5D-89ED-B37FA55A06D9}">
      <dsp:nvSpPr>
        <dsp:cNvPr id="0" name=""/>
        <dsp:cNvSpPr/>
      </dsp:nvSpPr>
      <dsp:spPr>
        <a:xfrm>
          <a:off x="9964619" y="276118"/>
          <a:ext cx="1532459" cy="1532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3455F-0B9D-45A8-925C-A310B1AD9756}">
      <dsp:nvSpPr>
        <dsp:cNvPr id="0" name=""/>
        <dsp:cNvSpPr/>
      </dsp:nvSpPr>
      <dsp:spPr>
        <a:xfrm>
          <a:off x="447022" y="3911683"/>
          <a:ext cx="10940821" cy="69029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838B-F72C-4BF5-9B3E-AAD7F51BE596}">
      <dsp:nvSpPr>
        <dsp:cNvPr id="0" name=""/>
        <dsp:cNvSpPr/>
      </dsp:nvSpPr>
      <dsp:spPr>
        <a:xfrm>
          <a:off x="0" y="50865"/>
          <a:ext cx="3582805" cy="2149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Эффективная социальная политика в отношении бедности и неравенства, в результате которой лишь 14,9% жителей страны входят в группу риска</a:t>
          </a:r>
        </a:p>
      </dsp:txBody>
      <dsp:txXfrm>
        <a:off x="0" y="50865"/>
        <a:ext cx="3582805" cy="2149683"/>
      </dsp:txXfrm>
    </dsp:sp>
    <dsp:sp modelId="{7A6429D5-EE77-4462-8A16-8CEC040C9608}">
      <dsp:nvSpPr>
        <dsp:cNvPr id="0" name=""/>
        <dsp:cNvSpPr/>
      </dsp:nvSpPr>
      <dsp:spPr>
        <a:xfrm>
          <a:off x="3941085" y="50865"/>
          <a:ext cx="3582805" cy="2149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Основной принцип нидерландской социальной политики заключается в том, что все должны иметь равные права на участие в жизни общества</a:t>
          </a:r>
        </a:p>
      </dsp:txBody>
      <dsp:txXfrm>
        <a:off x="3941085" y="50865"/>
        <a:ext cx="3582805" cy="2149683"/>
      </dsp:txXfrm>
    </dsp:sp>
    <dsp:sp modelId="{A7BB4FB3-3F10-49D7-A3CB-3AA5D1A339DA}">
      <dsp:nvSpPr>
        <dsp:cNvPr id="0" name=""/>
        <dsp:cNvSpPr/>
      </dsp:nvSpPr>
      <dsp:spPr>
        <a:xfrm>
          <a:off x="7882171" y="50865"/>
          <a:ext cx="3582805" cy="2149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Ответственность за обеспечение социального благосостояния лежит, главным образом, на муниципальных органах</a:t>
          </a:r>
        </a:p>
      </dsp:txBody>
      <dsp:txXfrm>
        <a:off x="7882171" y="50865"/>
        <a:ext cx="3582805" cy="2149683"/>
      </dsp:txXfrm>
    </dsp:sp>
    <dsp:sp modelId="{260F5C04-366D-4AA8-9A45-DB0E711F31C0}">
      <dsp:nvSpPr>
        <dsp:cNvPr id="0" name=""/>
        <dsp:cNvSpPr/>
      </dsp:nvSpPr>
      <dsp:spPr>
        <a:xfrm>
          <a:off x="1970542" y="2558828"/>
          <a:ext cx="3582805" cy="2149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Высокая степень защиты инвалидов от дискриминации и возможность стать полноценными гражданами общества</a:t>
          </a:r>
        </a:p>
      </dsp:txBody>
      <dsp:txXfrm>
        <a:off x="1970542" y="2558828"/>
        <a:ext cx="3582805" cy="2149683"/>
      </dsp:txXfrm>
    </dsp:sp>
    <dsp:sp modelId="{900D9A95-FDEA-4B85-8207-6C0434F1A3D5}">
      <dsp:nvSpPr>
        <dsp:cNvPr id="0" name=""/>
        <dsp:cNvSpPr/>
      </dsp:nvSpPr>
      <dsp:spPr>
        <a:xfrm>
          <a:off x="5911628" y="2558828"/>
          <a:ext cx="3582805" cy="2149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Лицам, долго не имеющим работы, оказывается помощь в случае различного рода проблем: от трудностей с возвращением задолженностей до проблем психического плана.</a:t>
          </a:r>
        </a:p>
      </dsp:txBody>
      <dsp:txXfrm>
        <a:off x="5911628" y="2558828"/>
        <a:ext cx="3582805" cy="2149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D4FE5-03F6-43D2-9BE0-F89C4FCF2AB5}">
      <dsp:nvSpPr>
        <dsp:cNvPr id="0" name=""/>
        <dsp:cNvSpPr/>
      </dsp:nvSpPr>
      <dsp:spPr>
        <a:xfrm rot="16200000">
          <a:off x="-1344333" y="1350484"/>
          <a:ext cx="4859495" cy="21585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7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основе французской модели социальной политики лежит принцип профессиональной солидарности, предусматривающий существование страховых фондов, управляемых на паритетных началах наёмными работниками и предпринимателями</a:t>
          </a:r>
        </a:p>
      </dsp:txBody>
      <dsp:txXfrm rot="5400000">
        <a:off x="6152" y="971898"/>
        <a:ext cx="2158525" cy="2915697"/>
      </dsp:txXfrm>
    </dsp:sp>
    <dsp:sp modelId="{650D1535-591B-4068-BED5-8025E1CA183C}">
      <dsp:nvSpPr>
        <dsp:cNvPr id="0" name=""/>
        <dsp:cNvSpPr/>
      </dsp:nvSpPr>
      <dsp:spPr>
        <a:xfrm rot="16200000">
          <a:off x="976080" y="1350484"/>
          <a:ext cx="4859495" cy="21585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7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Французская система социального обеспечения является обязательной и, среди прочего, решает проблемы, возникающие в связи с выходом на пенсию, безработицей и получением помощи по линии национального здравоохранения</a:t>
          </a:r>
        </a:p>
      </dsp:txBody>
      <dsp:txXfrm rot="5400000">
        <a:off x="2326565" y="971898"/>
        <a:ext cx="2158525" cy="2915697"/>
      </dsp:txXfrm>
    </dsp:sp>
    <dsp:sp modelId="{70FEA5D4-85AF-4304-AB21-B479B17DF203}">
      <dsp:nvSpPr>
        <dsp:cNvPr id="0" name=""/>
        <dsp:cNvSpPr/>
      </dsp:nvSpPr>
      <dsp:spPr>
        <a:xfrm rot="16200000">
          <a:off x="3296495" y="1350484"/>
          <a:ext cx="4859495" cy="21585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7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 настоящее время система социальной защиты во Франции представляет собой чрезвычайно сложную структуру. Она объединяет более 20 организаций, каждая из которых занимается взносами, отчислениями, идущими на поддержку различных социальных программ</a:t>
          </a:r>
        </a:p>
      </dsp:txBody>
      <dsp:txXfrm rot="5400000">
        <a:off x="4646980" y="971898"/>
        <a:ext cx="2158525" cy="2915697"/>
      </dsp:txXfrm>
    </dsp:sp>
    <dsp:sp modelId="{DA7C4168-7933-40DE-B26E-BA4578FB9E6E}">
      <dsp:nvSpPr>
        <dsp:cNvPr id="0" name=""/>
        <dsp:cNvSpPr/>
      </dsp:nvSpPr>
      <dsp:spPr>
        <a:xfrm rot="16200000">
          <a:off x="5616910" y="1350484"/>
          <a:ext cx="4859495" cy="21585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7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Система поддержки семьи (</a:t>
          </a:r>
          <a:r>
            <a:rPr lang="ru-RU" sz="1400" kern="1200" dirty="0" err="1"/>
            <a:t>Allocations</a:t>
          </a:r>
          <a:r>
            <a:rPr lang="ru-RU" sz="1400" kern="1200" dirty="0"/>
            <a:t> </a:t>
          </a:r>
          <a:r>
            <a:rPr lang="ru-RU" sz="1400" kern="1200" dirty="0" err="1"/>
            <a:t>familiales</a:t>
          </a:r>
          <a:r>
            <a:rPr lang="ru-RU" sz="1400" kern="1200" dirty="0"/>
            <a:t>) гарантирует финансовую помощь</a:t>
          </a:r>
          <a:r>
            <a:rPr lang="en-US" sz="1400" kern="1200" dirty="0"/>
            <a:t> </a:t>
          </a:r>
          <a:r>
            <a:rPr lang="ru-RU" sz="1400" kern="1200" dirty="0"/>
            <a:t>всем французским семьям, независимо от доходов</a:t>
          </a:r>
        </a:p>
      </dsp:txBody>
      <dsp:txXfrm rot="5400000">
        <a:off x="6967395" y="971898"/>
        <a:ext cx="2158525" cy="2915697"/>
      </dsp:txXfrm>
    </dsp:sp>
    <dsp:sp modelId="{DE08C3AE-907D-4E9F-9F4D-C5D7878AE2BD}">
      <dsp:nvSpPr>
        <dsp:cNvPr id="0" name=""/>
        <dsp:cNvSpPr/>
      </dsp:nvSpPr>
      <dsp:spPr>
        <a:xfrm rot="16200000">
          <a:off x="7937324" y="1350484"/>
          <a:ext cx="4859495" cy="21585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072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Французская система медицинского страхования основана на принципе значительной</a:t>
          </a:r>
          <a:r>
            <a:rPr lang="en-US" sz="1400" kern="1200" dirty="0"/>
            <a:t> </a:t>
          </a:r>
          <a:r>
            <a:rPr lang="ru-RU" sz="1400" kern="1200" dirty="0"/>
            <a:t>компенсации в случае любой медицинской проблемы и полной компенсации – в случае серьезного заболевания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5400000">
        <a:off x="9287809" y="971898"/>
        <a:ext cx="2158525" cy="29156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24A67-FA03-4884-9C18-87398C85481E}">
      <dsp:nvSpPr>
        <dsp:cNvPr id="0" name=""/>
        <dsp:cNvSpPr/>
      </dsp:nvSpPr>
      <dsp:spPr>
        <a:xfrm>
          <a:off x="173577" y="3689"/>
          <a:ext cx="3545786" cy="2127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Социальная политика в Италии реализуется на основе южно-европейской модели</a:t>
          </a:r>
        </a:p>
      </dsp:txBody>
      <dsp:txXfrm>
        <a:off x="173577" y="3689"/>
        <a:ext cx="3545786" cy="2127471"/>
      </dsp:txXfrm>
    </dsp:sp>
    <dsp:sp modelId="{C30638C0-50E2-440B-B048-3F0E3F2EC08D}">
      <dsp:nvSpPr>
        <dsp:cNvPr id="0" name=""/>
        <dsp:cNvSpPr/>
      </dsp:nvSpPr>
      <dsp:spPr>
        <a:xfrm>
          <a:off x="4073942" y="3689"/>
          <a:ext cx="3545786" cy="2127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Социальное страхования в Италии в экономически слабых регионах, помимо своей основной функции, зачастую выполняют роль пособий по безработице и выплат социальной поддержки</a:t>
          </a:r>
        </a:p>
      </dsp:txBody>
      <dsp:txXfrm>
        <a:off x="4073942" y="3689"/>
        <a:ext cx="3545786" cy="2127471"/>
      </dsp:txXfrm>
    </dsp:sp>
    <dsp:sp modelId="{95D171A3-7A9F-4D94-B061-DDD0D7F5E395}">
      <dsp:nvSpPr>
        <dsp:cNvPr id="0" name=""/>
        <dsp:cNvSpPr/>
      </dsp:nvSpPr>
      <dsp:spPr>
        <a:xfrm>
          <a:off x="7974307" y="3689"/>
          <a:ext cx="3545786" cy="2127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Базовый принцип социальной политики в Италии – семейная защита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Преимущественно малоимущие слои населения охвачены социальными услугами</a:t>
          </a:r>
        </a:p>
      </dsp:txBody>
      <dsp:txXfrm>
        <a:off x="7974307" y="3689"/>
        <a:ext cx="3545786" cy="2127471"/>
      </dsp:txXfrm>
    </dsp:sp>
    <dsp:sp modelId="{25110404-1A06-4259-9F72-0F5A5CDF66D3}">
      <dsp:nvSpPr>
        <dsp:cNvPr id="0" name=""/>
        <dsp:cNvSpPr/>
      </dsp:nvSpPr>
      <dsp:spPr>
        <a:xfrm>
          <a:off x="2123760" y="2485740"/>
          <a:ext cx="3545786" cy="2127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Источник финансирования социальной политики – страховые взносы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Управляет социальной сферой и политикой в Италии - государство</a:t>
          </a:r>
        </a:p>
      </dsp:txBody>
      <dsp:txXfrm>
        <a:off x="2123760" y="2485740"/>
        <a:ext cx="3545786" cy="2127471"/>
      </dsp:txXfrm>
    </dsp:sp>
    <dsp:sp modelId="{9BC912F9-B101-4B5E-962A-58AA499622D6}">
      <dsp:nvSpPr>
        <dsp:cNvPr id="0" name=""/>
        <dsp:cNvSpPr/>
      </dsp:nvSpPr>
      <dsp:spPr>
        <a:xfrm>
          <a:off x="6024125" y="2485740"/>
          <a:ext cx="3545786" cy="21274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Ассиметричная структура социальных расходов. Это выражается в том, что наиболее крупную часть социальных расходов составляет пенсионное обеспечение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Наименьшую – поддержка материнства, образования, здравоохранения</a:t>
          </a:r>
        </a:p>
      </dsp:txBody>
      <dsp:txXfrm>
        <a:off x="6024125" y="2485740"/>
        <a:ext cx="3545786" cy="21274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03A8-0DF1-42D0-BEA3-1CD8C277D3DD}">
      <dsp:nvSpPr>
        <dsp:cNvPr id="0" name=""/>
        <dsp:cNvSpPr/>
      </dsp:nvSpPr>
      <dsp:spPr>
        <a:xfrm rot="16200000">
          <a:off x="-1160956" y="1166905"/>
          <a:ext cx="4421403" cy="20875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Социальная политика Испании устроена таким образом, что основные ее положения действую как на граждан, так и на иностранцев</a:t>
          </a:r>
        </a:p>
      </dsp:txBody>
      <dsp:txXfrm rot="5400000">
        <a:off x="5950" y="884280"/>
        <a:ext cx="2087591" cy="2652841"/>
      </dsp:txXfrm>
    </dsp:sp>
    <dsp:sp modelId="{661A69BE-0330-4FA2-A744-A67203CED644}">
      <dsp:nvSpPr>
        <dsp:cNvPr id="0" name=""/>
        <dsp:cNvSpPr/>
      </dsp:nvSpPr>
      <dsp:spPr>
        <a:xfrm rot="16200000">
          <a:off x="1083204" y="1166905"/>
          <a:ext cx="4421403" cy="20875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Социальная политика Испании сконцентрирована на социальной защите детей, пенсионеров, инвалидов и сирот путем мощного законодательного регулирования и материального обеспечения</a:t>
          </a:r>
        </a:p>
      </dsp:txBody>
      <dsp:txXfrm rot="5400000">
        <a:off x="2250110" y="884280"/>
        <a:ext cx="2087591" cy="2652841"/>
      </dsp:txXfrm>
    </dsp:sp>
    <dsp:sp modelId="{5C462EC9-7C84-492F-8268-33BF2B5FB573}">
      <dsp:nvSpPr>
        <dsp:cNvPr id="0" name=""/>
        <dsp:cNvSpPr/>
      </dsp:nvSpPr>
      <dsp:spPr>
        <a:xfrm rot="16200000">
          <a:off x="3327365" y="1166905"/>
          <a:ext cx="4421403" cy="20875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Источник финансирования социальной политики – страховые взносы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Управляет социальной сферой и политикой в Испании - государство</a:t>
          </a:r>
        </a:p>
      </dsp:txBody>
      <dsp:txXfrm rot="5400000">
        <a:off x="4494271" y="884280"/>
        <a:ext cx="2087591" cy="2652841"/>
      </dsp:txXfrm>
    </dsp:sp>
    <dsp:sp modelId="{D6E3B65C-048B-4B09-ABF3-50AA41A52AA4}">
      <dsp:nvSpPr>
        <dsp:cNvPr id="0" name=""/>
        <dsp:cNvSpPr/>
      </dsp:nvSpPr>
      <dsp:spPr>
        <a:xfrm rot="16200000">
          <a:off x="5571525" y="1166905"/>
          <a:ext cx="4421403" cy="20875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Социальная политика в Испании реализуется на основе южно-европейской модели</a:t>
          </a:r>
        </a:p>
      </dsp:txBody>
      <dsp:txXfrm rot="5400000">
        <a:off x="6738431" y="884280"/>
        <a:ext cx="2087591" cy="2652841"/>
      </dsp:txXfrm>
    </dsp:sp>
    <dsp:sp modelId="{AF64B4AD-9DC4-48A7-B749-80F3276B1370}">
      <dsp:nvSpPr>
        <dsp:cNvPr id="0" name=""/>
        <dsp:cNvSpPr/>
      </dsp:nvSpPr>
      <dsp:spPr>
        <a:xfrm rot="16200000">
          <a:off x="7815686" y="1166905"/>
          <a:ext cx="4421403" cy="208759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255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</a:t>
          </a:r>
          <a:r>
            <a:rPr lang="ru-RU" sz="1400" kern="1200" dirty="0"/>
            <a:t>Кроме государства существуют неправительственные организации, которые ведут свою деятельность в следующих сферах: гуманитарная помощь, содействие лицам, относящимся к маргинальным группам, недееспособным, тяжелобольным, наркозависимым и т.д.</a:t>
          </a:r>
        </a:p>
      </dsp:txBody>
      <dsp:txXfrm rot="5400000">
        <a:off x="8982592" y="884280"/>
        <a:ext cx="2087591" cy="26528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CFA8B-4CBC-4710-B82B-92D269B76A26}">
      <dsp:nvSpPr>
        <dsp:cNvPr id="0" name=""/>
        <dsp:cNvSpPr/>
      </dsp:nvSpPr>
      <dsp:spPr>
        <a:xfrm>
          <a:off x="208630" y="743"/>
          <a:ext cx="3207689" cy="1924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Большинство расходов Исландии приходится на социальную политику</a:t>
          </a:r>
        </a:p>
      </dsp:txBody>
      <dsp:txXfrm>
        <a:off x="208630" y="743"/>
        <a:ext cx="3207689" cy="1924613"/>
      </dsp:txXfrm>
    </dsp:sp>
    <dsp:sp modelId="{64D91F28-3D53-4CF4-A5B3-EF010DB34BC7}">
      <dsp:nvSpPr>
        <dsp:cNvPr id="0" name=""/>
        <dsp:cNvSpPr/>
      </dsp:nvSpPr>
      <dsp:spPr>
        <a:xfrm>
          <a:off x="3737088" y="743"/>
          <a:ext cx="3207689" cy="1924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Государство несет основную ответственность за социальное благополучие своих граждан и является основным производителем социальных услуг</a:t>
          </a:r>
        </a:p>
      </dsp:txBody>
      <dsp:txXfrm>
        <a:off x="3737088" y="743"/>
        <a:ext cx="3207689" cy="1924613"/>
      </dsp:txXfrm>
    </dsp:sp>
    <dsp:sp modelId="{8CABD6AB-BA28-44FF-851F-6F462D06F72C}">
      <dsp:nvSpPr>
        <dsp:cNvPr id="0" name=""/>
        <dsp:cNvSpPr/>
      </dsp:nvSpPr>
      <dsp:spPr>
        <a:xfrm>
          <a:off x="7265547" y="743"/>
          <a:ext cx="3207689" cy="1924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Действует система перераспределения доходов (например, бюджет или социально-страховые фонды)</a:t>
          </a:r>
        </a:p>
      </dsp:txBody>
      <dsp:txXfrm>
        <a:off x="7265547" y="743"/>
        <a:ext cx="3207689" cy="1924613"/>
      </dsp:txXfrm>
    </dsp:sp>
    <dsp:sp modelId="{401F136D-95FD-4EF7-9135-25A9D68B6B6A}">
      <dsp:nvSpPr>
        <dsp:cNvPr id="0" name=""/>
        <dsp:cNvSpPr/>
      </dsp:nvSpPr>
      <dsp:spPr>
        <a:xfrm>
          <a:off x="208630" y="2246126"/>
          <a:ext cx="3207689" cy="1924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В Исландии люди в возрасте 16-70 лет имеют право на получение льгот в случае увольнения, при условии, если они легально проработали как минимум 3 месяца</a:t>
          </a:r>
        </a:p>
      </dsp:txBody>
      <dsp:txXfrm>
        <a:off x="208630" y="2246126"/>
        <a:ext cx="3207689" cy="1924613"/>
      </dsp:txXfrm>
    </dsp:sp>
    <dsp:sp modelId="{E64980B4-19B6-4EBB-B561-BCD46475F139}">
      <dsp:nvSpPr>
        <dsp:cNvPr id="0" name=""/>
        <dsp:cNvSpPr/>
      </dsp:nvSpPr>
      <dsp:spPr>
        <a:xfrm>
          <a:off x="3737088" y="2246126"/>
          <a:ext cx="3207689" cy="1924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Основную работу по социальному обеспечению проводят местные органы управления</a:t>
          </a:r>
        </a:p>
      </dsp:txBody>
      <dsp:txXfrm>
        <a:off x="3737088" y="2246126"/>
        <a:ext cx="3207689" cy="1924613"/>
      </dsp:txXfrm>
    </dsp:sp>
    <dsp:sp modelId="{F0C73B90-15FE-4732-B7E7-D337EFAF13F0}">
      <dsp:nvSpPr>
        <dsp:cNvPr id="0" name=""/>
        <dsp:cNvSpPr/>
      </dsp:nvSpPr>
      <dsp:spPr>
        <a:xfrm>
          <a:off x="7207455" y="2242027"/>
          <a:ext cx="3207689" cy="1924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Существует адресная социальная помощь разным категориям малоимущим граждан, которая заключается в ежемесячной раздаче необходимого продовольствия</a:t>
          </a:r>
        </a:p>
      </dsp:txBody>
      <dsp:txXfrm>
        <a:off x="7207455" y="2242027"/>
        <a:ext cx="3207689" cy="1924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82858-06DD-4353-9FE6-9DC600AC6FD7}" type="datetimeFigureOut">
              <a:rPr lang="ru-RU" smtClean="0"/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8C56F-35D9-48C8-90C6-FB29EE139E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4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17BCB6D-6C91-46D3-BB60-D71430622AF0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9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D844-2EC0-4B26-9945-D0583D24472E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9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95C5DA4-97ED-4552-B7DA-260CE45AC3ED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2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4165-6CD0-44CD-B799-9A9DE46C4644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8987A11-249D-4939-8ABE-74FA21620A35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0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2871-D0CF-43DC-B8C6-962D1448BA14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F502-CA1E-4656-A561-35DAF84D975A}" type="datetime1">
              <a:rPr lang="ru-RU" smtClean="0"/>
              <a:t>26.04.2018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F67D-32F5-426F-8476-878A53E1DC34}" type="datetime1">
              <a:rPr lang="ru-RU" smtClean="0"/>
              <a:t>26.04.2018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5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014F-AEDD-4C78-A688-A4DDBA0700FE}" type="datetime1">
              <a:rPr lang="ru-RU" smtClean="0"/>
              <a:t>26.04.2018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4899F86-F663-45A0-8C5C-13104D428B72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5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392F-1EED-4421-A3E8-DB67F7E4DE1B}" type="datetime1">
              <a:rPr lang="ru-RU" smtClean="0"/>
              <a:t>26.04.2018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1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532F266-0636-4EC3-BC15-45BD50479A4E}" type="datetime1">
              <a:rPr lang="ru-RU" smtClean="0"/>
              <a:t>26.04.2018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5C16364-9493-4C31-AECE-5B1E96E111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3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льзователи">
            <a:extLst>
              <a:ext uri="{FF2B5EF4-FFF2-40B4-BE49-F238E27FC236}">
                <a16:creationId xmlns:a16="http://schemas.microsoft.com/office/drawing/2014/main" id="{D0FD1EBB-EAB4-4AC3-8C58-3B2BA70EE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155" y="3125700"/>
            <a:ext cx="2936278" cy="2936278"/>
          </a:xfrm>
          <a:prstGeom prst="rect">
            <a:avLst/>
          </a:prstGeom>
        </p:spPr>
      </p:pic>
      <p:pic>
        <p:nvPicPr>
          <p:cNvPr id="7" name="Рисунок 6" descr="Земной шар с очертаниями Северной Америки и Южной Америки">
            <a:extLst>
              <a:ext uri="{FF2B5EF4-FFF2-40B4-BE49-F238E27FC236}">
                <a16:creationId xmlns:a16="http://schemas.microsoft.com/office/drawing/2014/main" id="{3198B828-074E-4ABC-B9C7-04A15C9AC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9567" y="3118242"/>
            <a:ext cx="2936278" cy="2936278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ной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CB9CCE5-0FA0-42A6-B4DD-75ACCF2F1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7" y="3429000"/>
            <a:ext cx="3033385" cy="2441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7B2CF-72BC-4793-BC0F-6D10EFFF4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568" y="894051"/>
            <a:ext cx="10993549" cy="142875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 зарубежных стран</a:t>
            </a:r>
          </a:p>
        </p:txBody>
      </p:sp>
    </p:spTree>
    <p:extLst>
      <p:ext uri="{BB962C8B-B14F-4D97-AF65-F5344CB8AC3E}">
        <p14:creationId xmlns:p14="http://schemas.microsoft.com/office/powerpoint/2010/main" val="252984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рава, небо, внешний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CEB082-741C-48E0-9ACC-37AED29E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6" y="1893946"/>
            <a:ext cx="11386628" cy="467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2B6A9-DBDC-4A27-8A96-B8DCA7D4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236" y="777107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Исландии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B85ADF-77E3-42EB-AFD8-812D4CA8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553" y="6492875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10</a:t>
            </a:fld>
            <a:endParaRPr lang="ru-RU" sz="1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DFE2729-2401-47D9-97E8-9FD556FB5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07" y="777107"/>
            <a:ext cx="1736772" cy="940897"/>
          </a:xfr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F37CBDC2-38D2-4CA7-A3BA-751FEF0D7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581603"/>
              </p:ext>
            </p:extLst>
          </p:nvPr>
        </p:nvGraphicFramePr>
        <p:xfrm>
          <a:off x="755066" y="1966849"/>
          <a:ext cx="10681867" cy="4171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112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256E4-901D-4EBD-986B-C240334C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198" y="702156"/>
            <a:ext cx="11029616" cy="1013800"/>
          </a:xfrm>
        </p:spPr>
        <p:txBody>
          <a:bodyPr/>
          <a:lstStyle/>
          <a:p>
            <a:pPr algn="ctr"/>
            <a:r>
              <a:rPr lang="ru-RU" dirty="0"/>
              <a:t>основные положения социальной политики Великобритании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DB4B2-0D8E-4C60-925E-515EA6D5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30559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11</a:t>
            </a:fld>
            <a:endParaRPr lang="ru-RU" sz="1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2774EAB-2D03-4AE2-A79A-6BBFD734D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096" r="-435" b="21386"/>
          <a:stretch/>
        </p:blipFill>
        <p:spPr>
          <a:xfrm>
            <a:off x="9558545" y="624362"/>
            <a:ext cx="1974734" cy="109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внешний, небо, здание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F4DF19B-F73C-44FB-AB4E-E66DD7D6D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3" y="1963710"/>
            <a:ext cx="11309456" cy="4649411"/>
          </a:xfrm>
          <a:prstGeom prst="rect">
            <a:avLst/>
          </a:pr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A0F7AC1A-5DC3-4D3C-9541-86734A383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636136"/>
              </p:ext>
            </p:extLst>
          </p:nvPr>
        </p:nvGraphicFramePr>
        <p:xfrm>
          <a:off x="659567" y="2083292"/>
          <a:ext cx="10873712" cy="434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110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97EE5-8D52-4BDB-A179-A6BA2FB3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/>
              <a:t>СПАСИБО ЗА ВНИМАНИЕ!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2A027B-89BD-47B6-985E-5FDA8D366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04" y="2417937"/>
            <a:ext cx="3429000" cy="329565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75320-4395-4827-AB09-3854CEA5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15569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12</a:t>
            </a:fld>
            <a:endParaRPr lang="ru-RU" sz="1800" dirty="0"/>
          </a:p>
        </p:txBody>
      </p:sp>
      <p:pic>
        <p:nvPicPr>
          <p:cNvPr id="10" name="Рисунок 9" descr="Изображение выглядит как цветной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D081EBB-2A64-4404-A61D-52B295980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6054"/>
            <a:ext cx="5133166" cy="41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3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внешний, вода, лод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FDE76E5-30E9-4630-8A5F-349EB5F28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" y="1820887"/>
            <a:ext cx="12162588" cy="503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C9A18-F788-4F13-AE6B-B3AE2959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297" y="828375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Швеции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D43ADC1-A3C6-4C3C-8307-6C9BD8A16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635111"/>
              </p:ext>
            </p:extLst>
          </p:nvPr>
        </p:nvGraphicFramePr>
        <p:xfrm>
          <a:off x="317551" y="1887091"/>
          <a:ext cx="11556897" cy="50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20E82D-5A7F-4C91-8CB5-E0EA5685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553" y="6430559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2</a:t>
            </a:fld>
            <a:endParaRPr lang="ru-RU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6B916B-C623-46CF-BC96-020F8DD45F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872" y="686385"/>
            <a:ext cx="1624681" cy="10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4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EB718-DC80-4931-AA3F-86232E637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317" y="807088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Германии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FDDE705-29C9-4697-97DB-0AE8C34DD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00" y="687545"/>
            <a:ext cx="1689667" cy="10138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E26872-B1E6-4448-9320-DC1223B8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92875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3</a:t>
            </a:fld>
            <a:endParaRPr lang="ru-RU" sz="1800" dirty="0"/>
          </a:p>
        </p:txBody>
      </p:sp>
      <p:pic>
        <p:nvPicPr>
          <p:cNvPr id="8" name="Рисунок 7" descr="Изображение выглядит как внешний, небо, здание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27B4A53-C974-4213-B9F5-860737F86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0" y="1940431"/>
            <a:ext cx="11676679" cy="472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35C47C6-8DB6-40FA-8898-4224893A6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829209"/>
              </p:ext>
            </p:extLst>
          </p:nvPr>
        </p:nvGraphicFramePr>
        <p:xfrm>
          <a:off x="428140" y="1972553"/>
          <a:ext cx="11237606" cy="419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2083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небо, внешний, здание, в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D66D166-440F-4C92-9FDB-87431C51A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1952818"/>
            <a:ext cx="11617377" cy="48466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244F6-44B8-43E3-906E-ED3AA9C0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807" y="822078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США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FAC65B-02B4-4980-876E-9359E781F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28" y="705137"/>
            <a:ext cx="1730691" cy="10138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A37AB9-E287-4C5E-987B-B4D9034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92875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4</a:t>
            </a:fld>
            <a:endParaRPr lang="ru-RU" sz="1800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7C445E03-C2C5-4766-A945-1A4CA5762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958735"/>
              </p:ext>
            </p:extLst>
          </p:nvPr>
        </p:nvGraphicFramePr>
        <p:xfrm>
          <a:off x="284813" y="1952818"/>
          <a:ext cx="11617377" cy="477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1171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F0DE1-E21A-4F56-A436-51A71103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3169" y="707979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Белоруссии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9ECF1F6-5B8A-4F03-8F65-3BE833364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331" y="706941"/>
            <a:ext cx="2037737" cy="10138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75BA7C-669A-45A0-8A6B-6403D4F6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31" y="3133318"/>
            <a:ext cx="10998137" cy="591363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A47780-E79F-469B-B93F-37E8880F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46496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5</a:t>
            </a:fld>
            <a:endParaRPr lang="ru-RU" sz="1800" dirty="0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08386F1-020A-4002-8589-561B521EC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31764"/>
              </p:ext>
            </p:extLst>
          </p:nvPr>
        </p:nvGraphicFramePr>
        <p:xfrm>
          <a:off x="149900" y="1844515"/>
          <a:ext cx="11892197" cy="460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868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ода, внешний, небо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DA587C5-1474-40C9-9B01-236DACA53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11" y="1814751"/>
            <a:ext cx="11464976" cy="48673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E7EBE-9E13-4FEF-9D7F-D1CB320E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8172" y="746969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Голландии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DD4299B-2F94-45E4-8E8D-E06492C3A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098713"/>
              </p:ext>
            </p:extLst>
          </p:nvPr>
        </p:nvGraphicFramePr>
        <p:xfrm>
          <a:off x="363511" y="1868734"/>
          <a:ext cx="11464977" cy="475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2C932-5DF6-4FF6-BE7A-FCE5C962C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45549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6</a:t>
            </a:fld>
            <a:endParaRPr lang="ru-RU" sz="1800" dirty="0"/>
          </a:p>
        </p:txBody>
      </p:sp>
      <p:pic>
        <p:nvPicPr>
          <p:cNvPr id="7" name="Рисунок 6" descr="Изображение выглядит как животно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0B05499-563F-4795-87F5-24C29BE74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74" y="696500"/>
            <a:ext cx="1930140" cy="102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5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B4DA9-9A14-4276-802D-51414C5A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3228" y="732137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Франции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868368-C514-490B-803D-AFA0A648C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25" y="696926"/>
            <a:ext cx="1855189" cy="1049011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4988CA-F118-4A53-BE0F-D14D10EE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30559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7</a:t>
            </a:fld>
            <a:endParaRPr lang="ru-RU" sz="1800" dirty="0"/>
          </a:p>
        </p:txBody>
      </p:sp>
      <p:pic>
        <p:nvPicPr>
          <p:cNvPr id="8" name="Рисунок 7" descr="Изображение выглядит как небо, внешний, закат, башн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8AB0D49-1591-4F38-B1E9-BEA45C8B3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3" y="1952247"/>
            <a:ext cx="11452486" cy="4688396"/>
          </a:xfrm>
          <a:prstGeom prst="rect">
            <a:avLst/>
          </a:prstGeom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11B5FE8D-04E2-4A7C-BD0F-2AC01D27A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246194"/>
              </p:ext>
            </p:extLst>
          </p:nvPr>
        </p:nvGraphicFramePr>
        <p:xfrm>
          <a:off x="394740" y="1781148"/>
          <a:ext cx="11452486" cy="485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4904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вода, небо, лодка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7B14A54-C7F1-4E7B-BCBE-CF04DD6AA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9" y="1978770"/>
            <a:ext cx="11305221" cy="48019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839BE-D1EE-42FD-AFA9-363D60D3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3247" y="822077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Италии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25EBC64-6EB6-40A0-B87A-A04E8E4B1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74" y="697088"/>
            <a:ext cx="1832955" cy="95890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67D59C-E7D8-4AAD-8903-AEBCEF2B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4553" y="6415569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8</a:t>
            </a:fld>
            <a:endParaRPr lang="ru-RU" sz="18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29E42C9-54EA-41E9-92F9-EA879FEB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10368"/>
              </p:ext>
            </p:extLst>
          </p:nvPr>
        </p:nvGraphicFramePr>
        <p:xfrm>
          <a:off x="54938" y="1978770"/>
          <a:ext cx="11693672" cy="461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080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здание, небо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A7B32E4-0744-48EF-9B02-28D85AF23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11" y="1986205"/>
            <a:ext cx="11377535" cy="47002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547AC-9D1E-4CAF-871F-623B5F90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8198" y="747126"/>
            <a:ext cx="11029616" cy="10138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основные положения социальной политики Испании</a:t>
            </a:r>
          </a:p>
        </p:txBody>
      </p:sp>
      <p:pic>
        <p:nvPicPr>
          <p:cNvPr id="6" name="Объект 5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2856E3B-1E47-4386-8A5F-454D0A4B9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65" y="702548"/>
            <a:ext cx="1828800" cy="105837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61E124-02A9-46D4-83DF-08757733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2" y="6492875"/>
            <a:ext cx="1052508" cy="365125"/>
          </a:xfrm>
        </p:spPr>
        <p:txBody>
          <a:bodyPr/>
          <a:lstStyle/>
          <a:p>
            <a:fld id="{45C16364-9493-4C31-AECE-5B1E96E111E0}" type="slidenum">
              <a:rPr lang="ru-RU" sz="1800" smtClean="0"/>
              <a:t>9</a:t>
            </a:fld>
            <a:endParaRPr lang="ru-RU" sz="18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7DE8D132-747B-43DA-ACD5-2046ABAD4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258357"/>
              </p:ext>
            </p:extLst>
          </p:nvPr>
        </p:nvGraphicFramePr>
        <p:xfrm>
          <a:off x="406331" y="2071472"/>
          <a:ext cx="11076133" cy="4421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389092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193</TotalTime>
  <Words>1115</Words>
  <Application>Microsoft Office PowerPoint</Application>
  <PresentationFormat>Широкоэкранный</PresentationFormat>
  <Paragraphs>93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Corbel</vt:lpstr>
      <vt:lpstr>Gill Sans MT</vt:lpstr>
      <vt:lpstr>Wingdings 2</vt:lpstr>
      <vt:lpstr>Дивиденд</vt:lpstr>
      <vt:lpstr>Социальная политика зарубежных стран</vt:lpstr>
      <vt:lpstr>основные положения социальной политики Швеции</vt:lpstr>
      <vt:lpstr>основные положения социальной политики Германии</vt:lpstr>
      <vt:lpstr>основные положения социальной политики США</vt:lpstr>
      <vt:lpstr>основные положения социальной политики Белоруссии </vt:lpstr>
      <vt:lpstr>основные положения социальной политики Голландии</vt:lpstr>
      <vt:lpstr>основные положения социальной политики Франции</vt:lpstr>
      <vt:lpstr>основные положения социальной политики Италии</vt:lpstr>
      <vt:lpstr>основные положения социальной политики Испании</vt:lpstr>
      <vt:lpstr>основные положения социальной политики Исландии</vt:lpstr>
      <vt:lpstr>основные положения социальной политики Великобритании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политика зарубежных стран</dc:title>
  <dc:creator>Дарья</dc:creator>
  <cp:lastModifiedBy>Дарья</cp:lastModifiedBy>
  <cp:revision>20</cp:revision>
  <dcterms:created xsi:type="dcterms:W3CDTF">2018-04-26T16:06:21Z</dcterms:created>
  <dcterms:modified xsi:type="dcterms:W3CDTF">2018-04-26T19:19:52Z</dcterms:modified>
</cp:coreProperties>
</file>