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9BF2-791C-4D2F-9F96-EC3667FC5C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68324-A51B-47CA-847B-BB789EE3EFAD}">
      <dgm:prSet custT="1"/>
      <dgm:spPr/>
      <dgm:t>
        <a:bodyPr/>
        <a:lstStyle/>
        <a:p>
          <a:r>
            <a:rPr lang="ru-RU" sz="1400" dirty="0"/>
            <a:t>Социальная сфера выходит на первый план в экономике столицы, в бюджете города на 2018 год рост </a:t>
          </a:r>
          <a:r>
            <a:rPr lang="ru-RU" sz="1400" dirty="0" err="1"/>
            <a:t>соцрасходов</a:t>
          </a:r>
          <a:r>
            <a:rPr lang="ru-RU" sz="1400" dirty="0"/>
            <a:t> в два раза превышает рост других статей</a:t>
          </a:r>
        </a:p>
      </dgm:t>
    </dgm:pt>
    <dgm:pt modelId="{32BA1B0C-019A-4709-B1DD-B4165F73BB66}" type="parTrans" cxnId="{EBA4BAB9-61DA-4B0C-8C36-63DC36B2F941}">
      <dgm:prSet/>
      <dgm:spPr/>
      <dgm:t>
        <a:bodyPr/>
        <a:lstStyle/>
        <a:p>
          <a:endParaRPr lang="ru-RU" sz="1400"/>
        </a:p>
      </dgm:t>
    </dgm:pt>
    <dgm:pt modelId="{EB15E115-72C8-4E29-88CE-5CA2913431D4}" type="sibTrans" cxnId="{EBA4BAB9-61DA-4B0C-8C36-63DC36B2F941}">
      <dgm:prSet/>
      <dgm:spPr/>
      <dgm:t>
        <a:bodyPr/>
        <a:lstStyle/>
        <a:p>
          <a:endParaRPr lang="ru-RU" sz="1400"/>
        </a:p>
      </dgm:t>
    </dgm:pt>
    <dgm:pt modelId="{790D9E55-CEC4-495C-AE1B-E61CB239C02F}">
      <dgm:prSet custT="1"/>
      <dgm:spPr/>
      <dgm:t>
        <a:bodyPr/>
        <a:lstStyle/>
        <a:p>
          <a:r>
            <a:rPr lang="ru-RU" sz="1400" dirty="0"/>
            <a:t>Развитая структура исполнительных органов социальной политики включает 8 отраслевых департаментов и множество подведомственных каждому департаменту учреждений в Москве</a:t>
          </a:r>
        </a:p>
      </dgm:t>
    </dgm:pt>
    <dgm:pt modelId="{78C4372A-85EF-4EC5-A644-8F8562C66A63}" type="parTrans" cxnId="{D270116E-CBFB-41D0-9D74-D58535F3072C}">
      <dgm:prSet/>
      <dgm:spPr/>
      <dgm:t>
        <a:bodyPr/>
        <a:lstStyle/>
        <a:p>
          <a:endParaRPr lang="ru-RU" sz="1400"/>
        </a:p>
      </dgm:t>
    </dgm:pt>
    <dgm:pt modelId="{3650730B-1150-4CFE-B032-A7E93786BA16}" type="sibTrans" cxnId="{D270116E-CBFB-41D0-9D74-D58535F3072C}">
      <dgm:prSet/>
      <dgm:spPr/>
      <dgm:t>
        <a:bodyPr/>
        <a:lstStyle/>
        <a:p>
          <a:endParaRPr lang="ru-RU" sz="1400"/>
        </a:p>
      </dgm:t>
    </dgm:pt>
    <dgm:pt modelId="{A8D4DF7F-91FA-4EE9-9D50-F6255E8E07B1}">
      <dgm:prSet custT="1"/>
      <dgm:spPr/>
      <dgm:t>
        <a:bodyPr/>
        <a:lstStyle/>
        <a:p>
          <a:r>
            <a:rPr lang="ru-RU" sz="1400" dirty="0"/>
            <a:t>Щедрое финансирование социальных программ. Пример — «Комплексная программа мер социальной защиты города</a:t>
          </a:r>
        </a:p>
      </dgm:t>
    </dgm:pt>
    <dgm:pt modelId="{6592D620-B393-482C-82BF-18248CFB7C4E}" type="parTrans" cxnId="{C409CCAC-FA94-4E9C-AF8E-A63E3273A30A}">
      <dgm:prSet/>
      <dgm:spPr/>
      <dgm:t>
        <a:bodyPr/>
        <a:lstStyle/>
        <a:p>
          <a:endParaRPr lang="ru-RU" sz="1400"/>
        </a:p>
      </dgm:t>
    </dgm:pt>
    <dgm:pt modelId="{3F10A3E9-ACF6-4FA0-8E00-1E998EF1F0E3}" type="sibTrans" cxnId="{C409CCAC-FA94-4E9C-AF8E-A63E3273A30A}">
      <dgm:prSet/>
      <dgm:spPr/>
      <dgm:t>
        <a:bodyPr/>
        <a:lstStyle/>
        <a:p>
          <a:endParaRPr lang="ru-RU" sz="1400"/>
        </a:p>
      </dgm:t>
    </dgm:pt>
    <dgm:pt modelId="{16DC20D9-19EC-48CD-BF5C-9ACDA3EC020E}">
      <dgm:prSet custT="1"/>
      <dgm:spPr/>
      <dgm:t>
        <a:bodyPr/>
        <a:lstStyle/>
        <a:p>
          <a:r>
            <a:rPr lang="ru-RU" sz="1400" dirty="0"/>
            <a:t>Число реализуемых различными департаментами социальной сферы программ превысило 40 за прошедший год</a:t>
          </a:r>
        </a:p>
      </dgm:t>
    </dgm:pt>
    <dgm:pt modelId="{01F3B185-9362-49CE-B0DC-2144C27E054F}" type="parTrans" cxnId="{7DBE7D1D-3013-499B-ADE1-4FDA6CFFBA82}">
      <dgm:prSet/>
      <dgm:spPr/>
      <dgm:t>
        <a:bodyPr/>
        <a:lstStyle/>
        <a:p>
          <a:endParaRPr lang="ru-RU" sz="1400"/>
        </a:p>
      </dgm:t>
    </dgm:pt>
    <dgm:pt modelId="{D2DB57A2-D6C5-43B2-99C5-AA33B74B4B55}" type="sibTrans" cxnId="{7DBE7D1D-3013-499B-ADE1-4FDA6CFFBA82}">
      <dgm:prSet/>
      <dgm:spPr/>
      <dgm:t>
        <a:bodyPr/>
        <a:lstStyle/>
        <a:p>
          <a:endParaRPr lang="ru-RU" sz="1400"/>
        </a:p>
      </dgm:t>
    </dgm:pt>
    <dgm:pt modelId="{8BC5D7A2-BA25-4AE2-9825-174C0DCDFCA7}">
      <dgm:prSet custT="1"/>
      <dgm:spPr/>
      <dgm:t>
        <a:bodyPr/>
        <a:lstStyle/>
        <a:p>
          <a:r>
            <a:rPr lang="ru-RU" sz="1400" dirty="0"/>
            <a:t>Высокая концентрация социально ориентированных некоммерческих организаций</a:t>
          </a:r>
        </a:p>
      </dgm:t>
    </dgm:pt>
    <dgm:pt modelId="{380F857D-B2FA-4DBE-B17B-90A22F6E2413}" type="parTrans" cxnId="{A65B1C85-F71C-4FE1-9DF9-A75B43F21B8D}">
      <dgm:prSet/>
      <dgm:spPr/>
      <dgm:t>
        <a:bodyPr/>
        <a:lstStyle/>
        <a:p>
          <a:endParaRPr lang="ru-RU" sz="1400"/>
        </a:p>
      </dgm:t>
    </dgm:pt>
    <dgm:pt modelId="{E1627D55-411B-4A85-AA8C-B9024F3496DE}" type="sibTrans" cxnId="{A65B1C85-F71C-4FE1-9DF9-A75B43F21B8D}">
      <dgm:prSet/>
      <dgm:spPr/>
      <dgm:t>
        <a:bodyPr/>
        <a:lstStyle/>
        <a:p>
          <a:endParaRPr lang="ru-RU" sz="1400"/>
        </a:p>
      </dgm:t>
    </dgm:pt>
    <dgm:pt modelId="{2230530E-333E-416B-B780-3A0888AAA58A}">
      <dgm:prSet custT="1"/>
      <dgm:spPr/>
      <dgm:t>
        <a:bodyPr/>
        <a:lstStyle/>
        <a:p>
          <a:r>
            <a:rPr lang="ru-RU" sz="1400" dirty="0"/>
            <a:t>Применение инновационных программ и технологий для инвалидов</a:t>
          </a:r>
        </a:p>
      </dgm:t>
    </dgm:pt>
    <dgm:pt modelId="{DECE87B6-F5D5-4CE7-B199-EAF5AD65CE5A}" type="parTrans" cxnId="{FE9DDB51-8DC6-4421-B039-D9479A561BF0}">
      <dgm:prSet/>
      <dgm:spPr/>
      <dgm:t>
        <a:bodyPr/>
        <a:lstStyle/>
        <a:p>
          <a:endParaRPr lang="ru-RU" sz="1400"/>
        </a:p>
      </dgm:t>
    </dgm:pt>
    <dgm:pt modelId="{75F4F6B1-908C-4BEA-B77E-592B705C4670}" type="sibTrans" cxnId="{FE9DDB51-8DC6-4421-B039-D9479A561BF0}">
      <dgm:prSet/>
      <dgm:spPr/>
      <dgm:t>
        <a:bodyPr/>
        <a:lstStyle/>
        <a:p>
          <a:endParaRPr lang="ru-RU" sz="1400"/>
        </a:p>
      </dgm:t>
    </dgm:pt>
    <dgm:pt modelId="{BFEBD05E-39C0-44C9-BF25-3E0899ADA488}" type="pres">
      <dgm:prSet presAssocID="{E6439BF2-791C-4D2F-9F96-EC3667FC5CD8}" presName="diagram" presStyleCnt="0">
        <dgm:presLayoutVars>
          <dgm:dir/>
          <dgm:resizeHandles val="exact"/>
        </dgm:presLayoutVars>
      </dgm:prSet>
      <dgm:spPr/>
    </dgm:pt>
    <dgm:pt modelId="{D8B95D13-B2C1-4385-82E6-B402C7FB9994}" type="pres">
      <dgm:prSet presAssocID="{F6568324-A51B-47CA-847B-BB789EE3EFAD}" presName="node" presStyleLbl="node1" presStyleIdx="0" presStyleCnt="6">
        <dgm:presLayoutVars>
          <dgm:bulletEnabled val="1"/>
        </dgm:presLayoutVars>
      </dgm:prSet>
      <dgm:spPr/>
    </dgm:pt>
    <dgm:pt modelId="{50159D56-C21A-4FB6-84A4-71A981AC1E88}" type="pres">
      <dgm:prSet presAssocID="{EB15E115-72C8-4E29-88CE-5CA2913431D4}" presName="sibTrans" presStyleCnt="0"/>
      <dgm:spPr/>
    </dgm:pt>
    <dgm:pt modelId="{1CB62871-7EAC-4979-B1DF-B5084723F288}" type="pres">
      <dgm:prSet presAssocID="{790D9E55-CEC4-495C-AE1B-E61CB239C02F}" presName="node" presStyleLbl="node1" presStyleIdx="1" presStyleCnt="6">
        <dgm:presLayoutVars>
          <dgm:bulletEnabled val="1"/>
        </dgm:presLayoutVars>
      </dgm:prSet>
      <dgm:spPr/>
    </dgm:pt>
    <dgm:pt modelId="{C57E2494-08E6-4D4B-8FF8-E68315C5E085}" type="pres">
      <dgm:prSet presAssocID="{3650730B-1150-4CFE-B032-A7E93786BA16}" presName="sibTrans" presStyleCnt="0"/>
      <dgm:spPr/>
    </dgm:pt>
    <dgm:pt modelId="{9E628FB9-841B-4BC9-BB42-892F0D2FB9ED}" type="pres">
      <dgm:prSet presAssocID="{16DC20D9-19EC-48CD-BF5C-9ACDA3EC020E}" presName="node" presStyleLbl="node1" presStyleIdx="2" presStyleCnt="6">
        <dgm:presLayoutVars>
          <dgm:bulletEnabled val="1"/>
        </dgm:presLayoutVars>
      </dgm:prSet>
      <dgm:spPr/>
    </dgm:pt>
    <dgm:pt modelId="{E8B7F9DA-395E-4660-8271-2D22820E81C9}" type="pres">
      <dgm:prSet presAssocID="{D2DB57A2-D6C5-43B2-99C5-AA33B74B4B55}" presName="sibTrans" presStyleCnt="0"/>
      <dgm:spPr/>
    </dgm:pt>
    <dgm:pt modelId="{591EB0E8-16DE-44B5-AC57-A41F8D20033D}" type="pres">
      <dgm:prSet presAssocID="{A8D4DF7F-91FA-4EE9-9D50-F6255E8E07B1}" presName="node" presStyleLbl="node1" presStyleIdx="3" presStyleCnt="6">
        <dgm:presLayoutVars>
          <dgm:bulletEnabled val="1"/>
        </dgm:presLayoutVars>
      </dgm:prSet>
      <dgm:spPr/>
    </dgm:pt>
    <dgm:pt modelId="{4C1369E4-7190-453C-8707-4038E3EAD891}" type="pres">
      <dgm:prSet presAssocID="{3F10A3E9-ACF6-4FA0-8E00-1E998EF1F0E3}" presName="sibTrans" presStyleCnt="0"/>
      <dgm:spPr/>
    </dgm:pt>
    <dgm:pt modelId="{7FD2C06D-EC9A-4DD3-8349-45EDC87A4771}" type="pres">
      <dgm:prSet presAssocID="{8BC5D7A2-BA25-4AE2-9825-174C0DCDFCA7}" presName="node" presStyleLbl="node1" presStyleIdx="4" presStyleCnt="6">
        <dgm:presLayoutVars>
          <dgm:bulletEnabled val="1"/>
        </dgm:presLayoutVars>
      </dgm:prSet>
      <dgm:spPr/>
    </dgm:pt>
    <dgm:pt modelId="{38B2FB37-BBC4-4411-B278-ACF4ECFB78FC}" type="pres">
      <dgm:prSet presAssocID="{E1627D55-411B-4A85-AA8C-B9024F3496DE}" presName="sibTrans" presStyleCnt="0"/>
      <dgm:spPr/>
    </dgm:pt>
    <dgm:pt modelId="{2B5C2BA9-6FF3-4662-89C6-E516752C268B}" type="pres">
      <dgm:prSet presAssocID="{2230530E-333E-416B-B780-3A0888AAA58A}" presName="node" presStyleLbl="node1" presStyleIdx="5" presStyleCnt="6">
        <dgm:presLayoutVars>
          <dgm:bulletEnabled val="1"/>
        </dgm:presLayoutVars>
      </dgm:prSet>
      <dgm:spPr/>
    </dgm:pt>
  </dgm:ptLst>
  <dgm:cxnLst>
    <dgm:cxn modelId="{3696550C-CB10-4E00-BBCE-5F173D13EB14}" type="presOf" srcId="{16DC20D9-19EC-48CD-BF5C-9ACDA3EC020E}" destId="{9E628FB9-841B-4BC9-BB42-892F0D2FB9ED}" srcOrd="0" destOrd="0" presId="urn:microsoft.com/office/officeart/2005/8/layout/default"/>
    <dgm:cxn modelId="{7DBE7D1D-3013-499B-ADE1-4FDA6CFFBA82}" srcId="{E6439BF2-791C-4D2F-9F96-EC3667FC5CD8}" destId="{16DC20D9-19EC-48CD-BF5C-9ACDA3EC020E}" srcOrd="2" destOrd="0" parTransId="{01F3B185-9362-49CE-B0DC-2144C27E054F}" sibTransId="{D2DB57A2-D6C5-43B2-99C5-AA33B74B4B55}"/>
    <dgm:cxn modelId="{B202925F-89DE-4C4A-99A7-0586099491EC}" type="presOf" srcId="{A8D4DF7F-91FA-4EE9-9D50-F6255E8E07B1}" destId="{591EB0E8-16DE-44B5-AC57-A41F8D20033D}" srcOrd="0" destOrd="0" presId="urn:microsoft.com/office/officeart/2005/8/layout/default"/>
    <dgm:cxn modelId="{D270116E-CBFB-41D0-9D74-D58535F3072C}" srcId="{E6439BF2-791C-4D2F-9F96-EC3667FC5CD8}" destId="{790D9E55-CEC4-495C-AE1B-E61CB239C02F}" srcOrd="1" destOrd="0" parTransId="{78C4372A-85EF-4EC5-A644-8F8562C66A63}" sibTransId="{3650730B-1150-4CFE-B032-A7E93786BA16}"/>
    <dgm:cxn modelId="{FE9DDB51-8DC6-4421-B039-D9479A561BF0}" srcId="{E6439BF2-791C-4D2F-9F96-EC3667FC5CD8}" destId="{2230530E-333E-416B-B780-3A0888AAA58A}" srcOrd="5" destOrd="0" parTransId="{DECE87B6-F5D5-4CE7-B199-EAF5AD65CE5A}" sibTransId="{75F4F6B1-908C-4BEA-B77E-592B705C4670}"/>
    <dgm:cxn modelId="{A4514081-655A-41D2-81D6-C0A864A480D4}" type="presOf" srcId="{2230530E-333E-416B-B780-3A0888AAA58A}" destId="{2B5C2BA9-6FF3-4662-89C6-E516752C268B}" srcOrd="0" destOrd="0" presId="urn:microsoft.com/office/officeart/2005/8/layout/default"/>
    <dgm:cxn modelId="{A65B1C85-F71C-4FE1-9DF9-A75B43F21B8D}" srcId="{E6439BF2-791C-4D2F-9F96-EC3667FC5CD8}" destId="{8BC5D7A2-BA25-4AE2-9825-174C0DCDFCA7}" srcOrd="4" destOrd="0" parTransId="{380F857D-B2FA-4DBE-B17B-90A22F6E2413}" sibTransId="{E1627D55-411B-4A85-AA8C-B9024F3496DE}"/>
    <dgm:cxn modelId="{D605119C-DD72-4616-952A-514F9F8829A1}" type="presOf" srcId="{8BC5D7A2-BA25-4AE2-9825-174C0DCDFCA7}" destId="{7FD2C06D-EC9A-4DD3-8349-45EDC87A4771}" srcOrd="0" destOrd="0" presId="urn:microsoft.com/office/officeart/2005/8/layout/default"/>
    <dgm:cxn modelId="{C409CCAC-FA94-4E9C-AF8E-A63E3273A30A}" srcId="{E6439BF2-791C-4D2F-9F96-EC3667FC5CD8}" destId="{A8D4DF7F-91FA-4EE9-9D50-F6255E8E07B1}" srcOrd="3" destOrd="0" parTransId="{6592D620-B393-482C-82BF-18248CFB7C4E}" sibTransId="{3F10A3E9-ACF6-4FA0-8E00-1E998EF1F0E3}"/>
    <dgm:cxn modelId="{EBA4BAB9-61DA-4B0C-8C36-63DC36B2F941}" srcId="{E6439BF2-791C-4D2F-9F96-EC3667FC5CD8}" destId="{F6568324-A51B-47CA-847B-BB789EE3EFAD}" srcOrd="0" destOrd="0" parTransId="{32BA1B0C-019A-4709-B1DD-B4165F73BB66}" sibTransId="{EB15E115-72C8-4E29-88CE-5CA2913431D4}"/>
    <dgm:cxn modelId="{A36042C1-9DF3-4590-B2B3-CD599F15725B}" type="presOf" srcId="{790D9E55-CEC4-495C-AE1B-E61CB239C02F}" destId="{1CB62871-7EAC-4979-B1DF-B5084723F288}" srcOrd="0" destOrd="0" presId="urn:microsoft.com/office/officeart/2005/8/layout/default"/>
    <dgm:cxn modelId="{08CD66DA-095B-408D-A6FA-8CCEDE63C41B}" type="presOf" srcId="{E6439BF2-791C-4D2F-9F96-EC3667FC5CD8}" destId="{BFEBD05E-39C0-44C9-BF25-3E0899ADA488}" srcOrd="0" destOrd="0" presId="urn:microsoft.com/office/officeart/2005/8/layout/default"/>
    <dgm:cxn modelId="{D95FA3DE-12AF-463B-A3F4-9639AD1E711E}" type="presOf" srcId="{F6568324-A51B-47CA-847B-BB789EE3EFAD}" destId="{D8B95D13-B2C1-4385-82E6-B402C7FB9994}" srcOrd="0" destOrd="0" presId="urn:microsoft.com/office/officeart/2005/8/layout/default"/>
    <dgm:cxn modelId="{93DBE308-5ED1-4CCD-8D25-7F6DD67B45B6}" type="presParOf" srcId="{BFEBD05E-39C0-44C9-BF25-3E0899ADA488}" destId="{D8B95D13-B2C1-4385-82E6-B402C7FB9994}" srcOrd="0" destOrd="0" presId="urn:microsoft.com/office/officeart/2005/8/layout/default"/>
    <dgm:cxn modelId="{8862B5F0-2FEB-403D-81F9-BED2C50A85B4}" type="presParOf" srcId="{BFEBD05E-39C0-44C9-BF25-3E0899ADA488}" destId="{50159D56-C21A-4FB6-84A4-71A981AC1E88}" srcOrd="1" destOrd="0" presId="urn:microsoft.com/office/officeart/2005/8/layout/default"/>
    <dgm:cxn modelId="{59877677-D762-4AD8-84FA-3666760C25CF}" type="presParOf" srcId="{BFEBD05E-39C0-44C9-BF25-3E0899ADA488}" destId="{1CB62871-7EAC-4979-B1DF-B5084723F288}" srcOrd="2" destOrd="0" presId="urn:microsoft.com/office/officeart/2005/8/layout/default"/>
    <dgm:cxn modelId="{793EE248-5162-4EF7-B6C6-CF5762C708C8}" type="presParOf" srcId="{BFEBD05E-39C0-44C9-BF25-3E0899ADA488}" destId="{C57E2494-08E6-4D4B-8FF8-E68315C5E085}" srcOrd="3" destOrd="0" presId="urn:microsoft.com/office/officeart/2005/8/layout/default"/>
    <dgm:cxn modelId="{EA4B033A-36F9-4BD6-A4EB-B1EF8C6D21B3}" type="presParOf" srcId="{BFEBD05E-39C0-44C9-BF25-3E0899ADA488}" destId="{9E628FB9-841B-4BC9-BB42-892F0D2FB9ED}" srcOrd="4" destOrd="0" presId="urn:microsoft.com/office/officeart/2005/8/layout/default"/>
    <dgm:cxn modelId="{7E3883CD-7BC9-43BE-BD75-46AB5E704AB7}" type="presParOf" srcId="{BFEBD05E-39C0-44C9-BF25-3E0899ADA488}" destId="{E8B7F9DA-395E-4660-8271-2D22820E81C9}" srcOrd="5" destOrd="0" presId="urn:microsoft.com/office/officeart/2005/8/layout/default"/>
    <dgm:cxn modelId="{6E004689-EAB5-48ED-BCE7-A8907756D221}" type="presParOf" srcId="{BFEBD05E-39C0-44C9-BF25-3E0899ADA488}" destId="{591EB0E8-16DE-44B5-AC57-A41F8D20033D}" srcOrd="6" destOrd="0" presId="urn:microsoft.com/office/officeart/2005/8/layout/default"/>
    <dgm:cxn modelId="{C52DF38C-32F2-457E-A728-A9BCF23C19CC}" type="presParOf" srcId="{BFEBD05E-39C0-44C9-BF25-3E0899ADA488}" destId="{4C1369E4-7190-453C-8707-4038E3EAD891}" srcOrd="7" destOrd="0" presId="urn:microsoft.com/office/officeart/2005/8/layout/default"/>
    <dgm:cxn modelId="{4062FF8C-582B-4939-854E-BA87E520D34C}" type="presParOf" srcId="{BFEBD05E-39C0-44C9-BF25-3E0899ADA488}" destId="{7FD2C06D-EC9A-4DD3-8349-45EDC87A4771}" srcOrd="8" destOrd="0" presId="urn:microsoft.com/office/officeart/2005/8/layout/default"/>
    <dgm:cxn modelId="{7FF6C6E5-461E-4B0E-A147-3AF8E9AF1E68}" type="presParOf" srcId="{BFEBD05E-39C0-44C9-BF25-3E0899ADA488}" destId="{38B2FB37-BBC4-4411-B278-ACF4ECFB78FC}" srcOrd="9" destOrd="0" presId="urn:microsoft.com/office/officeart/2005/8/layout/default"/>
    <dgm:cxn modelId="{86977099-DFCA-4E5C-AC30-B560885D3DFD}" type="presParOf" srcId="{BFEBD05E-39C0-44C9-BF25-3E0899ADA488}" destId="{2B5C2BA9-6FF3-4662-89C6-E516752C26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ECCF3C-B20B-489A-A8E3-0A0229EFF5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98261C-A5BC-4607-B22A-01ED607B25A2}">
      <dgm:prSet/>
      <dgm:spPr/>
      <dgm:t>
        <a:bodyPr/>
        <a:lstStyle/>
        <a:p>
          <a:r>
            <a:rPr lang="ru-RU" dirty="0"/>
            <a:t>Социальная помощь направляется каждому четвертому жителю</a:t>
          </a:r>
        </a:p>
      </dgm:t>
    </dgm:pt>
    <dgm:pt modelId="{F6F7D1B3-BCCA-4EB8-9A24-DBE346031E2A}" type="parTrans" cxnId="{1E80887A-15E2-4AF8-9998-A9CC4D68DF47}">
      <dgm:prSet/>
      <dgm:spPr/>
      <dgm:t>
        <a:bodyPr/>
        <a:lstStyle/>
        <a:p>
          <a:endParaRPr lang="ru-RU"/>
        </a:p>
      </dgm:t>
    </dgm:pt>
    <dgm:pt modelId="{3EAAD1F0-B1F8-4808-A34E-3FDFC4F9EB20}" type="sibTrans" cxnId="{1E80887A-15E2-4AF8-9998-A9CC4D68DF47}">
      <dgm:prSet/>
      <dgm:spPr/>
      <dgm:t>
        <a:bodyPr/>
        <a:lstStyle/>
        <a:p>
          <a:endParaRPr lang="ru-RU"/>
        </a:p>
      </dgm:t>
    </dgm:pt>
    <dgm:pt modelId="{33C25F85-1328-48AB-AB6A-DC35CD88AB79}">
      <dgm:prSet/>
      <dgm:spPr/>
      <dgm:t>
        <a:bodyPr/>
        <a:lstStyle/>
        <a:p>
          <a:r>
            <a:rPr lang="ru-RU"/>
            <a:t>Система социальной поддержки населения региона идет по пути развития адресных выплат, а в фокусе внимания находятся многодетные семьи</a:t>
          </a:r>
        </a:p>
      </dgm:t>
    </dgm:pt>
    <dgm:pt modelId="{16D8E46F-B453-4EEE-8CE5-21E117AF9F4B}" type="parTrans" cxnId="{D917E05D-4AA3-4C91-BE4B-8968423C9C30}">
      <dgm:prSet/>
      <dgm:spPr/>
      <dgm:t>
        <a:bodyPr/>
        <a:lstStyle/>
        <a:p>
          <a:endParaRPr lang="ru-RU"/>
        </a:p>
      </dgm:t>
    </dgm:pt>
    <dgm:pt modelId="{68B30BE7-A0D8-4B46-BFCE-27A1A1BB56AB}" type="sibTrans" cxnId="{D917E05D-4AA3-4C91-BE4B-8968423C9C30}">
      <dgm:prSet/>
      <dgm:spPr/>
      <dgm:t>
        <a:bodyPr/>
        <a:lstStyle/>
        <a:p>
          <a:endParaRPr lang="ru-RU"/>
        </a:p>
      </dgm:t>
    </dgm:pt>
    <dgm:pt modelId="{0F16C71F-5C45-46FC-B239-EBDC35D9528E}">
      <dgm:prSet/>
      <dgm:spPr/>
      <dgm:t>
        <a:bodyPr/>
        <a:lstStyle/>
        <a:p>
          <a:r>
            <a:rPr lang="ru-RU" dirty="0"/>
            <a:t>Система социальной защиты в первую очередь ориентирована на нетрудоспособные категории населения и на снижение иждивенческой нагрузки на работоспособное население</a:t>
          </a:r>
        </a:p>
      </dgm:t>
    </dgm:pt>
    <dgm:pt modelId="{8EC1AC98-E614-4F05-8105-F6381EC3B8B1}" type="parTrans" cxnId="{FF3ECACB-2E6A-4E37-A51B-30E67E23ECCC}">
      <dgm:prSet/>
      <dgm:spPr/>
      <dgm:t>
        <a:bodyPr/>
        <a:lstStyle/>
        <a:p>
          <a:endParaRPr lang="ru-RU"/>
        </a:p>
      </dgm:t>
    </dgm:pt>
    <dgm:pt modelId="{41488E3A-33DC-4D54-8472-5A3759E499F5}" type="sibTrans" cxnId="{FF3ECACB-2E6A-4E37-A51B-30E67E23ECCC}">
      <dgm:prSet/>
      <dgm:spPr/>
      <dgm:t>
        <a:bodyPr/>
        <a:lstStyle/>
        <a:p>
          <a:endParaRPr lang="ru-RU"/>
        </a:p>
      </dgm:t>
    </dgm:pt>
    <dgm:pt modelId="{4EB2F086-DCDC-4E3E-8165-86635989D7E8}">
      <dgm:prSet/>
      <dgm:spPr/>
      <dgm:t>
        <a:bodyPr/>
        <a:lstStyle/>
        <a:p>
          <a:r>
            <a:rPr lang="ru-RU" dirty="0"/>
            <a:t>Особое внимание уделяется семьям, воспитывающим детей, и особенно многодетным семьям, которые находятся в особом положении</a:t>
          </a:r>
        </a:p>
      </dgm:t>
    </dgm:pt>
    <dgm:pt modelId="{56421E79-35FA-4123-9C7D-720ED0759D8A}" type="parTrans" cxnId="{8BE03274-25D8-4F4E-B8B0-E57ABBD01728}">
      <dgm:prSet/>
      <dgm:spPr/>
      <dgm:t>
        <a:bodyPr/>
        <a:lstStyle/>
        <a:p>
          <a:endParaRPr lang="ru-RU"/>
        </a:p>
      </dgm:t>
    </dgm:pt>
    <dgm:pt modelId="{3150957F-EA3A-47B1-B1BA-C0D050831CAE}" type="sibTrans" cxnId="{8BE03274-25D8-4F4E-B8B0-E57ABBD01728}">
      <dgm:prSet/>
      <dgm:spPr/>
      <dgm:t>
        <a:bodyPr/>
        <a:lstStyle/>
        <a:p>
          <a:endParaRPr lang="ru-RU"/>
        </a:p>
      </dgm:t>
    </dgm:pt>
    <dgm:pt modelId="{C533B3D3-4011-49E6-95B9-E78CBEFC2A38}">
      <dgm:prSet/>
      <dgm:spPr/>
      <dgm:t>
        <a:bodyPr/>
        <a:lstStyle/>
        <a:p>
          <a:r>
            <a:rPr lang="ru-RU" dirty="0"/>
            <a:t> Меры социальной поддержки многодетных семей хорошо сказываются на демографической ситуации в Калининградской области: за последние 5 лет рождаемость увеличилась на 10%</a:t>
          </a:r>
        </a:p>
      </dgm:t>
    </dgm:pt>
    <dgm:pt modelId="{9B685488-EE50-4963-B5FE-305DA9E01025}" type="parTrans" cxnId="{1C74328E-9346-4C6C-955B-3955196ECDDA}">
      <dgm:prSet/>
      <dgm:spPr/>
      <dgm:t>
        <a:bodyPr/>
        <a:lstStyle/>
        <a:p>
          <a:endParaRPr lang="ru-RU"/>
        </a:p>
      </dgm:t>
    </dgm:pt>
    <dgm:pt modelId="{270BDB45-53C1-42EA-A29B-9BD56C85CA6D}" type="sibTrans" cxnId="{1C74328E-9346-4C6C-955B-3955196ECDDA}">
      <dgm:prSet/>
      <dgm:spPr/>
      <dgm:t>
        <a:bodyPr/>
        <a:lstStyle/>
        <a:p>
          <a:endParaRPr lang="ru-RU"/>
        </a:p>
      </dgm:t>
    </dgm:pt>
    <dgm:pt modelId="{E9987DC2-00F0-4F04-A335-F227591A546C}" type="pres">
      <dgm:prSet presAssocID="{F1ECCF3C-B20B-489A-A8E3-0A0229EFF5D1}" presName="diagram" presStyleCnt="0">
        <dgm:presLayoutVars>
          <dgm:dir/>
          <dgm:resizeHandles val="exact"/>
        </dgm:presLayoutVars>
      </dgm:prSet>
      <dgm:spPr/>
    </dgm:pt>
    <dgm:pt modelId="{184A668A-5EB9-4954-8A06-0A47084D252F}" type="pres">
      <dgm:prSet presAssocID="{0698261C-A5BC-4607-B22A-01ED607B25A2}" presName="node" presStyleLbl="node1" presStyleIdx="0" presStyleCnt="5">
        <dgm:presLayoutVars>
          <dgm:bulletEnabled val="1"/>
        </dgm:presLayoutVars>
      </dgm:prSet>
      <dgm:spPr/>
    </dgm:pt>
    <dgm:pt modelId="{5A298FED-284A-40F9-BE1E-1A5C8B5C4BAD}" type="pres">
      <dgm:prSet presAssocID="{3EAAD1F0-B1F8-4808-A34E-3FDFC4F9EB20}" presName="sibTrans" presStyleCnt="0"/>
      <dgm:spPr/>
    </dgm:pt>
    <dgm:pt modelId="{0E2E3E6A-EE52-44B4-9540-1A89B7C6E533}" type="pres">
      <dgm:prSet presAssocID="{33C25F85-1328-48AB-AB6A-DC35CD88AB79}" presName="node" presStyleLbl="node1" presStyleIdx="1" presStyleCnt="5">
        <dgm:presLayoutVars>
          <dgm:bulletEnabled val="1"/>
        </dgm:presLayoutVars>
      </dgm:prSet>
      <dgm:spPr/>
    </dgm:pt>
    <dgm:pt modelId="{D8B6629A-E206-4485-A1BA-CDA5737579A0}" type="pres">
      <dgm:prSet presAssocID="{68B30BE7-A0D8-4B46-BFCE-27A1A1BB56AB}" presName="sibTrans" presStyleCnt="0"/>
      <dgm:spPr/>
    </dgm:pt>
    <dgm:pt modelId="{97A1ECB1-AA68-4D49-ADC7-4656CF1226B7}" type="pres">
      <dgm:prSet presAssocID="{0F16C71F-5C45-46FC-B239-EBDC35D9528E}" presName="node" presStyleLbl="node1" presStyleIdx="2" presStyleCnt="5">
        <dgm:presLayoutVars>
          <dgm:bulletEnabled val="1"/>
        </dgm:presLayoutVars>
      </dgm:prSet>
      <dgm:spPr/>
    </dgm:pt>
    <dgm:pt modelId="{1C6E705B-24B1-46EE-936E-B45745110D9A}" type="pres">
      <dgm:prSet presAssocID="{41488E3A-33DC-4D54-8472-5A3759E499F5}" presName="sibTrans" presStyleCnt="0"/>
      <dgm:spPr/>
    </dgm:pt>
    <dgm:pt modelId="{D4803562-73F8-4023-9120-BE01C22F180B}" type="pres">
      <dgm:prSet presAssocID="{4EB2F086-DCDC-4E3E-8165-86635989D7E8}" presName="node" presStyleLbl="node1" presStyleIdx="3" presStyleCnt="5">
        <dgm:presLayoutVars>
          <dgm:bulletEnabled val="1"/>
        </dgm:presLayoutVars>
      </dgm:prSet>
      <dgm:spPr/>
    </dgm:pt>
    <dgm:pt modelId="{11BC6268-BD46-4E30-88BF-EE0B78D2AE9A}" type="pres">
      <dgm:prSet presAssocID="{3150957F-EA3A-47B1-B1BA-C0D050831CAE}" presName="sibTrans" presStyleCnt="0"/>
      <dgm:spPr/>
    </dgm:pt>
    <dgm:pt modelId="{A3AE2D38-BD71-4A3F-99A4-920A4AD96A04}" type="pres">
      <dgm:prSet presAssocID="{C533B3D3-4011-49E6-95B9-E78CBEFC2A38}" presName="node" presStyleLbl="node1" presStyleIdx="4" presStyleCnt="5">
        <dgm:presLayoutVars>
          <dgm:bulletEnabled val="1"/>
        </dgm:presLayoutVars>
      </dgm:prSet>
      <dgm:spPr/>
    </dgm:pt>
  </dgm:ptLst>
  <dgm:cxnLst>
    <dgm:cxn modelId="{214D823A-C363-4254-B1AE-F913A85A6103}" type="presOf" srcId="{4EB2F086-DCDC-4E3E-8165-86635989D7E8}" destId="{D4803562-73F8-4023-9120-BE01C22F180B}" srcOrd="0" destOrd="0" presId="urn:microsoft.com/office/officeart/2005/8/layout/default"/>
    <dgm:cxn modelId="{D917E05D-4AA3-4C91-BE4B-8968423C9C30}" srcId="{F1ECCF3C-B20B-489A-A8E3-0A0229EFF5D1}" destId="{33C25F85-1328-48AB-AB6A-DC35CD88AB79}" srcOrd="1" destOrd="0" parTransId="{16D8E46F-B453-4EEE-8CE5-21E117AF9F4B}" sibTransId="{68B30BE7-A0D8-4B46-BFCE-27A1A1BB56AB}"/>
    <dgm:cxn modelId="{8BE03274-25D8-4F4E-B8B0-E57ABBD01728}" srcId="{F1ECCF3C-B20B-489A-A8E3-0A0229EFF5D1}" destId="{4EB2F086-DCDC-4E3E-8165-86635989D7E8}" srcOrd="3" destOrd="0" parTransId="{56421E79-35FA-4123-9C7D-720ED0759D8A}" sibTransId="{3150957F-EA3A-47B1-B1BA-C0D050831CAE}"/>
    <dgm:cxn modelId="{1E80887A-15E2-4AF8-9998-A9CC4D68DF47}" srcId="{F1ECCF3C-B20B-489A-A8E3-0A0229EFF5D1}" destId="{0698261C-A5BC-4607-B22A-01ED607B25A2}" srcOrd="0" destOrd="0" parTransId="{F6F7D1B3-BCCA-4EB8-9A24-DBE346031E2A}" sibTransId="{3EAAD1F0-B1F8-4808-A34E-3FDFC4F9EB20}"/>
    <dgm:cxn modelId="{656FB37E-28C7-4FBB-BA3F-895B0648F213}" type="presOf" srcId="{33C25F85-1328-48AB-AB6A-DC35CD88AB79}" destId="{0E2E3E6A-EE52-44B4-9540-1A89B7C6E533}" srcOrd="0" destOrd="0" presId="urn:microsoft.com/office/officeart/2005/8/layout/default"/>
    <dgm:cxn modelId="{1C74328E-9346-4C6C-955B-3955196ECDDA}" srcId="{F1ECCF3C-B20B-489A-A8E3-0A0229EFF5D1}" destId="{C533B3D3-4011-49E6-95B9-E78CBEFC2A38}" srcOrd="4" destOrd="0" parTransId="{9B685488-EE50-4963-B5FE-305DA9E01025}" sibTransId="{270BDB45-53C1-42EA-A29B-9BD56C85CA6D}"/>
    <dgm:cxn modelId="{BFEB9BAE-82C4-4B18-A341-87B4409A55C2}" type="presOf" srcId="{F1ECCF3C-B20B-489A-A8E3-0A0229EFF5D1}" destId="{E9987DC2-00F0-4F04-A335-F227591A546C}" srcOrd="0" destOrd="0" presId="urn:microsoft.com/office/officeart/2005/8/layout/default"/>
    <dgm:cxn modelId="{59989AB8-0C57-49E0-8DC7-B4C985DBAF49}" type="presOf" srcId="{0698261C-A5BC-4607-B22A-01ED607B25A2}" destId="{184A668A-5EB9-4954-8A06-0A47084D252F}" srcOrd="0" destOrd="0" presId="urn:microsoft.com/office/officeart/2005/8/layout/default"/>
    <dgm:cxn modelId="{FF3ECACB-2E6A-4E37-A51B-30E67E23ECCC}" srcId="{F1ECCF3C-B20B-489A-A8E3-0A0229EFF5D1}" destId="{0F16C71F-5C45-46FC-B239-EBDC35D9528E}" srcOrd="2" destOrd="0" parTransId="{8EC1AC98-E614-4F05-8105-F6381EC3B8B1}" sibTransId="{41488E3A-33DC-4D54-8472-5A3759E499F5}"/>
    <dgm:cxn modelId="{D0AE7BD6-5C21-4DDB-B86B-DC06006ACE2F}" type="presOf" srcId="{C533B3D3-4011-49E6-95B9-E78CBEFC2A38}" destId="{A3AE2D38-BD71-4A3F-99A4-920A4AD96A04}" srcOrd="0" destOrd="0" presId="urn:microsoft.com/office/officeart/2005/8/layout/default"/>
    <dgm:cxn modelId="{75B741D9-CD28-4DBC-BE32-7D375449CB00}" type="presOf" srcId="{0F16C71F-5C45-46FC-B239-EBDC35D9528E}" destId="{97A1ECB1-AA68-4D49-ADC7-4656CF1226B7}" srcOrd="0" destOrd="0" presId="urn:microsoft.com/office/officeart/2005/8/layout/default"/>
    <dgm:cxn modelId="{5C0AB8D4-862D-4B3A-B03E-90035A3A21CB}" type="presParOf" srcId="{E9987DC2-00F0-4F04-A335-F227591A546C}" destId="{184A668A-5EB9-4954-8A06-0A47084D252F}" srcOrd="0" destOrd="0" presId="urn:microsoft.com/office/officeart/2005/8/layout/default"/>
    <dgm:cxn modelId="{F60EF41C-2706-4ED3-8B59-042DB304E5EC}" type="presParOf" srcId="{E9987DC2-00F0-4F04-A335-F227591A546C}" destId="{5A298FED-284A-40F9-BE1E-1A5C8B5C4BAD}" srcOrd="1" destOrd="0" presId="urn:microsoft.com/office/officeart/2005/8/layout/default"/>
    <dgm:cxn modelId="{2DBF734D-5271-496E-AA7D-1A6DB355AB2C}" type="presParOf" srcId="{E9987DC2-00F0-4F04-A335-F227591A546C}" destId="{0E2E3E6A-EE52-44B4-9540-1A89B7C6E533}" srcOrd="2" destOrd="0" presId="urn:microsoft.com/office/officeart/2005/8/layout/default"/>
    <dgm:cxn modelId="{1B92D485-FF7E-4BA0-B4AF-AEA6A6D8C278}" type="presParOf" srcId="{E9987DC2-00F0-4F04-A335-F227591A546C}" destId="{D8B6629A-E206-4485-A1BA-CDA5737579A0}" srcOrd="3" destOrd="0" presId="urn:microsoft.com/office/officeart/2005/8/layout/default"/>
    <dgm:cxn modelId="{9F7CC951-FB61-4703-BDF2-8666D9210529}" type="presParOf" srcId="{E9987DC2-00F0-4F04-A335-F227591A546C}" destId="{97A1ECB1-AA68-4D49-ADC7-4656CF1226B7}" srcOrd="4" destOrd="0" presId="urn:microsoft.com/office/officeart/2005/8/layout/default"/>
    <dgm:cxn modelId="{FA068559-1FFB-4780-8BD9-214D95DE3DDC}" type="presParOf" srcId="{E9987DC2-00F0-4F04-A335-F227591A546C}" destId="{1C6E705B-24B1-46EE-936E-B45745110D9A}" srcOrd="5" destOrd="0" presId="urn:microsoft.com/office/officeart/2005/8/layout/default"/>
    <dgm:cxn modelId="{FC86B477-F0B8-4034-9868-A5CCA83087AB}" type="presParOf" srcId="{E9987DC2-00F0-4F04-A335-F227591A546C}" destId="{D4803562-73F8-4023-9120-BE01C22F180B}" srcOrd="6" destOrd="0" presId="urn:microsoft.com/office/officeart/2005/8/layout/default"/>
    <dgm:cxn modelId="{45D2229D-972A-4145-A9EA-D2E8129F9104}" type="presParOf" srcId="{E9987DC2-00F0-4F04-A335-F227591A546C}" destId="{11BC6268-BD46-4E30-88BF-EE0B78D2AE9A}" srcOrd="7" destOrd="0" presId="urn:microsoft.com/office/officeart/2005/8/layout/default"/>
    <dgm:cxn modelId="{A81967E4-8B37-4310-9B7B-DDF4E47311FB}" type="presParOf" srcId="{E9987DC2-00F0-4F04-A335-F227591A546C}" destId="{A3AE2D38-BD71-4A3F-99A4-920A4AD96A0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6D9D19-B413-44A4-8097-F8C406C0468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1FE6A-BE71-4115-BDE1-60F2D9C60284}">
      <dgm:prSet custT="1"/>
      <dgm:spPr/>
      <dgm:t>
        <a:bodyPr/>
        <a:lstStyle/>
        <a:p>
          <a:pPr algn="ctr"/>
          <a:r>
            <a:rPr lang="ru-RU" sz="1600" dirty="0"/>
            <a:t>Главной особенностью социальной политики в Алтайском крае является дополнительная организация и расширение социальных услуг населению, в первую очередь психологических ,социологических, социально-педагогических, социально-защитных</a:t>
          </a:r>
        </a:p>
      </dgm:t>
    </dgm:pt>
    <dgm:pt modelId="{31AF756C-A2B3-4169-9FF7-7BB163047C52}" type="parTrans" cxnId="{15391DE5-A0A7-4A2C-B4B2-CB245316E2DF}">
      <dgm:prSet/>
      <dgm:spPr/>
      <dgm:t>
        <a:bodyPr/>
        <a:lstStyle/>
        <a:p>
          <a:pPr algn="ctr"/>
          <a:endParaRPr lang="ru-RU" sz="1800"/>
        </a:p>
      </dgm:t>
    </dgm:pt>
    <dgm:pt modelId="{F1AFBABD-A3AF-4891-B3AE-A459E44D7C18}" type="sibTrans" cxnId="{15391DE5-A0A7-4A2C-B4B2-CB245316E2DF}">
      <dgm:prSet/>
      <dgm:spPr/>
      <dgm:t>
        <a:bodyPr/>
        <a:lstStyle/>
        <a:p>
          <a:pPr algn="ctr"/>
          <a:endParaRPr lang="ru-RU" sz="1800"/>
        </a:p>
      </dgm:t>
    </dgm:pt>
    <dgm:pt modelId="{7D4044E1-EF2C-4DDC-A4CC-2237863650A5}">
      <dgm:prSet custT="1"/>
      <dgm:spPr/>
      <dgm:t>
        <a:bodyPr/>
        <a:lstStyle/>
        <a:p>
          <a:pPr algn="ctr"/>
          <a:r>
            <a:rPr lang="ru-RU" sz="1800" dirty="0"/>
            <a:t>Комплексное использование социальных нормативов при определении форм содержания и размеров социальной помощи</a:t>
          </a:r>
        </a:p>
      </dgm:t>
    </dgm:pt>
    <dgm:pt modelId="{DDC20370-2354-4BF9-978B-27BE275F5D42}" type="parTrans" cxnId="{8126B849-621D-43D4-B7BF-613C298C2F93}">
      <dgm:prSet/>
      <dgm:spPr/>
      <dgm:t>
        <a:bodyPr/>
        <a:lstStyle/>
        <a:p>
          <a:pPr algn="ctr"/>
          <a:endParaRPr lang="ru-RU" sz="1800"/>
        </a:p>
      </dgm:t>
    </dgm:pt>
    <dgm:pt modelId="{4A8361D0-27D2-40A6-9A11-87BD29A78FE0}" type="sibTrans" cxnId="{8126B849-621D-43D4-B7BF-613C298C2F93}">
      <dgm:prSet/>
      <dgm:spPr/>
      <dgm:t>
        <a:bodyPr/>
        <a:lstStyle/>
        <a:p>
          <a:pPr algn="ctr"/>
          <a:endParaRPr lang="ru-RU" sz="1800"/>
        </a:p>
      </dgm:t>
    </dgm:pt>
    <dgm:pt modelId="{A847F89B-0F55-4AE4-89F9-3FF5057C35E5}">
      <dgm:prSet custT="1"/>
      <dgm:spPr/>
      <dgm:t>
        <a:bodyPr/>
        <a:lstStyle/>
        <a:p>
          <a:pPr algn="ctr"/>
          <a:r>
            <a:rPr lang="ru-RU" sz="1800" dirty="0"/>
            <a:t>Всеобщность и гарантированность социальной помощи населению</a:t>
          </a:r>
        </a:p>
      </dgm:t>
    </dgm:pt>
    <dgm:pt modelId="{6991BDA4-50B5-4C59-A55C-99D1AA3BD998}" type="parTrans" cxnId="{EED13EB2-CE22-42A1-9317-AE854BF7BE92}">
      <dgm:prSet/>
      <dgm:spPr/>
      <dgm:t>
        <a:bodyPr/>
        <a:lstStyle/>
        <a:p>
          <a:pPr algn="ctr"/>
          <a:endParaRPr lang="ru-RU" sz="1800"/>
        </a:p>
      </dgm:t>
    </dgm:pt>
    <dgm:pt modelId="{FDCEE248-6338-4C02-8889-CE1384C6F340}" type="sibTrans" cxnId="{EED13EB2-CE22-42A1-9317-AE854BF7BE92}">
      <dgm:prSet/>
      <dgm:spPr/>
      <dgm:t>
        <a:bodyPr/>
        <a:lstStyle/>
        <a:p>
          <a:pPr algn="ctr"/>
          <a:endParaRPr lang="ru-RU" sz="1800"/>
        </a:p>
      </dgm:t>
    </dgm:pt>
    <dgm:pt modelId="{9AD0DAC3-9E57-437F-86AC-41CDB6265386}">
      <dgm:prSet custT="1"/>
      <dgm:spPr/>
      <dgm:t>
        <a:bodyPr/>
        <a:lstStyle/>
        <a:p>
          <a:pPr algn="ctr"/>
          <a:r>
            <a:rPr lang="ru-RU" sz="1800" dirty="0"/>
            <a:t>Адресность социальной помощи</a:t>
          </a:r>
        </a:p>
      </dgm:t>
    </dgm:pt>
    <dgm:pt modelId="{2CB0C6FA-9DB2-4AD4-BD8B-13CFCD0938B9}" type="parTrans" cxnId="{86D2228B-38A4-4FCF-AF2C-499521D2C7F3}">
      <dgm:prSet/>
      <dgm:spPr/>
      <dgm:t>
        <a:bodyPr/>
        <a:lstStyle/>
        <a:p>
          <a:pPr algn="ctr"/>
          <a:endParaRPr lang="ru-RU" sz="1800"/>
        </a:p>
      </dgm:t>
    </dgm:pt>
    <dgm:pt modelId="{6DF56495-81AE-4C3F-B164-DF2050CBFF1B}" type="sibTrans" cxnId="{86D2228B-38A4-4FCF-AF2C-499521D2C7F3}">
      <dgm:prSet/>
      <dgm:spPr/>
      <dgm:t>
        <a:bodyPr/>
        <a:lstStyle/>
        <a:p>
          <a:pPr algn="ctr"/>
          <a:endParaRPr lang="ru-RU" sz="1800"/>
        </a:p>
      </dgm:t>
    </dgm:pt>
    <dgm:pt modelId="{770E3E7F-22A8-483C-8093-ACFF4452D527}" type="pres">
      <dgm:prSet presAssocID="{716D9D19-B413-44A4-8097-F8C406C04688}" presName="Name0" presStyleCnt="0">
        <dgm:presLayoutVars>
          <dgm:dir/>
          <dgm:resizeHandles val="exact"/>
        </dgm:presLayoutVars>
      </dgm:prSet>
      <dgm:spPr/>
    </dgm:pt>
    <dgm:pt modelId="{FF56E8A5-EBE4-4AF5-BFE1-E1A56C0E605F}" type="pres">
      <dgm:prSet presAssocID="{E741FE6A-BE71-4115-BDE1-60F2D9C60284}" presName="composite" presStyleCnt="0"/>
      <dgm:spPr/>
    </dgm:pt>
    <dgm:pt modelId="{A881BBA1-B583-441C-B156-4F0A5ABFB137}" type="pres">
      <dgm:prSet presAssocID="{E741FE6A-BE71-4115-BDE1-60F2D9C60284}" presName="rect1" presStyleLbl="trAlignAcc1" presStyleIdx="0" presStyleCnt="4">
        <dgm:presLayoutVars>
          <dgm:bulletEnabled val="1"/>
        </dgm:presLayoutVars>
      </dgm:prSet>
      <dgm:spPr/>
    </dgm:pt>
    <dgm:pt modelId="{8906193B-3806-42D7-91B5-AE441FA0F7C9}" type="pres">
      <dgm:prSet presAssocID="{E741FE6A-BE71-4115-BDE1-60F2D9C60284}" presName="rect2" presStyleLbl="fgImgPlace1" presStyleIdx="0" presStyleCnt="4"/>
      <dgm:spPr/>
    </dgm:pt>
    <dgm:pt modelId="{3496ABE0-3B22-43D1-8026-A8335C5181A8}" type="pres">
      <dgm:prSet presAssocID="{F1AFBABD-A3AF-4891-B3AE-A459E44D7C18}" presName="sibTrans" presStyleCnt="0"/>
      <dgm:spPr/>
    </dgm:pt>
    <dgm:pt modelId="{1C7443EE-5A30-4420-9CEA-BE847F5CDD79}" type="pres">
      <dgm:prSet presAssocID="{7D4044E1-EF2C-4DDC-A4CC-2237863650A5}" presName="composite" presStyleCnt="0"/>
      <dgm:spPr/>
    </dgm:pt>
    <dgm:pt modelId="{4854ED98-ECBB-4433-A228-B6E92B1BA28F}" type="pres">
      <dgm:prSet presAssocID="{7D4044E1-EF2C-4DDC-A4CC-2237863650A5}" presName="rect1" presStyleLbl="trAlignAcc1" presStyleIdx="1" presStyleCnt="4">
        <dgm:presLayoutVars>
          <dgm:bulletEnabled val="1"/>
        </dgm:presLayoutVars>
      </dgm:prSet>
      <dgm:spPr/>
    </dgm:pt>
    <dgm:pt modelId="{5C688D87-A92F-4481-975A-35E21CF82F44}" type="pres">
      <dgm:prSet presAssocID="{7D4044E1-EF2C-4DDC-A4CC-2237863650A5}" presName="rect2" presStyleLbl="fgImgPlace1" presStyleIdx="1" presStyleCnt="4"/>
      <dgm:spPr/>
    </dgm:pt>
    <dgm:pt modelId="{F0816523-482C-48E2-8084-98F39BC78CA5}" type="pres">
      <dgm:prSet presAssocID="{4A8361D0-27D2-40A6-9A11-87BD29A78FE0}" presName="sibTrans" presStyleCnt="0"/>
      <dgm:spPr/>
    </dgm:pt>
    <dgm:pt modelId="{563146AF-9AC7-4326-87CA-E68777E678FC}" type="pres">
      <dgm:prSet presAssocID="{A847F89B-0F55-4AE4-89F9-3FF5057C35E5}" presName="composite" presStyleCnt="0"/>
      <dgm:spPr/>
    </dgm:pt>
    <dgm:pt modelId="{EFCF88E2-5080-41EC-863F-03AFF653AB46}" type="pres">
      <dgm:prSet presAssocID="{A847F89B-0F55-4AE4-89F9-3FF5057C35E5}" presName="rect1" presStyleLbl="trAlignAcc1" presStyleIdx="2" presStyleCnt="4">
        <dgm:presLayoutVars>
          <dgm:bulletEnabled val="1"/>
        </dgm:presLayoutVars>
      </dgm:prSet>
      <dgm:spPr/>
    </dgm:pt>
    <dgm:pt modelId="{74EA69CA-060C-4CB3-AF04-DA3B10718979}" type="pres">
      <dgm:prSet presAssocID="{A847F89B-0F55-4AE4-89F9-3FF5057C35E5}" presName="rect2" presStyleLbl="fgImgPlace1" presStyleIdx="2" presStyleCnt="4"/>
      <dgm:spPr/>
    </dgm:pt>
    <dgm:pt modelId="{24F9F414-398F-4346-A1B3-91F9887E2C52}" type="pres">
      <dgm:prSet presAssocID="{FDCEE248-6338-4C02-8889-CE1384C6F340}" presName="sibTrans" presStyleCnt="0"/>
      <dgm:spPr/>
    </dgm:pt>
    <dgm:pt modelId="{518D3142-7A2E-4CF2-ACB7-24A8ED32DD9D}" type="pres">
      <dgm:prSet presAssocID="{9AD0DAC3-9E57-437F-86AC-41CDB6265386}" presName="composite" presStyleCnt="0"/>
      <dgm:spPr/>
    </dgm:pt>
    <dgm:pt modelId="{81D15B7D-99B1-4D49-A928-75580B944640}" type="pres">
      <dgm:prSet presAssocID="{9AD0DAC3-9E57-437F-86AC-41CDB6265386}" presName="rect1" presStyleLbl="trAlignAcc1" presStyleIdx="3" presStyleCnt="4">
        <dgm:presLayoutVars>
          <dgm:bulletEnabled val="1"/>
        </dgm:presLayoutVars>
      </dgm:prSet>
      <dgm:spPr/>
    </dgm:pt>
    <dgm:pt modelId="{32564001-2F80-4D9D-8C5A-A81CB827478C}" type="pres">
      <dgm:prSet presAssocID="{9AD0DAC3-9E57-437F-86AC-41CDB6265386}" presName="rect2" presStyleLbl="fgImgPlace1" presStyleIdx="3" presStyleCnt="4"/>
      <dgm:spPr/>
    </dgm:pt>
  </dgm:ptLst>
  <dgm:cxnLst>
    <dgm:cxn modelId="{EADDBA05-5A4E-4F2A-9826-160447B23D1B}" type="presOf" srcId="{7D4044E1-EF2C-4DDC-A4CC-2237863650A5}" destId="{4854ED98-ECBB-4433-A228-B6E92B1BA28F}" srcOrd="0" destOrd="0" presId="urn:microsoft.com/office/officeart/2008/layout/PictureStrips"/>
    <dgm:cxn modelId="{9B74A00D-55AC-495E-BF11-209C75407218}" type="presOf" srcId="{9AD0DAC3-9E57-437F-86AC-41CDB6265386}" destId="{81D15B7D-99B1-4D49-A928-75580B944640}" srcOrd="0" destOrd="0" presId="urn:microsoft.com/office/officeart/2008/layout/PictureStrips"/>
    <dgm:cxn modelId="{8126B849-621D-43D4-B7BF-613C298C2F93}" srcId="{716D9D19-B413-44A4-8097-F8C406C04688}" destId="{7D4044E1-EF2C-4DDC-A4CC-2237863650A5}" srcOrd="1" destOrd="0" parTransId="{DDC20370-2354-4BF9-978B-27BE275F5D42}" sibTransId="{4A8361D0-27D2-40A6-9A11-87BD29A78FE0}"/>
    <dgm:cxn modelId="{3C985050-56EF-449D-B592-C462DE62AA3E}" type="presOf" srcId="{A847F89B-0F55-4AE4-89F9-3FF5057C35E5}" destId="{EFCF88E2-5080-41EC-863F-03AFF653AB46}" srcOrd="0" destOrd="0" presId="urn:microsoft.com/office/officeart/2008/layout/PictureStrips"/>
    <dgm:cxn modelId="{86D2228B-38A4-4FCF-AF2C-499521D2C7F3}" srcId="{716D9D19-B413-44A4-8097-F8C406C04688}" destId="{9AD0DAC3-9E57-437F-86AC-41CDB6265386}" srcOrd="3" destOrd="0" parTransId="{2CB0C6FA-9DB2-4AD4-BD8B-13CFCD0938B9}" sibTransId="{6DF56495-81AE-4C3F-B164-DF2050CBFF1B}"/>
    <dgm:cxn modelId="{EED13EB2-CE22-42A1-9317-AE854BF7BE92}" srcId="{716D9D19-B413-44A4-8097-F8C406C04688}" destId="{A847F89B-0F55-4AE4-89F9-3FF5057C35E5}" srcOrd="2" destOrd="0" parTransId="{6991BDA4-50B5-4C59-A55C-99D1AA3BD998}" sibTransId="{FDCEE248-6338-4C02-8889-CE1384C6F340}"/>
    <dgm:cxn modelId="{5996A1DE-E021-4854-B9FB-03063F3CEE33}" type="presOf" srcId="{E741FE6A-BE71-4115-BDE1-60F2D9C60284}" destId="{A881BBA1-B583-441C-B156-4F0A5ABFB137}" srcOrd="0" destOrd="0" presId="urn:microsoft.com/office/officeart/2008/layout/PictureStrips"/>
    <dgm:cxn modelId="{15391DE5-A0A7-4A2C-B4B2-CB245316E2DF}" srcId="{716D9D19-B413-44A4-8097-F8C406C04688}" destId="{E741FE6A-BE71-4115-BDE1-60F2D9C60284}" srcOrd="0" destOrd="0" parTransId="{31AF756C-A2B3-4169-9FF7-7BB163047C52}" sibTransId="{F1AFBABD-A3AF-4891-B3AE-A459E44D7C18}"/>
    <dgm:cxn modelId="{92C641F6-8363-486E-A157-58D7536F1203}" type="presOf" srcId="{716D9D19-B413-44A4-8097-F8C406C04688}" destId="{770E3E7F-22A8-483C-8093-ACFF4452D527}" srcOrd="0" destOrd="0" presId="urn:microsoft.com/office/officeart/2008/layout/PictureStrips"/>
    <dgm:cxn modelId="{AD4F416C-326D-4B79-8C40-509964DD19D7}" type="presParOf" srcId="{770E3E7F-22A8-483C-8093-ACFF4452D527}" destId="{FF56E8A5-EBE4-4AF5-BFE1-E1A56C0E605F}" srcOrd="0" destOrd="0" presId="urn:microsoft.com/office/officeart/2008/layout/PictureStrips"/>
    <dgm:cxn modelId="{437F30E0-09F6-49DA-92AF-A509027DDA6E}" type="presParOf" srcId="{FF56E8A5-EBE4-4AF5-BFE1-E1A56C0E605F}" destId="{A881BBA1-B583-441C-B156-4F0A5ABFB137}" srcOrd="0" destOrd="0" presId="urn:microsoft.com/office/officeart/2008/layout/PictureStrips"/>
    <dgm:cxn modelId="{288CA561-DB41-42F9-BC6F-3923D9F43A0A}" type="presParOf" srcId="{FF56E8A5-EBE4-4AF5-BFE1-E1A56C0E605F}" destId="{8906193B-3806-42D7-91B5-AE441FA0F7C9}" srcOrd="1" destOrd="0" presId="urn:microsoft.com/office/officeart/2008/layout/PictureStrips"/>
    <dgm:cxn modelId="{EC0BCC71-3CBF-4B3D-B7C9-3BB5F93D2FF0}" type="presParOf" srcId="{770E3E7F-22A8-483C-8093-ACFF4452D527}" destId="{3496ABE0-3B22-43D1-8026-A8335C5181A8}" srcOrd="1" destOrd="0" presId="urn:microsoft.com/office/officeart/2008/layout/PictureStrips"/>
    <dgm:cxn modelId="{980C46A4-ABA0-4F94-B4D9-B3730F516B03}" type="presParOf" srcId="{770E3E7F-22A8-483C-8093-ACFF4452D527}" destId="{1C7443EE-5A30-4420-9CEA-BE847F5CDD79}" srcOrd="2" destOrd="0" presId="urn:microsoft.com/office/officeart/2008/layout/PictureStrips"/>
    <dgm:cxn modelId="{EB68B1E6-2C9B-42BF-AB59-CAABB4DCE7D2}" type="presParOf" srcId="{1C7443EE-5A30-4420-9CEA-BE847F5CDD79}" destId="{4854ED98-ECBB-4433-A228-B6E92B1BA28F}" srcOrd="0" destOrd="0" presId="urn:microsoft.com/office/officeart/2008/layout/PictureStrips"/>
    <dgm:cxn modelId="{05B75D81-071B-4167-B559-1175D77872A2}" type="presParOf" srcId="{1C7443EE-5A30-4420-9CEA-BE847F5CDD79}" destId="{5C688D87-A92F-4481-975A-35E21CF82F44}" srcOrd="1" destOrd="0" presId="urn:microsoft.com/office/officeart/2008/layout/PictureStrips"/>
    <dgm:cxn modelId="{3DC5D523-9670-4400-B2EF-3D5FB4DD6BDA}" type="presParOf" srcId="{770E3E7F-22A8-483C-8093-ACFF4452D527}" destId="{F0816523-482C-48E2-8084-98F39BC78CA5}" srcOrd="3" destOrd="0" presId="urn:microsoft.com/office/officeart/2008/layout/PictureStrips"/>
    <dgm:cxn modelId="{58EE6C64-59FB-4DAF-BE4C-934A0DA427D8}" type="presParOf" srcId="{770E3E7F-22A8-483C-8093-ACFF4452D527}" destId="{563146AF-9AC7-4326-87CA-E68777E678FC}" srcOrd="4" destOrd="0" presId="urn:microsoft.com/office/officeart/2008/layout/PictureStrips"/>
    <dgm:cxn modelId="{4EC87A2D-7448-41E3-BABC-80E91915FF65}" type="presParOf" srcId="{563146AF-9AC7-4326-87CA-E68777E678FC}" destId="{EFCF88E2-5080-41EC-863F-03AFF653AB46}" srcOrd="0" destOrd="0" presId="urn:microsoft.com/office/officeart/2008/layout/PictureStrips"/>
    <dgm:cxn modelId="{C934D703-74CA-41EE-BB2E-176C53812E07}" type="presParOf" srcId="{563146AF-9AC7-4326-87CA-E68777E678FC}" destId="{74EA69CA-060C-4CB3-AF04-DA3B10718979}" srcOrd="1" destOrd="0" presId="urn:microsoft.com/office/officeart/2008/layout/PictureStrips"/>
    <dgm:cxn modelId="{9D8AE10E-E5AF-42EC-8F05-39D4E440D61A}" type="presParOf" srcId="{770E3E7F-22A8-483C-8093-ACFF4452D527}" destId="{24F9F414-398F-4346-A1B3-91F9887E2C52}" srcOrd="5" destOrd="0" presId="urn:microsoft.com/office/officeart/2008/layout/PictureStrips"/>
    <dgm:cxn modelId="{D2F04D09-A2E5-4CD2-925A-FCBFDE4DA0F7}" type="presParOf" srcId="{770E3E7F-22A8-483C-8093-ACFF4452D527}" destId="{518D3142-7A2E-4CF2-ACB7-24A8ED32DD9D}" srcOrd="6" destOrd="0" presId="urn:microsoft.com/office/officeart/2008/layout/PictureStrips"/>
    <dgm:cxn modelId="{F1541188-2236-4625-B9B7-48E5012D8CCD}" type="presParOf" srcId="{518D3142-7A2E-4CF2-ACB7-24A8ED32DD9D}" destId="{81D15B7D-99B1-4D49-A928-75580B944640}" srcOrd="0" destOrd="0" presId="urn:microsoft.com/office/officeart/2008/layout/PictureStrips"/>
    <dgm:cxn modelId="{86E8857D-9B79-4C79-B250-DFEF35EF1FA4}" type="presParOf" srcId="{518D3142-7A2E-4CF2-ACB7-24A8ED32DD9D}" destId="{32564001-2F80-4D9D-8C5A-A81CB827478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2ADBA0-6723-4C53-BB11-6C9DFC87D0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040B05-9124-4C07-BB39-4005AC058E81}">
      <dgm:prSet phldrT="[Текст]"/>
      <dgm:spPr/>
      <dgm:t>
        <a:bodyPr/>
        <a:lstStyle/>
        <a:p>
          <a:r>
            <a:rPr lang="ru-RU" dirty="0"/>
            <a:t>Социальная поддержка многодетных семей</a:t>
          </a:r>
        </a:p>
      </dgm:t>
    </dgm:pt>
    <dgm:pt modelId="{C151418E-9EB6-4136-9FFE-F0608D320BA8}" type="parTrans" cxnId="{DBA9F822-DF8C-438D-BA46-FC6EB17EE7E4}">
      <dgm:prSet/>
      <dgm:spPr/>
      <dgm:t>
        <a:bodyPr/>
        <a:lstStyle/>
        <a:p>
          <a:endParaRPr lang="ru-RU"/>
        </a:p>
      </dgm:t>
    </dgm:pt>
    <dgm:pt modelId="{811CCF41-D6B2-454C-A3CB-1C2CA59853EC}" type="sibTrans" cxnId="{DBA9F822-DF8C-438D-BA46-FC6EB17EE7E4}">
      <dgm:prSet/>
      <dgm:spPr/>
      <dgm:t>
        <a:bodyPr/>
        <a:lstStyle/>
        <a:p>
          <a:endParaRPr lang="ru-RU"/>
        </a:p>
      </dgm:t>
    </dgm:pt>
    <dgm:pt modelId="{1AC82F8C-1A6A-4C15-9403-41AFCA02538C}">
      <dgm:prSet phldrT="[Текст]"/>
      <dgm:spPr/>
      <dgm:t>
        <a:bodyPr/>
        <a:lstStyle/>
        <a:p>
          <a:r>
            <a:rPr lang="ru-RU" dirty="0"/>
            <a:t>Социальная помощь и выплаты инвалидам и детям-инвалидам</a:t>
          </a:r>
        </a:p>
      </dgm:t>
    </dgm:pt>
    <dgm:pt modelId="{AF912DAE-26A0-41E2-9FDF-C0D2AD5F01B1}" type="parTrans" cxnId="{1112D26E-897C-4D4B-BDEC-A9041FDA58CC}">
      <dgm:prSet/>
      <dgm:spPr/>
      <dgm:t>
        <a:bodyPr/>
        <a:lstStyle/>
        <a:p>
          <a:endParaRPr lang="ru-RU"/>
        </a:p>
      </dgm:t>
    </dgm:pt>
    <dgm:pt modelId="{84F52B22-0A2F-463E-8573-95C95C29820A}" type="sibTrans" cxnId="{1112D26E-897C-4D4B-BDEC-A9041FDA58CC}">
      <dgm:prSet/>
      <dgm:spPr/>
      <dgm:t>
        <a:bodyPr/>
        <a:lstStyle/>
        <a:p>
          <a:endParaRPr lang="ru-RU"/>
        </a:p>
      </dgm:t>
    </dgm:pt>
    <dgm:pt modelId="{B699A728-01C8-4ED8-84D0-654C239BABE1}">
      <dgm:prSet phldrT="[Текст]"/>
      <dgm:spPr/>
      <dgm:t>
        <a:bodyPr/>
        <a:lstStyle/>
        <a:p>
          <a:r>
            <a:rPr lang="ru-RU" dirty="0"/>
            <a:t>Адресность социальной помощи В Камчатском крае</a:t>
          </a:r>
        </a:p>
      </dgm:t>
    </dgm:pt>
    <dgm:pt modelId="{5AA3FF0A-3864-47EB-AA33-5E91F45E0F95}" type="parTrans" cxnId="{81BCF0A8-2AF4-4695-A2EB-4798F7EAE7C8}">
      <dgm:prSet/>
      <dgm:spPr/>
      <dgm:t>
        <a:bodyPr/>
        <a:lstStyle/>
        <a:p>
          <a:endParaRPr lang="ru-RU"/>
        </a:p>
      </dgm:t>
    </dgm:pt>
    <dgm:pt modelId="{6B73CF7E-0820-4829-A2B5-E47E8ECBDE14}" type="sibTrans" cxnId="{81BCF0A8-2AF4-4695-A2EB-4798F7EAE7C8}">
      <dgm:prSet/>
      <dgm:spPr/>
      <dgm:t>
        <a:bodyPr/>
        <a:lstStyle/>
        <a:p>
          <a:endParaRPr lang="ru-RU"/>
        </a:p>
      </dgm:t>
    </dgm:pt>
    <dgm:pt modelId="{6563C5E8-5004-485F-BFC1-DDE153E4FF97}">
      <dgm:prSet/>
      <dgm:spPr/>
      <dgm:t>
        <a:bodyPr/>
        <a:lstStyle/>
        <a:p>
          <a:r>
            <a:rPr lang="ru-RU" dirty="0"/>
            <a:t>Предоставление ежемесячной денежной выплаты семьям, проживающим в Камчатском крае, при рождении третьего ребенка или последующих детей до достижения ребенком трех лет</a:t>
          </a:r>
        </a:p>
      </dgm:t>
    </dgm:pt>
    <dgm:pt modelId="{FB328742-8B27-4A4D-8B94-81C5B46E2536}" type="parTrans" cxnId="{E54376F5-DB3E-4F3F-AD14-6CD4D5DC850D}">
      <dgm:prSet/>
      <dgm:spPr/>
      <dgm:t>
        <a:bodyPr/>
        <a:lstStyle/>
        <a:p>
          <a:endParaRPr lang="ru-RU"/>
        </a:p>
      </dgm:t>
    </dgm:pt>
    <dgm:pt modelId="{5A0B26FC-E1C3-4F7F-B72A-938EA9CBB050}" type="sibTrans" cxnId="{E54376F5-DB3E-4F3F-AD14-6CD4D5DC850D}">
      <dgm:prSet/>
      <dgm:spPr/>
      <dgm:t>
        <a:bodyPr/>
        <a:lstStyle/>
        <a:p>
          <a:endParaRPr lang="ru-RU"/>
        </a:p>
      </dgm:t>
    </dgm:pt>
    <dgm:pt modelId="{9981AF32-A6FE-4916-87CD-28414F49F2C4}" type="pres">
      <dgm:prSet presAssocID="{B72ADBA0-6723-4C53-BB11-6C9DFC87D083}" presName="diagram" presStyleCnt="0">
        <dgm:presLayoutVars>
          <dgm:dir/>
          <dgm:resizeHandles val="exact"/>
        </dgm:presLayoutVars>
      </dgm:prSet>
      <dgm:spPr/>
    </dgm:pt>
    <dgm:pt modelId="{A131A276-2755-4FDC-BA72-5ED2C9768967}" type="pres">
      <dgm:prSet presAssocID="{6563C5E8-5004-485F-BFC1-DDE153E4FF97}" presName="node" presStyleLbl="node1" presStyleIdx="0" presStyleCnt="4">
        <dgm:presLayoutVars>
          <dgm:bulletEnabled val="1"/>
        </dgm:presLayoutVars>
      </dgm:prSet>
      <dgm:spPr/>
    </dgm:pt>
    <dgm:pt modelId="{E13A8D4F-7632-4813-B84B-C48BDCE707AC}" type="pres">
      <dgm:prSet presAssocID="{5A0B26FC-E1C3-4F7F-B72A-938EA9CBB050}" presName="sibTrans" presStyleCnt="0"/>
      <dgm:spPr/>
    </dgm:pt>
    <dgm:pt modelId="{081309E6-83E9-4498-A773-1C0D3C86B30F}" type="pres">
      <dgm:prSet presAssocID="{CB040B05-9124-4C07-BB39-4005AC058E81}" presName="node" presStyleLbl="node1" presStyleIdx="1" presStyleCnt="4">
        <dgm:presLayoutVars>
          <dgm:bulletEnabled val="1"/>
        </dgm:presLayoutVars>
      </dgm:prSet>
      <dgm:spPr/>
    </dgm:pt>
    <dgm:pt modelId="{C358DF6C-525D-4095-AEEE-ADA65912A7D2}" type="pres">
      <dgm:prSet presAssocID="{811CCF41-D6B2-454C-A3CB-1C2CA59853EC}" presName="sibTrans" presStyleCnt="0"/>
      <dgm:spPr/>
    </dgm:pt>
    <dgm:pt modelId="{C8A78ED7-51A3-4AF6-B26F-CEB1E909E461}" type="pres">
      <dgm:prSet presAssocID="{1AC82F8C-1A6A-4C15-9403-41AFCA02538C}" presName="node" presStyleLbl="node1" presStyleIdx="2" presStyleCnt="4">
        <dgm:presLayoutVars>
          <dgm:bulletEnabled val="1"/>
        </dgm:presLayoutVars>
      </dgm:prSet>
      <dgm:spPr/>
    </dgm:pt>
    <dgm:pt modelId="{DCDA5E4E-3CC7-43F3-9C84-21E89457A577}" type="pres">
      <dgm:prSet presAssocID="{84F52B22-0A2F-463E-8573-95C95C29820A}" presName="sibTrans" presStyleCnt="0"/>
      <dgm:spPr/>
    </dgm:pt>
    <dgm:pt modelId="{40A4EE78-B302-494B-B332-0BD82394BADF}" type="pres">
      <dgm:prSet presAssocID="{B699A728-01C8-4ED8-84D0-654C239BABE1}" presName="node" presStyleLbl="node1" presStyleIdx="3" presStyleCnt="4">
        <dgm:presLayoutVars>
          <dgm:bulletEnabled val="1"/>
        </dgm:presLayoutVars>
      </dgm:prSet>
      <dgm:spPr/>
    </dgm:pt>
  </dgm:ptLst>
  <dgm:cxnLst>
    <dgm:cxn modelId="{EFB4C812-0CCA-4F49-A60F-29361C2FA7CA}" type="presOf" srcId="{B699A728-01C8-4ED8-84D0-654C239BABE1}" destId="{40A4EE78-B302-494B-B332-0BD82394BADF}" srcOrd="0" destOrd="0" presId="urn:microsoft.com/office/officeart/2005/8/layout/default"/>
    <dgm:cxn modelId="{DBA9F822-DF8C-438D-BA46-FC6EB17EE7E4}" srcId="{B72ADBA0-6723-4C53-BB11-6C9DFC87D083}" destId="{CB040B05-9124-4C07-BB39-4005AC058E81}" srcOrd="1" destOrd="0" parTransId="{C151418E-9EB6-4136-9FFE-F0608D320BA8}" sibTransId="{811CCF41-D6B2-454C-A3CB-1C2CA59853EC}"/>
    <dgm:cxn modelId="{81E11847-EB41-43EA-9787-5825152EA22A}" type="presOf" srcId="{6563C5E8-5004-485F-BFC1-DDE153E4FF97}" destId="{A131A276-2755-4FDC-BA72-5ED2C9768967}" srcOrd="0" destOrd="0" presId="urn:microsoft.com/office/officeart/2005/8/layout/default"/>
    <dgm:cxn modelId="{1112D26E-897C-4D4B-BDEC-A9041FDA58CC}" srcId="{B72ADBA0-6723-4C53-BB11-6C9DFC87D083}" destId="{1AC82F8C-1A6A-4C15-9403-41AFCA02538C}" srcOrd="2" destOrd="0" parTransId="{AF912DAE-26A0-41E2-9FDF-C0D2AD5F01B1}" sibTransId="{84F52B22-0A2F-463E-8573-95C95C29820A}"/>
    <dgm:cxn modelId="{3C371B54-273D-40DC-B768-953EF2B68C76}" type="presOf" srcId="{CB040B05-9124-4C07-BB39-4005AC058E81}" destId="{081309E6-83E9-4498-A773-1C0D3C86B30F}" srcOrd="0" destOrd="0" presId="urn:microsoft.com/office/officeart/2005/8/layout/default"/>
    <dgm:cxn modelId="{DFD9F554-6C86-4BB2-B2FB-A0310E43D28B}" type="presOf" srcId="{B72ADBA0-6723-4C53-BB11-6C9DFC87D083}" destId="{9981AF32-A6FE-4916-87CD-28414F49F2C4}" srcOrd="0" destOrd="0" presId="urn:microsoft.com/office/officeart/2005/8/layout/default"/>
    <dgm:cxn modelId="{81BCF0A8-2AF4-4695-A2EB-4798F7EAE7C8}" srcId="{B72ADBA0-6723-4C53-BB11-6C9DFC87D083}" destId="{B699A728-01C8-4ED8-84D0-654C239BABE1}" srcOrd="3" destOrd="0" parTransId="{5AA3FF0A-3864-47EB-AA33-5E91F45E0F95}" sibTransId="{6B73CF7E-0820-4829-A2B5-E47E8ECBDE14}"/>
    <dgm:cxn modelId="{0C1098CA-148B-4F6D-B3A2-D5EB0A3D0974}" type="presOf" srcId="{1AC82F8C-1A6A-4C15-9403-41AFCA02538C}" destId="{C8A78ED7-51A3-4AF6-B26F-CEB1E909E461}" srcOrd="0" destOrd="0" presId="urn:microsoft.com/office/officeart/2005/8/layout/default"/>
    <dgm:cxn modelId="{E54376F5-DB3E-4F3F-AD14-6CD4D5DC850D}" srcId="{B72ADBA0-6723-4C53-BB11-6C9DFC87D083}" destId="{6563C5E8-5004-485F-BFC1-DDE153E4FF97}" srcOrd="0" destOrd="0" parTransId="{FB328742-8B27-4A4D-8B94-81C5B46E2536}" sibTransId="{5A0B26FC-E1C3-4F7F-B72A-938EA9CBB050}"/>
    <dgm:cxn modelId="{24C6EA3D-8A60-4D82-B915-144FA0595540}" type="presParOf" srcId="{9981AF32-A6FE-4916-87CD-28414F49F2C4}" destId="{A131A276-2755-4FDC-BA72-5ED2C9768967}" srcOrd="0" destOrd="0" presId="urn:microsoft.com/office/officeart/2005/8/layout/default"/>
    <dgm:cxn modelId="{EC121D56-0110-42B2-B66D-998A0340C0B9}" type="presParOf" srcId="{9981AF32-A6FE-4916-87CD-28414F49F2C4}" destId="{E13A8D4F-7632-4813-B84B-C48BDCE707AC}" srcOrd="1" destOrd="0" presId="urn:microsoft.com/office/officeart/2005/8/layout/default"/>
    <dgm:cxn modelId="{340EE3FC-6959-4961-95D5-D3026B55ABB3}" type="presParOf" srcId="{9981AF32-A6FE-4916-87CD-28414F49F2C4}" destId="{081309E6-83E9-4498-A773-1C0D3C86B30F}" srcOrd="2" destOrd="0" presId="urn:microsoft.com/office/officeart/2005/8/layout/default"/>
    <dgm:cxn modelId="{00EBF7EB-6A5F-43A8-A67B-D37590178C9C}" type="presParOf" srcId="{9981AF32-A6FE-4916-87CD-28414F49F2C4}" destId="{C358DF6C-525D-4095-AEEE-ADA65912A7D2}" srcOrd="3" destOrd="0" presId="urn:microsoft.com/office/officeart/2005/8/layout/default"/>
    <dgm:cxn modelId="{96A27174-3B46-44E9-8D3A-8CB3926A2A16}" type="presParOf" srcId="{9981AF32-A6FE-4916-87CD-28414F49F2C4}" destId="{C8A78ED7-51A3-4AF6-B26F-CEB1E909E461}" srcOrd="4" destOrd="0" presId="urn:microsoft.com/office/officeart/2005/8/layout/default"/>
    <dgm:cxn modelId="{ADB53B03-2F41-4A50-833A-6E9EFC775E73}" type="presParOf" srcId="{9981AF32-A6FE-4916-87CD-28414F49F2C4}" destId="{DCDA5E4E-3CC7-43F3-9C84-21E89457A577}" srcOrd="5" destOrd="0" presId="urn:microsoft.com/office/officeart/2005/8/layout/default"/>
    <dgm:cxn modelId="{C0A3C931-FB23-41F1-8863-D886AD816EBC}" type="presParOf" srcId="{9981AF32-A6FE-4916-87CD-28414F49F2C4}" destId="{40A4EE78-B302-494B-B332-0BD82394BAD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CC3FA-E744-49EA-AC7D-571218C2688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07D37F-E8C9-4ED3-A2E0-490AA197053F}">
      <dgm:prSet phldrT="[Текст]" custT="1"/>
      <dgm:spPr/>
      <dgm:t>
        <a:bodyPr/>
        <a:lstStyle/>
        <a:p>
          <a:r>
            <a:rPr lang="ru-RU" sz="2000" dirty="0"/>
            <a:t>В осуществлении социальной политики Санкт-Петербурга помогают различные волонтерские организации</a:t>
          </a:r>
        </a:p>
      </dgm:t>
    </dgm:pt>
    <dgm:pt modelId="{A2F668E1-B465-4523-B69E-FB703553EE88}" type="parTrans" cxnId="{EBE5BE90-B023-4E6A-BF9F-76C984583A53}">
      <dgm:prSet/>
      <dgm:spPr/>
      <dgm:t>
        <a:bodyPr/>
        <a:lstStyle/>
        <a:p>
          <a:endParaRPr lang="ru-RU"/>
        </a:p>
      </dgm:t>
    </dgm:pt>
    <dgm:pt modelId="{C6D9D7B7-DA17-4391-8452-BB7DD5B55FC1}" type="sibTrans" cxnId="{EBE5BE90-B023-4E6A-BF9F-76C984583A53}">
      <dgm:prSet/>
      <dgm:spPr/>
      <dgm:t>
        <a:bodyPr/>
        <a:lstStyle/>
        <a:p>
          <a:endParaRPr lang="ru-RU"/>
        </a:p>
      </dgm:t>
    </dgm:pt>
    <dgm:pt modelId="{C8F89AF0-2D2D-4A86-B712-DBCEDBB17873}">
      <dgm:prSet custT="1"/>
      <dgm:spPr/>
      <dgm:t>
        <a:bodyPr/>
        <a:lstStyle/>
        <a:p>
          <a:endParaRPr lang="ru-RU" sz="1300" dirty="0"/>
        </a:p>
        <a:p>
          <a:r>
            <a:rPr lang="ru-RU" sz="2000" dirty="0"/>
            <a:t>Комитет по социальной политике Санкт-Петербурга проводит государственную политику Санкт-Петербурга в сфере социальной защиты населения</a:t>
          </a:r>
        </a:p>
        <a:p>
          <a:endParaRPr lang="ru-RU" sz="1300" dirty="0"/>
        </a:p>
      </dgm:t>
    </dgm:pt>
    <dgm:pt modelId="{03AF47A0-2DAD-4EB2-93C6-D7F27D4FEA00}" type="parTrans" cxnId="{D048D33B-7BA7-487E-9C3B-D3E7B53D872F}">
      <dgm:prSet/>
      <dgm:spPr/>
      <dgm:t>
        <a:bodyPr/>
        <a:lstStyle/>
        <a:p>
          <a:endParaRPr lang="ru-RU"/>
        </a:p>
      </dgm:t>
    </dgm:pt>
    <dgm:pt modelId="{5F010C87-94A6-4333-9B36-4AE2E97436B6}" type="sibTrans" cxnId="{D048D33B-7BA7-487E-9C3B-D3E7B53D872F}">
      <dgm:prSet/>
      <dgm:spPr/>
      <dgm:t>
        <a:bodyPr/>
        <a:lstStyle/>
        <a:p>
          <a:endParaRPr lang="ru-RU"/>
        </a:p>
      </dgm:t>
    </dgm:pt>
    <dgm:pt modelId="{0ABCC6E0-6D5E-4ED8-AAD5-22E1F8D1829C}">
      <dgm:prSet custT="1"/>
      <dgm:spPr/>
      <dgm:t>
        <a:bodyPr/>
        <a:lstStyle/>
        <a:p>
          <a:r>
            <a:rPr lang="ru-RU" sz="2000" dirty="0"/>
            <a:t>Социальная политика Санкт-Петербурга и его социальное развитие во многом определяются сложившейся социально-демографической ситуацией</a:t>
          </a:r>
        </a:p>
      </dgm:t>
    </dgm:pt>
    <dgm:pt modelId="{188BF62B-0CC4-4FB9-AB2D-AD41E802AB17}" type="parTrans" cxnId="{000B6195-4EEB-4456-8A0E-1F542C858608}">
      <dgm:prSet/>
      <dgm:spPr/>
      <dgm:t>
        <a:bodyPr/>
        <a:lstStyle/>
        <a:p>
          <a:endParaRPr lang="ru-RU"/>
        </a:p>
      </dgm:t>
    </dgm:pt>
    <dgm:pt modelId="{646EFF39-BB12-493E-BC12-5BDD3A351655}" type="sibTrans" cxnId="{000B6195-4EEB-4456-8A0E-1F542C858608}">
      <dgm:prSet/>
      <dgm:spPr/>
      <dgm:t>
        <a:bodyPr/>
        <a:lstStyle/>
        <a:p>
          <a:endParaRPr lang="ru-RU"/>
        </a:p>
      </dgm:t>
    </dgm:pt>
    <dgm:pt modelId="{9E2245C9-094E-4D91-B71B-556CD1D40CBB}">
      <dgm:prSet custT="1"/>
      <dgm:spPr/>
      <dgm:t>
        <a:bodyPr/>
        <a:lstStyle/>
        <a:p>
          <a:r>
            <a:rPr lang="ru-RU" sz="1500" dirty="0"/>
            <a:t>Механизмы формирования и реализации социальной политики : </a:t>
          </a:r>
        </a:p>
        <a:p>
          <a:r>
            <a:rPr lang="ru-RU" sz="1500" dirty="0"/>
            <a:t>1. принятие законов Санкт-Петербурга, определяющих социальную политику в Санкт-Петербурге</a:t>
          </a:r>
        </a:p>
        <a:p>
          <a:r>
            <a:rPr lang="ru-RU" sz="1500" dirty="0"/>
            <a:t>2. принятие и реализация концепции развития сферы культуры в Санкт-Петербурге;</a:t>
          </a:r>
        </a:p>
        <a:p>
          <a:r>
            <a:rPr lang="ru-RU" sz="1500" dirty="0"/>
            <a:t>3. принятие и реализация программ развития социальной политики в Санкт-Петербурге</a:t>
          </a:r>
        </a:p>
      </dgm:t>
    </dgm:pt>
    <dgm:pt modelId="{E017B065-6784-499C-A7E0-68622B3A6935}" type="parTrans" cxnId="{9108841D-E67B-4043-96A6-5C574031393E}">
      <dgm:prSet/>
      <dgm:spPr/>
      <dgm:t>
        <a:bodyPr/>
        <a:lstStyle/>
        <a:p>
          <a:endParaRPr lang="ru-RU"/>
        </a:p>
      </dgm:t>
    </dgm:pt>
    <dgm:pt modelId="{86032785-2E9B-4C7E-851F-77B6E8DE05F3}" type="sibTrans" cxnId="{9108841D-E67B-4043-96A6-5C574031393E}">
      <dgm:prSet/>
      <dgm:spPr/>
      <dgm:t>
        <a:bodyPr/>
        <a:lstStyle/>
        <a:p>
          <a:endParaRPr lang="ru-RU"/>
        </a:p>
      </dgm:t>
    </dgm:pt>
    <dgm:pt modelId="{6BD14DF5-64A9-47A3-94D7-5EB95225F35B}" type="pres">
      <dgm:prSet presAssocID="{CB0CC3FA-E744-49EA-AC7D-571218C26885}" presName="Name0" presStyleCnt="0">
        <dgm:presLayoutVars>
          <dgm:dir/>
          <dgm:resizeHandles val="exact"/>
        </dgm:presLayoutVars>
      </dgm:prSet>
      <dgm:spPr/>
    </dgm:pt>
    <dgm:pt modelId="{A6206868-AE32-4BE4-AF8A-8DDA3C9E4E32}" type="pres">
      <dgm:prSet presAssocID="{C8F89AF0-2D2D-4A86-B712-DBCEDBB17873}" presName="node" presStyleLbl="node1" presStyleIdx="0" presStyleCnt="4">
        <dgm:presLayoutVars>
          <dgm:bulletEnabled val="1"/>
        </dgm:presLayoutVars>
      </dgm:prSet>
      <dgm:spPr/>
    </dgm:pt>
    <dgm:pt modelId="{7B0A5A91-B97C-4E2F-AA65-53DBBA668EAE}" type="pres">
      <dgm:prSet presAssocID="{5F010C87-94A6-4333-9B36-4AE2E97436B6}" presName="sibTrans" presStyleCnt="0"/>
      <dgm:spPr/>
    </dgm:pt>
    <dgm:pt modelId="{2BB83CE7-9B61-48AA-B187-5B74814431C4}" type="pres">
      <dgm:prSet presAssocID="{0ABCC6E0-6D5E-4ED8-AAD5-22E1F8D1829C}" presName="node" presStyleLbl="node1" presStyleIdx="1" presStyleCnt="4">
        <dgm:presLayoutVars>
          <dgm:bulletEnabled val="1"/>
        </dgm:presLayoutVars>
      </dgm:prSet>
      <dgm:spPr/>
    </dgm:pt>
    <dgm:pt modelId="{A451537F-A318-4505-AB92-F2AA01180335}" type="pres">
      <dgm:prSet presAssocID="{646EFF39-BB12-493E-BC12-5BDD3A351655}" presName="sibTrans" presStyleCnt="0"/>
      <dgm:spPr/>
    </dgm:pt>
    <dgm:pt modelId="{EA53A434-34DC-43C0-B23E-7F42C97C1672}" type="pres">
      <dgm:prSet presAssocID="{DF07D37F-E8C9-4ED3-A2E0-490AA197053F}" presName="node" presStyleLbl="node1" presStyleIdx="2" presStyleCnt="4">
        <dgm:presLayoutVars>
          <dgm:bulletEnabled val="1"/>
        </dgm:presLayoutVars>
      </dgm:prSet>
      <dgm:spPr/>
    </dgm:pt>
    <dgm:pt modelId="{795A57AA-4021-413A-BAD1-F524BB63A9AA}" type="pres">
      <dgm:prSet presAssocID="{C6D9D7B7-DA17-4391-8452-BB7DD5B55FC1}" presName="sibTrans" presStyleCnt="0"/>
      <dgm:spPr/>
    </dgm:pt>
    <dgm:pt modelId="{D73C6AE8-B393-4FAD-950A-092836BF84B9}" type="pres">
      <dgm:prSet presAssocID="{9E2245C9-094E-4D91-B71B-556CD1D40CBB}" presName="node" presStyleLbl="node1" presStyleIdx="3" presStyleCnt="4">
        <dgm:presLayoutVars>
          <dgm:bulletEnabled val="1"/>
        </dgm:presLayoutVars>
      </dgm:prSet>
      <dgm:spPr/>
    </dgm:pt>
  </dgm:ptLst>
  <dgm:cxnLst>
    <dgm:cxn modelId="{2A3A960E-5A9B-472A-9A83-80136AF21C4F}" type="presOf" srcId="{DF07D37F-E8C9-4ED3-A2E0-490AA197053F}" destId="{EA53A434-34DC-43C0-B23E-7F42C97C1672}" srcOrd="0" destOrd="0" presId="urn:microsoft.com/office/officeart/2005/8/layout/hList6"/>
    <dgm:cxn modelId="{9108841D-E67B-4043-96A6-5C574031393E}" srcId="{CB0CC3FA-E744-49EA-AC7D-571218C26885}" destId="{9E2245C9-094E-4D91-B71B-556CD1D40CBB}" srcOrd="3" destOrd="0" parTransId="{E017B065-6784-499C-A7E0-68622B3A6935}" sibTransId="{86032785-2E9B-4C7E-851F-77B6E8DE05F3}"/>
    <dgm:cxn modelId="{D048D33B-7BA7-487E-9C3B-D3E7B53D872F}" srcId="{CB0CC3FA-E744-49EA-AC7D-571218C26885}" destId="{C8F89AF0-2D2D-4A86-B712-DBCEDBB17873}" srcOrd="0" destOrd="0" parTransId="{03AF47A0-2DAD-4EB2-93C6-D7F27D4FEA00}" sibTransId="{5F010C87-94A6-4333-9B36-4AE2E97436B6}"/>
    <dgm:cxn modelId="{01F73C42-A70C-4E82-B557-F3DA3487924E}" type="presOf" srcId="{CB0CC3FA-E744-49EA-AC7D-571218C26885}" destId="{6BD14DF5-64A9-47A3-94D7-5EB95225F35B}" srcOrd="0" destOrd="0" presId="urn:microsoft.com/office/officeart/2005/8/layout/hList6"/>
    <dgm:cxn modelId="{EBE5BE90-B023-4E6A-BF9F-76C984583A53}" srcId="{CB0CC3FA-E744-49EA-AC7D-571218C26885}" destId="{DF07D37F-E8C9-4ED3-A2E0-490AA197053F}" srcOrd="2" destOrd="0" parTransId="{A2F668E1-B465-4523-B69E-FB703553EE88}" sibTransId="{C6D9D7B7-DA17-4391-8452-BB7DD5B55FC1}"/>
    <dgm:cxn modelId="{000B6195-4EEB-4456-8A0E-1F542C858608}" srcId="{CB0CC3FA-E744-49EA-AC7D-571218C26885}" destId="{0ABCC6E0-6D5E-4ED8-AAD5-22E1F8D1829C}" srcOrd="1" destOrd="0" parTransId="{188BF62B-0CC4-4FB9-AB2D-AD41E802AB17}" sibTransId="{646EFF39-BB12-493E-BC12-5BDD3A351655}"/>
    <dgm:cxn modelId="{D6984C97-659A-4ED0-B5CB-AF1BBDE551E3}" type="presOf" srcId="{9E2245C9-094E-4D91-B71B-556CD1D40CBB}" destId="{D73C6AE8-B393-4FAD-950A-092836BF84B9}" srcOrd="0" destOrd="0" presId="urn:microsoft.com/office/officeart/2005/8/layout/hList6"/>
    <dgm:cxn modelId="{ADDEEFA7-93DC-41B6-8793-074C56AFB189}" type="presOf" srcId="{C8F89AF0-2D2D-4A86-B712-DBCEDBB17873}" destId="{A6206868-AE32-4BE4-AF8A-8DDA3C9E4E32}" srcOrd="0" destOrd="0" presId="urn:microsoft.com/office/officeart/2005/8/layout/hList6"/>
    <dgm:cxn modelId="{703ABECB-32DA-4E7F-BEF4-8C0BCD2FF40A}" type="presOf" srcId="{0ABCC6E0-6D5E-4ED8-AAD5-22E1F8D1829C}" destId="{2BB83CE7-9B61-48AA-B187-5B74814431C4}" srcOrd="0" destOrd="0" presId="urn:microsoft.com/office/officeart/2005/8/layout/hList6"/>
    <dgm:cxn modelId="{DAD0C5BD-306C-4542-A3A2-FCCEAA290C4E}" type="presParOf" srcId="{6BD14DF5-64A9-47A3-94D7-5EB95225F35B}" destId="{A6206868-AE32-4BE4-AF8A-8DDA3C9E4E32}" srcOrd="0" destOrd="0" presId="urn:microsoft.com/office/officeart/2005/8/layout/hList6"/>
    <dgm:cxn modelId="{45B2D4C8-A298-47B5-8F5B-35B3838B2D16}" type="presParOf" srcId="{6BD14DF5-64A9-47A3-94D7-5EB95225F35B}" destId="{7B0A5A91-B97C-4E2F-AA65-53DBBA668EAE}" srcOrd="1" destOrd="0" presId="urn:microsoft.com/office/officeart/2005/8/layout/hList6"/>
    <dgm:cxn modelId="{3B05DCF5-B5C1-49C1-9E5B-471C0A1D2290}" type="presParOf" srcId="{6BD14DF5-64A9-47A3-94D7-5EB95225F35B}" destId="{2BB83CE7-9B61-48AA-B187-5B74814431C4}" srcOrd="2" destOrd="0" presId="urn:microsoft.com/office/officeart/2005/8/layout/hList6"/>
    <dgm:cxn modelId="{63E3E3EF-C75A-42B6-9907-933C13FD1C9F}" type="presParOf" srcId="{6BD14DF5-64A9-47A3-94D7-5EB95225F35B}" destId="{A451537F-A318-4505-AB92-F2AA01180335}" srcOrd="3" destOrd="0" presId="urn:microsoft.com/office/officeart/2005/8/layout/hList6"/>
    <dgm:cxn modelId="{A94EC621-5919-4A6A-BE3A-34D8C6F5544B}" type="presParOf" srcId="{6BD14DF5-64A9-47A3-94D7-5EB95225F35B}" destId="{EA53A434-34DC-43C0-B23E-7F42C97C1672}" srcOrd="4" destOrd="0" presId="urn:microsoft.com/office/officeart/2005/8/layout/hList6"/>
    <dgm:cxn modelId="{BF5D6D31-E227-4A39-A3DE-BEAB58A21C82}" type="presParOf" srcId="{6BD14DF5-64A9-47A3-94D7-5EB95225F35B}" destId="{795A57AA-4021-413A-BAD1-F524BB63A9AA}" srcOrd="5" destOrd="0" presId="urn:microsoft.com/office/officeart/2005/8/layout/hList6"/>
    <dgm:cxn modelId="{725C29E5-C8EC-4E33-9304-D2FE97FC4E4D}" type="presParOf" srcId="{6BD14DF5-64A9-47A3-94D7-5EB95225F35B}" destId="{D73C6AE8-B393-4FAD-950A-092836BF84B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14AEB8-BC46-4D8F-8093-53D7799CBD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2E1089-82BD-40C9-9CE1-17099D8A2ADC}">
      <dgm:prSet/>
      <dgm:spPr/>
      <dgm:t>
        <a:bodyPr/>
        <a:lstStyle/>
        <a:p>
          <a:r>
            <a:rPr lang="ru-RU"/>
            <a:t>Улучшение демографической ситуации в регионе через ежегодный рост общей численности детского населения</a:t>
          </a:r>
        </a:p>
      </dgm:t>
    </dgm:pt>
    <dgm:pt modelId="{F71BCE3D-6367-4DB1-BCA8-80B6741DD8E4}" type="parTrans" cxnId="{5701D276-4BA6-4287-9599-F0C483110592}">
      <dgm:prSet/>
      <dgm:spPr/>
      <dgm:t>
        <a:bodyPr/>
        <a:lstStyle/>
        <a:p>
          <a:endParaRPr lang="ru-RU"/>
        </a:p>
      </dgm:t>
    </dgm:pt>
    <dgm:pt modelId="{14CDA615-5A4B-4B53-90E0-12D4D6A7D6F4}" type="sibTrans" cxnId="{5701D276-4BA6-4287-9599-F0C483110592}">
      <dgm:prSet/>
      <dgm:spPr/>
      <dgm:t>
        <a:bodyPr/>
        <a:lstStyle/>
        <a:p>
          <a:endParaRPr lang="ru-RU"/>
        </a:p>
      </dgm:t>
    </dgm:pt>
    <dgm:pt modelId="{C8F5F110-C8F1-4255-B0DA-AA2C84F84E5B}">
      <dgm:prSet/>
      <dgm:spPr/>
      <dgm:t>
        <a:bodyPr/>
        <a:lstStyle/>
        <a:p>
          <a:r>
            <a:rPr lang="ru-RU"/>
            <a:t>В Липецкой области реализуется модель семейной политики — поощрение успешных благополучных семей за рождение и воспитание детей</a:t>
          </a:r>
        </a:p>
      </dgm:t>
    </dgm:pt>
    <dgm:pt modelId="{87D15967-94B7-44EC-9DC7-631CB1891803}" type="parTrans" cxnId="{D1F1605F-E8ED-400E-A621-CB86E053037D}">
      <dgm:prSet/>
      <dgm:spPr/>
      <dgm:t>
        <a:bodyPr/>
        <a:lstStyle/>
        <a:p>
          <a:endParaRPr lang="ru-RU"/>
        </a:p>
      </dgm:t>
    </dgm:pt>
    <dgm:pt modelId="{0A3B3DC1-9503-4699-8E73-A51C2F24A688}" type="sibTrans" cxnId="{D1F1605F-E8ED-400E-A621-CB86E053037D}">
      <dgm:prSet/>
      <dgm:spPr/>
      <dgm:t>
        <a:bodyPr/>
        <a:lstStyle/>
        <a:p>
          <a:endParaRPr lang="ru-RU"/>
        </a:p>
      </dgm:t>
    </dgm:pt>
    <dgm:pt modelId="{3353E22E-BADE-4A3B-ACFE-38192ABB0F9A}">
      <dgm:prSet/>
      <dgm:spPr/>
      <dgm:t>
        <a:bodyPr/>
        <a:lstStyle/>
        <a:p>
          <a:r>
            <a:rPr lang="ru-RU"/>
            <a:t> Доказательством эффективности проводимой семейной политики является рост числа многодетных семей – в 2017 году увеличение на 19%­ по сравнению с 2014 годом</a:t>
          </a:r>
        </a:p>
      </dgm:t>
    </dgm:pt>
    <dgm:pt modelId="{83EF525C-AE5F-4CA9-8990-B37BE7DAD9AA}" type="parTrans" cxnId="{5D4AD52B-590C-4F11-82EA-D763E63857A7}">
      <dgm:prSet/>
      <dgm:spPr/>
      <dgm:t>
        <a:bodyPr/>
        <a:lstStyle/>
        <a:p>
          <a:endParaRPr lang="ru-RU"/>
        </a:p>
      </dgm:t>
    </dgm:pt>
    <dgm:pt modelId="{5676EC7F-186B-4B1C-839E-4F0292C25711}" type="sibTrans" cxnId="{5D4AD52B-590C-4F11-82EA-D763E63857A7}">
      <dgm:prSet/>
      <dgm:spPr/>
      <dgm:t>
        <a:bodyPr/>
        <a:lstStyle/>
        <a:p>
          <a:endParaRPr lang="ru-RU"/>
        </a:p>
      </dgm:t>
    </dgm:pt>
    <dgm:pt modelId="{A487C846-EB77-4E27-B414-E4733D35D719}">
      <dgm:prSet/>
      <dgm:spPr/>
      <dgm:t>
        <a:bodyPr/>
        <a:lstStyle/>
        <a:p>
          <a:r>
            <a:rPr lang="ru-RU"/>
            <a:t>В Липецкой области за последние годы создана целостная система социальной поддержки и социального обслуживания.</a:t>
          </a:r>
        </a:p>
        <a:p>
          <a:r>
            <a:rPr lang="ru-RU"/>
            <a:t>Она направлена на преодоление бедности и улучшение качества жизни населения­</a:t>
          </a:r>
        </a:p>
      </dgm:t>
    </dgm:pt>
    <dgm:pt modelId="{2389EDD1-0319-4AA9-B909-377B7F64501B}" type="parTrans" cxnId="{EE4DED56-FB63-48EA-9ACF-2DF4F2DD2A5A}">
      <dgm:prSet/>
      <dgm:spPr/>
      <dgm:t>
        <a:bodyPr/>
        <a:lstStyle/>
        <a:p>
          <a:endParaRPr lang="ru-RU"/>
        </a:p>
      </dgm:t>
    </dgm:pt>
    <dgm:pt modelId="{C94199E0-308D-4AC2-B723-E1C09C7BA59B}" type="sibTrans" cxnId="{EE4DED56-FB63-48EA-9ACF-2DF4F2DD2A5A}">
      <dgm:prSet/>
      <dgm:spPr/>
      <dgm:t>
        <a:bodyPr/>
        <a:lstStyle/>
        <a:p>
          <a:endParaRPr lang="ru-RU"/>
        </a:p>
      </dgm:t>
    </dgm:pt>
    <dgm:pt modelId="{8ECDAF49-19BD-4F96-B43E-B578E02F81A1}" type="pres">
      <dgm:prSet presAssocID="{C114AEB8-BC46-4D8F-8093-53D7799CBDC8}" presName="diagram" presStyleCnt="0">
        <dgm:presLayoutVars>
          <dgm:dir/>
          <dgm:resizeHandles val="exact"/>
        </dgm:presLayoutVars>
      </dgm:prSet>
      <dgm:spPr/>
    </dgm:pt>
    <dgm:pt modelId="{FBB44042-2CD9-4D9E-B37B-8755691639A0}" type="pres">
      <dgm:prSet presAssocID="{1C2E1089-82BD-40C9-9CE1-17099D8A2ADC}" presName="node" presStyleLbl="node1" presStyleIdx="0" presStyleCnt="4">
        <dgm:presLayoutVars>
          <dgm:bulletEnabled val="1"/>
        </dgm:presLayoutVars>
      </dgm:prSet>
      <dgm:spPr/>
    </dgm:pt>
    <dgm:pt modelId="{6C49A9A8-737D-481E-8B3C-01849FE28546}" type="pres">
      <dgm:prSet presAssocID="{14CDA615-5A4B-4B53-90E0-12D4D6A7D6F4}" presName="sibTrans" presStyleCnt="0"/>
      <dgm:spPr/>
    </dgm:pt>
    <dgm:pt modelId="{DE057CA5-D01A-4BD6-9DA7-A2DF476BDABB}" type="pres">
      <dgm:prSet presAssocID="{C8F5F110-C8F1-4255-B0DA-AA2C84F84E5B}" presName="node" presStyleLbl="node1" presStyleIdx="1" presStyleCnt="4">
        <dgm:presLayoutVars>
          <dgm:bulletEnabled val="1"/>
        </dgm:presLayoutVars>
      </dgm:prSet>
      <dgm:spPr/>
    </dgm:pt>
    <dgm:pt modelId="{F6DD7115-4C6B-4833-A251-AC21A48E825E}" type="pres">
      <dgm:prSet presAssocID="{0A3B3DC1-9503-4699-8E73-A51C2F24A688}" presName="sibTrans" presStyleCnt="0"/>
      <dgm:spPr/>
    </dgm:pt>
    <dgm:pt modelId="{FD914C00-E12B-450A-A1E6-4B37E4894888}" type="pres">
      <dgm:prSet presAssocID="{3353E22E-BADE-4A3B-ACFE-38192ABB0F9A}" presName="node" presStyleLbl="node1" presStyleIdx="2" presStyleCnt="4">
        <dgm:presLayoutVars>
          <dgm:bulletEnabled val="1"/>
        </dgm:presLayoutVars>
      </dgm:prSet>
      <dgm:spPr/>
    </dgm:pt>
    <dgm:pt modelId="{2523112E-FCF3-40F9-B228-55378B28468C}" type="pres">
      <dgm:prSet presAssocID="{5676EC7F-186B-4B1C-839E-4F0292C25711}" presName="sibTrans" presStyleCnt="0"/>
      <dgm:spPr/>
    </dgm:pt>
    <dgm:pt modelId="{0EA56463-2153-49B1-AC73-BCC1983718FE}" type="pres">
      <dgm:prSet presAssocID="{A487C846-EB77-4E27-B414-E4733D35D719}" presName="node" presStyleLbl="node1" presStyleIdx="3" presStyleCnt="4">
        <dgm:presLayoutVars>
          <dgm:bulletEnabled val="1"/>
        </dgm:presLayoutVars>
      </dgm:prSet>
      <dgm:spPr/>
    </dgm:pt>
  </dgm:ptLst>
  <dgm:cxnLst>
    <dgm:cxn modelId="{77E32F09-FCCE-4C09-ACC7-7B974963F603}" type="presOf" srcId="{C8F5F110-C8F1-4255-B0DA-AA2C84F84E5B}" destId="{DE057CA5-D01A-4BD6-9DA7-A2DF476BDABB}" srcOrd="0" destOrd="0" presId="urn:microsoft.com/office/officeart/2005/8/layout/default"/>
    <dgm:cxn modelId="{5D4AD52B-590C-4F11-82EA-D763E63857A7}" srcId="{C114AEB8-BC46-4D8F-8093-53D7799CBDC8}" destId="{3353E22E-BADE-4A3B-ACFE-38192ABB0F9A}" srcOrd="2" destOrd="0" parTransId="{83EF525C-AE5F-4CA9-8990-B37BE7DAD9AA}" sibTransId="{5676EC7F-186B-4B1C-839E-4F0292C25711}"/>
    <dgm:cxn modelId="{D1F1605F-E8ED-400E-A621-CB86E053037D}" srcId="{C114AEB8-BC46-4D8F-8093-53D7799CBDC8}" destId="{C8F5F110-C8F1-4255-B0DA-AA2C84F84E5B}" srcOrd="1" destOrd="0" parTransId="{87D15967-94B7-44EC-9DC7-631CB1891803}" sibTransId="{0A3B3DC1-9503-4699-8E73-A51C2F24A688}"/>
    <dgm:cxn modelId="{5701D276-4BA6-4287-9599-F0C483110592}" srcId="{C114AEB8-BC46-4D8F-8093-53D7799CBDC8}" destId="{1C2E1089-82BD-40C9-9CE1-17099D8A2ADC}" srcOrd="0" destOrd="0" parTransId="{F71BCE3D-6367-4DB1-BCA8-80B6741DD8E4}" sibTransId="{14CDA615-5A4B-4B53-90E0-12D4D6A7D6F4}"/>
    <dgm:cxn modelId="{EE4DED56-FB63-48EA-9ACF-2DF4F2DD2A5A}" srcId="{C114AEB8-BC46-4D8F-8093-53D7799CBDC8}" destId="{A487C846-EB77-4E27-B414-E4733D35D719}" srcOrd="3" destOrd="0" parTransId="{2389EDD1-0319-4AA9-B909-377B7F64501B}" sibTransId="{C94199E0-308D-4AC2-B723-E1C09C7BA59B}"/>
    <dgm:cxn modelId="{BDEEE677-7365-4AB5-88AE-986D56ABAF77}" type="presOf" srcId="{A487C846-EB77-4E27-B414-E4733D35D719}" destId="{0EA56463-2153-49B1-AC73-BCC1983718FE}" srcOrd="0" destOrd="0" presId="urn:microsoft.com/office/officeart/2005/8/layout/default"/>
    <dgm:cxn modelId="{B34002E6-E428-42B8-BC73-2D5714072A9C}" type="presOf" srcId="{C114AEB8-BC46-4D8F-8093-53D7799CBDC8}" destId="{8ECDAF49-19BD-4F96-B43E-B578E02F81A1}" srcOrd="0" destOrd="0" presId="urn:microsoft.com/office/officeart/2005/8/layout/default"/>
    <dgm:cxn modelId="{133A6FEC-787A-4CEB-9146-BA14181519AE}" type="presOf" srcId="{1C2E1089-82BD-40C9-9CE1-17099D8A2ADC}" destId="{FBB44042-2CD9-4D9E-B37B-8755691639A0}" srcOrd="0" destOrd="0" presId="urn:microsoft.com/office/officeart/2005/8/layout/default"/>
    <dgm:cxn modelId="{26E8A9ED-39A3-47A3-A780-2312E169354F}" type="presOf" srcId="{3353E22E-BADE-4A3B-ACFE-38192ABB0F9A}" destId="{FD914C00-E12B-450A-A1E6-4B37E4894888}" srcOrd="0" destOrd="0" presId="urn:microsoft.com/office/officeart/2005/8/layout/default"/>
    <dgm:cxn modelId="{F49403EC-0BFD-4691-9D3D-0D6E58FD483B}" type="presParOf" srcId="{8ECDAF49-19BD-4F96-B43E-B578E02F81A1}" destId="{FBB44042-2CD9-4D9E-B37B-8755691639A0}" srcOrd="0" destOrd="0" presId="urn:microsoft.com/office/officeart/2005/8/layout/default"/>
    <dgm:cxn modelId="{8642DD53-25B5-46E7-8761-55158E893C17}" type="presParOf" srcId="{8ECDAF49-19BD-4F96-B43E-B578E02F81A1}" destId="{6C49A9A8-737D-481E-8B3C-01849FE28546}" srcOrd="1" destOrd="0" presId="urn:microsoft.com/office/officeart/2005/8/layout/default"/>
    <dgm:cxn modelId="{4613CA1C-7C82-4143-A484-C9D2FFCCD1DB}" type="presParOf" srcId="{8ECDAF49-19BD-4F96-B43E-B578E02F81A1}" destId="{DE057CA5-D01A-4BD6-9DA7-A2DF476BDABB}" srcOrd="2" destOrd="0" presId="urn:microsoft.com/office/officeart/2005/8/layout/default"/>
    <dgm:cxn modelId="{00FF4016-4953-4A9E-8AF3-5CC15864D3FD}" type="presParOf" srcId="{8ECDAF49-19BD-4F96-B43E-B578E02F81A1}" destId="{F6DD7115-4C6B-4833-A251-AC21A48E825E}" srcOrd="3" destOrd="0" presId="urn:microsoft.com/office/officeart/2005/8/layout/default"/>
    <dgm:cxn modelId="{5B46B81A-D3B8-4FF4-948E-DA5BC5E6467D}" type="presParOf" srcId="{8ECDAF49-19BD-4F96-B43E-B578E02F81A1}" destId="{FD914C00-E12B-450A-A1E6-4B37E4894888}" srcOrd="4" destOrd="0" presId="urn:microsoft.com/office/officeart/2005/8/layout/default"/>
    <dgm:cxn modelId="{7E0A1256-AA37-4AB9-8775-D4D42689DD99}" type="presParOf" srcId="{8ECDAF49-19BD-4F96-B43E-B578E02F81A1}" destId="{2523112E-FCF3-40F9-B228-55378B28468C}" srcOrd="5" destOrd="0" presId="urn:microsoft.com/office/officeart/2005/8/layout/default"/>
    <dgm:cxn modelId="{65E8DC68-638C-4E8F-A65F-E54C31FC543C}" type="presParOf" srcId="{8ECDAF49-19BD-4F96-B43E-B578E02F81A1}" destId="{0EA56463-2153-49B1-AC73-BCC1983718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CD9BB7-15D8-4734-9C28-0DFE198D0E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C42474B-2902-43F5-AC9B-D8BEDB4C1B0E}">
      <dgm:prSet/>
      <dgm:spPr/>
      <dgm:t>
        <a:bodyPr/>
        <a:lstStyle/>
        <a:p>
          <a:r>
            <a:rPr lang="ru-RU" dirty="0"/>
            <a:t> В Тамбовской области семьям студентов, имеющих ребенка, предоставляется денежное пособие в размере 50% минимальной заработной платы</a:t>
          </a:r>
        </a:p>
      </dgm:t>
    </dgm:pt>
    <dgm:pt modelId="{2965A9F8-22DA-496C-A4BA-42DB0CAE7124}" type="parTrans" cxnId="{7844295D-AE31-4370-AA1B-1E5F9DEBC4D8}">
      <dgm:prSet/>
      <dgm:spPr/>
      <dgm:t>
        <a:bodyPr/>
        <a:lstStyle/>
        <a:p>
          <a:endParaRPr lang="ru-RU"/>
        </a:p>
      </dgm:t>
    </dgm:pt>
    <dgm:pt modelId="{5FBE93C6-768E-4774-B12F-251F7E63BD2C}" type="sibTrans" cxnId="{7844295D-AE31-4370-AA1B-1E5F9DEBC4D8}">
      <dgm:prSet/>
      <dgm:spPr/>
      <dgm:t>
        <a:bodyPr/>
        <a:lstStyle/>
        <a:p>
          <a:endParaRPr lang="ru-RU"/>
        </a:p>
      </dgm:t>
    </dgm:pt>
    <dgm:pt modelId="{AE5DF847-6798-45B1-9FDF-FA045C7246D6}">
      <dgm:prSet/>
      <dgm:spPr/>
      <dgm:t>
        <a:bodyPr/>
        <a:lstStyle/>
        <a:p>
          <a:r>
            <a:rPr lang="ru-RU" dirty="0"/>
            <a:t>Одна из задач социальной политики Тамбовской области  - уравнивание прав многодетных семей на селе с городскими, повышение рождаемости и улучшение жилищных условий</a:t>
          </a:r>
        </a:p>
      </dgm:t>
    </dgm:pt>
    <dgm:pt modelId="{430809DF-9487-4798-BF7D-183E93B6AC83}" type="parTrans" cxnId="{9BB8F21B-F6F6-4B17-9F4A-472BFAE7AFC8}">
      <dgm:prSet/>
      <dgm:spPr/>
      <dgm:t>
        <a:bodyPr/>
        <a:lstStyle/>
        <a:p>
          <a:endParaRPr lang="ru-RU"/>
        </a:p>
      </dgm:t>
    </dgm:pt>
    <dgm:pt modelId="{631714A8-3875-45A3-91FB-3EC93ABAE7F0}" type="sibTrans" cxnId="{9BB8F21B-F6F6-4B17-9F4A-472BFAE7AFC8}">
      <dgm:prSet/>
      <dgm:spPr/>
      <dgm:t>
        <a:bodyPr/>
        <a:lstStyle/>
        <a:p>
          <a:endParaRPr lang="ru-RU"/>
        </a:p>
      </dgm:t>
    </dgm:pt>
    <dgm:pt modelId="{A899AF7B-DB21-458D-84B1-743AEEC4DE99}">
      <dgm:prSet/>
      <dgm:spPr/>
      <dgm:t>
        <a:bodyPr/>
        <a:lstStyle/>
        <a:p>
          <a:r>
            <a:rPr lang="ru-RU" dirty="0"/>
            <a:t>Тамбовская область участвует в пилотном проекте Федерального фонда социального страхования по внедрению системы «Электронный листок нетрудоспособности»</a:t>
          </a:r>
        </a:p>
      </dgm:t>
    </dgm:pt>
    <dgm:pt modelId="{83119452-1094-4087-95AD-0D04805250F4}" type="parTrans" cxnId="{01D5B9E5-ED6A-40A2-AD09-1DA060B9B0A6}">
      <dgm:prSet/>
      <dgm:spPr/>
      <dgm:t>
        <a:bodyPr/>
        <a:lstStyle/>
        <a:p>
          <a:endParaRPr lang="ru-RU"/>
        </a:p>
      </dgm:t>
    </dgm:pt>
    <dgm:pt modelId="{FC054AF2-7EC0-4618-A4B6-E3D986DD06E0}" type="sibTrans" cxnId="{01D5B9E5-ED6A-40A2-AD09-1DA060B9B0A6}">
      <dgm:prSet/>
      <dgm:spPr/>
      <dgm:t>
        <a:bodyPr/>
        <a:lstStyle/>
        <a:p>
          <a:endParaRPr lang="ru-RU"/>
        </a:p>
      </dgm:t>
    </dgm:pt>
    <dgm:pt modelId="{5777A212-4548-4473-940C-087242F0E088}" type="pres">
      <dgm:prSet presAssocID="{15CD9BB7-15D8-4734-9C28-0DFE198D0EEB}" presName="linearFlow" presStyleCnt="0">
        <dgm:presLayoutVars>
          <dgm:dir/>
          <dgm:resizeHandles val="exact"/>
        </dgm:presLayoutVars>
      </dgm:prSet>
      <dgm:spPr/>
    </dgm:pt>
    <dgm:pt modelId="{B68D197C-E9A1-4628-A1B0-1D457A9F3497}" type="pres">
      <dgm:prSet presAssocID="{EC42474B-2902-43F5-AC9B-D8BEDB4C1B0E}" presName="composite" presStyleCnt="0"/>
      <dgm:spPr/>
    </dgm:pt>
    <dgm:pt modelId="{5EAEC6E5-7418-4FAA-B00D-88BAD93678AE}" type="pres">
      <dgm:prSet presAssocID="{EC42474B-2902-43F5-AC9B-D8BEDB4C1B0E}" presName="imgShp" presStyleLbl="fgImgPlace1" presStyleIdx="0" presStyleCnt="3"/>
      <dgm:spPr/>
    </dgm:pt>
    <dgm:pt modelId="{B86CA706-E29B-4175-8CDF-9210DD2F4B95}" type="pres">
      <dgm:prSet presAssocID="{EC42474B-2902-43F5-AC9B-D8BEDB4C1B0E}" presName="txShp" presStyleLbl="node1" presStyleIdx="0" presStyleCnt="3">
        <dgm:presLayoutVars>
          <dgm:bulletEnabled val="1"/>
        </dgm:presLayoutVars>
      </dgm:prSet>
      <dgm:spPr/>
    </dgm:pt>
    <dgm:pt modelId="{891F83B3-24B4-4429-B21C-E1AEA5303A24}" type="pres">
      <dgm:prSet presAssocID="{5FBE93C6-768E-4774-B12F-251F7E63BD2C}" presName="spacing" presStyleCnt="0"/>
      <dgm:spPr/>
    </dgm:pt>
    <dgm:pt modelId="{D77F9010-8F28-41CF-B8E5-77414C79FCD0}" type="pres">
      <dgm:prSet presAssocID="{AE5DF847-6798-45B1-9FDF-FA045C7246D6}" presName="composite" presStyleCnt="0"/>
      <dgm:spPr/>
    </dgm:pt>
    <dgm:pt modelId="{440583F3-549C-4A1C-A9AA-338E1578E9F9}" type="pres">
      <dgm:prSet presAssocID="{AE5DF847-6798-45B1-9FDF-FA045C7246D6}" presName="imgShp" presStyleLbl="fgImgPlace1" presStyleIdx="1" presStyleCnt="3"/>
      <dgm:spPr/>
    </dgm:pt>
    <dgm:pt modelId="{F2B54C43-2B78-4FBF-984B-6E2B79EDDDD3}" type="pres">
      <dgm:prSet presAssocID="{AE5DF847-6798-45B1-9FDF-FA045C7246D6}" presName="txShp" presStyleLbl="node1" presStyleIdx="1" presStyleCnt="3">
        <dgm:presLayoutVars>
          <dgm:bulletEnabled val="1"/>
        </dgm:presLayoutVars>
      </dgm:prSet>
      <dgm:spPr/>
    </dgm:pt>
    <dgm:pt modelId="{758EE77F-4174-42C5-B03D-AA8F3968EFAA}" type="pres">
      <dgm:prSet presAssocID="{631714A8-3875-45A3-91FB-3EC93ABAE7F0}" presName="spacing" presStyleCnt="0"/>
      <dgm:spPr/>
    </dgm:pt>
    <dgm:pt modelId="{67C04720-AD26-452A-AA23-EC04221BF4F1}" type="pres">
      <dgm:prSet presAssocID="{A899AF7B-DB21-458D-84B1-743AEEC4DE99}" presName="composite" presStyleCnt="0"/>
      <dgm:spPr/>
    </dgm:pt>
    <dgm:pt modelId="{90B1CBCF-5D2D-43C7-BAFA-513E2DCE5383}" type="pres">
      <dgm:prSet presAssocID="{A899AF7B-DB21-458D-84B1-743AEEC4DE99}" presName="imgShp" presStyleLbl="fgImgPlace1" presStyleIdx="2" presStyleCnt="3"/>
      <dgm:spPr/>
    </dgm:pt>
    <dgm:pt modelId="{821D348B-8074-47B6-8445-8D7050A9AB0E}" type="pres">
      <dgm:prSet presAssocID="{A899AF7B-DB21-458D-84B1-743AEEC4DE99}" presName="txShp" presStyleLbl="node1" presStyleIdx="2" presStyleCnt="3">
        <dgm:presLayoutVars>
          <dgm:bulletEnabled val="1"/>
        </dgm:presLayoutVars>
      </dgm:prSet>
      <dgm:spPr/>
    </dgm:pt>
  </dgm:ptLst>
  <dgm:cxnLst>
    <dgm:cxn modelId="{9BB8F21B-F6F6-4B17-9F4A-472BFAE7AFC8}" srcId="{15CD9BB7-15D8-4734-9C28-0DFE198D0EEB}" destId="{AE5DF847-6798-45B1-9FDF-FA045C7246D6}" srcOrd="1" destOrd="0" parTransId="{430809DF-9487-4798-BF7D-183E93B6AC83}" sibTransId="{631714A8-3875-45A3-91FB-3EC93ABAE7F0}"/>
    <dgm:cxn modelId="{7844295D-AE31-4370-AA1B-1E5F9DEBC4D8}" srcId="{15CD9BB7-15D8-4734-9C28-0DFE198D0EEB}" destId="{EC42474B-2902-43F5-AC9B-D8BEDB4C1B0E}" srcOrd="0" destOrd="0" parTransId="{2965A9F8-22DA-496C-A4BA-42DB0CAE7124}" sibTransId="{5FBE93C6-768E-4774-B12F-251F7E63BD2C}"/>
    <dgm:cxn modelId="{3F066F6A-45B0-4892-A167-F888765FEB63}" type="presOf" srcId="{A899AF7B-DB21-458D-84B1-743AEEC4DE99}" destId="{821D348B-8074-47B6-8445-8D7050A9AB0E}" srcOrd="0" destOrd="0" presId="urn:microsoft.com/office/officeart/2005/8/layout/vList3"/>
    <dgm:cxn modelId="{D06C3CBD-B51D-4194-A9EF-4FB1C95C59A8}" type="presOf" srcId="{EC42474B-2902-43F5-AC9B-D8BEDB4C1B0E}" destId="{B86CA706-E29B-4175-8CDF-9210DD2F4B95}" srcOrd="0" destOrd="0" presId="urn:microsoft.com/office/officeart/2005/8/layout/vList3"/>
    <dgm:cxn modelId="{6B1078CE-B806-4E8B-9B4C-A341A0E2B061}" type="presOf" srcId="{15CD9BB7-15D8-4734-9C28-0DFE198D0EEB}" destId="{5777A212-4548-4473-940C-087242F0E088}" srcOrd="0" destOrd="0" presId="urn:microsoft.com/office/officeart/2005/8/layout/vList3"/>
    <dgm:cxn modelId="{347BFDDF-5602-471D-8DC6-D8671D0D7B81}" type="presOf" srcId="{AE5DF847-6798-45B1-9FDF-FA045C7246D6}" destId="{F2B54C43-2B78-4FBF-984B-6E2B79EDDDD3}" srcOrd="0" destOrd="0" presId="urn:microsoft.com/office/officeart/2005/8/layout/vList3"/>
    <dgm:cxn modelId="{01D5B9E5-ED6A-40A2-AD09-1DA060B9B0A6}" srcId="{15CD9BB7-15D8-4734-9C28-0DFE198D0EEB}" destId="{A899AF7B-DB21-458D-84B1-743AEEC4DE99}" srcOrd="2" destOrd="0" parTransId="{83119452-1094-4087-95AD-0D04805250F4}" sibTransId="{FC054AF2-7EC0-4618-A4B6-E3D986DD06E0}"/>
    <dgm:cxn modelId="{56157042-F540-4362-B2E0-3076905B7D80}" type="presParOf" srcId="{5777A212-4548-4473-940C-087242F0E088}" destId="{B68D197C-E9A1-4628-A1B0-1D457A9F3497}" srcOrd="0" destOrd="0" presId="urn:microsoft.com/office/officeart/2005/8/layout/vList3"/>
    <dgm:cxn modelId="{B0F1EF6E-C37D-495C-81B6-269F1D153514}" type="presParOf" srcId="{B68D197C-E9A1-4628-A1B0-1D457A9F3497}" destId="{5EAEC6E5-7418-4FAA-B00D-88BAD93678AE}" srcOrd="0" destOrd="0" presId="urn:microsoft.com/office/officeart/2005/8/layout/vList3"/>
    <dgm:cxn modelId="{5551CBAB-4560-4B95-A355-2518112EC1DE}" type="presParOf" srcId="{B68D197C-E9A1-4628-A1B0-1D457A9F3497}" destId="{B86CA706-E29B-4175-8CDF-9210DD2F4B95}" srcOrd="1" destOrd="0" presId="urn:microsoft.com/office/officeart/2005/8/layout/vList3"/>
    <dgm:cxn modelId="{0BD8892B-C3F8-4CA2-A3A8-AF9B201BC5B4}" type="presParOf" srcId="{5777A212-4548-4473-940C-087242F0E088}" destId="{891F83B3-24B4-4429-B21C-E1AEA5303A24}" srcOrd="1" destOrd="0" presId="urn:microsoft.com/office/officeart/2005/8/layout/vList3"/>
    <dgm:cxn modelId="{5A24F54A-21BA-4E34-A24B-94BBFD7C6B43}" type="presParOf" srcId="{5777A212-4548-4473-940C-087242F0E088}" destId="{D77F9010-8F28-41CF-B8E5-77414C79FCD0}" srcOrd="2" destOrd="0" presId="urn:microsoft.com/office/officeart/2005/8/layout/vList3"/>
    <dgm:cxn modelId="{A73BF104-9223-4AC1-BA2B-8D86EEEABE49}" type="presParOf" srcId="{D77F9010-8F28-41CF-B8E5-77414C79FCD0}" destId="{440583F3-549C-4A1C-A9AA-338E1578E9F9}" srcOrd="0" destOrd="0" presId="urn:microsoft.com/office/officeart/2005/8/layout/vList3"/>
    <dgm:cxn modelId="{E1765A41-5C64-47EF-9267-3AFA4987F48F}" type="presParOf" srcId="{D77F9010-8F28-41CF-B8E5-77414C79FCD0}" destId="{F2B54C43-2B78-4FBF-984B-6E2B79EDDDD3}" srcOrd="1" destOrd="0" presId="urn:microsoft.com/office/officeart/2005/8/layout/vList3"/>
    <dgm:cxn modelId="{7018D3C3-3F40-4191-BC24-C6BF3A79429D}" type="presParOf" srcId="{5777A212-4548-4473-940C-087242F0E088}" destId="{758EE77F-4174-42C5-B03D-AA8F3968EFAA}" srcOrd="3" destOrd="0" presId="urn:microsoft.com/office/officeart/2005/8/layout/vList3"/>
    <dgm:cxn modelId="{80E3833E-9928-4A9D-99FB-D74B52C4C5A3}" type="presParOf" srcId="{5777A212-4548-4473-940C-087242F0E088}" destId="{67C04720-AD26-452A-AA23-EC04221BF4F1}" srcOrd="4" destOrd="0" presId="urn:microsoft.com/office/officeart/2005/8/layout/vList3"/>
    <dgm:cxn modelId="{326F16B1-FAB8-45B5-B509-D4DB09DF9201}" type="presParOf" srcId="{67C04720-AD26-452A-AA23-EC04221BF4F1}" destId="{90B1CBCF-5D2D-43C7-BAFA-513E2DCE5383}" srcOrd="0" destOrd="0" presId="urn:microsoft.com/office/officeart/2005/8/layout/vList3"/>
    <dgm:cxn modelId="{7DFF691C-1E2C-4A79-BE4F-D3FCAEAD7950}" type="presParOf" srcId="{67C04720-AD26-452A-AA23-EC04221BF4F1}" destId="{821D348B-8074-47B6-8445-8D7050A9AB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CC9459-65B5-4EC6-8305-877D6FE97B9A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</dgm:pt>
    <dgm:pt modelId="{156C4128-DEFF-4C5B-85C6-C0F11D879A4C}">
      <dgm:prSet phldrT="[Текст]" custT="1"/>
      <dgm:spPr/>
      <dgm:t>
        <a:bodyPr/>
        <a:lstStyle/>
        <a:p>
          <a:pPr algn="ctr"/>
          <a:r>
            <a:rPr lang="ru-RU" sz="2000" dirty="0"/>
            <a:t>Проводится активная работа по снижению неформальной трудовой занятости</a:t>
          </a:r>
        </a:p>
      </dgm:t>
    </dgm:pt>
    <dgm:pt modelId="{9256B51F-258D-45F0-B80A-85EFF30C8870}" type="parTrans" cxnId="{E6EEFBB7-C728-464D-9D49-DC7169E4C0D5}">
      <dgm:prSet/>
      <dgm:spPr/>
      <dgm:t>
        <a:bodyPr/>
        <a:lstStyle/>
        <a:p>
          <a:pPr algn="ctr"/>
          <a:endParaRPr lang="ru-RU" sz="2000"/>
        </a:p>
      </dgm:t>
    </dgm:pt>
    <dgm:pt modelId="{70C563A6-912D-4722-A854-A6B264944DEF}" type="sibTrans" cxnId="{E6EEFBB7-C728-464D-9D49-DC7169E4C0D5}">
      <dgm:prSet/>
      <dgm:spPr/>
      <dgm:t>
        <a:bodyPr/>
        <a:lstStyle/>
        <a:p>
          <a:pPr algn="ctr"/>
          <a:endParaRPr lang="ru-RU" sz="2000"/>
        </a:p>
      </dgm:t>
    </dgm:pt>
    <dgm:pt modelId="{7FB964BB-A040-4809-BC7D-F7266F436AF7}">
      <dgm:prSet custT="1"/>
      <dgm:spPr/>
      <dgm:t>
        <a:bodyPr/>
        <a:lstStyle/>
        <a:p>
          <a:pPr algn="ctr"/>
          <a:r>
            <a:rPr lang="ru-RU" sz="2000" dirty="0"/>
            <a:t>Рост реальной заработной платы в 2016 году по отношению к 2011 году в Тульской области составил 111,5%</a:t>
          </a:r>
        </a:p>
      </dgm:t>
    </dgm:pt>
    <dgm:pt modelId="{C8AF1CDF-DACE-43C0-AAE6-A35F7B44FCDC}" type="parTrans" cxnId="{3F78DA2B-CE51-42AA-8D31-1C58D85069F0}">
      <dgm:prSet/>
      <dgm:spPr/>
      <dgm:t>
        <a:bodyPr/>
        <a:lstStyle/>
        <a:p>
          <a:pPr algn="ctr"/>
          <a:endParaRPr lang="ru-RU" sz="2000"/>
        </a:p>
      </dgm:t>
    </dgm:pt>
    <dgm:pt modelId="{A27A46B6-3F1D-4A66-B51B-96A2009BA28B}" type="sibTrans" cxnId="{3F78DA2B-CE51-42AA-8D31-1C58D85069F0}">
      <dgm:prSet/>
      <dgm:spPr/>
      <dgm:t>
        <a:bodyPr/>
        <a:lstStyle/>
        <a:p>
          <a:pPr algn="ctr"/>
          <a:endParaRPr lang="ru-RU" sz="2000"/>
        </a:p>
      </dgm:t>
    </dgm:pt>
    <dgm:pt modelId="{B7A84876-1570-42CE-AAD5-B2C8B0D9E276}">
      <dgm:prSet custT="1"/>
      <dgm:spPr/>
      <dgm:t>
        <a:bodyPr/>
        <a:lstStyle/>
        <a:p>
          <a:pPr algn="ctr"/>
          <a:r>
            <a:rPr lang="ru-RU" sz="1800" dirty="0"/>
            <a:t>Ведется планомерная работа по повышению уровня заработной платы. В соответствии с региональным соглашением о минимальной оплате труда в Тульской области в 2016 году дважды повышался размер минимальной заработной платы</a:t>
          </a:r>
        </a:p>
      </dgm:t>
    </dgm:pt>
    <dgm:pt modelId="{24F9B043-1270-42DD-8EEF-CD25F5786239}" type="parTrans" cxnId="{B587110A-1A1E-4BDB-97E6-82C23438F450}">
      <dgm:prSet/>
      <dgm:spPr/>
      <dgm:t>
        <a:bodyPr/>
        <a:lstStyle/>
        <a:p>
          <a:pPr algn="ctr"/>
          <a:endParaRPr lang="ru-RU" sz="2000"/>
        </a:p>
      </dgm:t>
    </dgm:pt>
    <dgm:pt modelId="{EBE17C7D-3EC1-4301-8816-980154835422}" type="sibTrans" cxnId="{B587110A-1A1E-4BDB-97E6-82C23438F450}">
      <dgm:prSet/>
      <dgm:spPr/>
      <dgm:t>
        <a:bodyPr/>
        <a:lstStyle/>
        <a:p>
          <a:pPr algn="ctr"/>
          <a:endParaRPr lang="ru-RU" sz="2000"/>
        </a:p>
      </dgm:t>
    </dgm:pt>
    <dgm:pt modelId="{6B444CC7-3470-4417-A0B6-2DE9B0A94B55}">
      <dgm:prSet custT="1"/>
      <dgm:spPr/>
      <dgm:t>
        <a:bodyPr/>
        <a:lstStyle/>
        <a:p>
          <a:pPr algn="ctr"/>
          <a:r>
            <a:rPr lang="ru-RU" sz="1800" dirty="0"/>
            <a:t>Сокращение числа детей-сирот и детей, оставшихся без попечения родителей, находящихся в государственных учреждениях. В 2016 году число воспитанников государственных учреждений сократилось на более чем 20%</a:t>
          </a:r>
        </a:p>
      </dgm:t>
    </dgm:pt>
    <dgm:pt modelId="{43881008-D750-48A4-AF19-067AE6ADD805}" type="parTrans" cxnId="{CFF52966-6A7D-44C8-818A-AFC93D50BE65}">
      <dgm:prSet/>
      <dgm:spPr/>
      <dgm:t>
        <a:bodyPr/>
        <a:lstStyle/>
        <a:p>
          <a:pPr algn="ctr"/>
          <a:endParaRPr lang="ru-RU" sz="2000"/>
        </a:p>
      </dgm:t>
    </dgm:pt>
    <dgm:pt modelId="{826C9355-B9E3-4CA9-BF52-05BCF8B07753}" type="sibTrans" cxnId="{CFF52966-6A7D-44C8-818A-AFC93D50BE65}">
      <dgm:prSet/>
      <dgm:spPr/>
      <dgm:t>
        <a:bodyPr/>
        <a:lstStyle/>
        <a:p>
          <a:pPr algn="ctr"/>
          <a:endParaRPr lang="ru-RU" sz="2000"/>
        </a:p>
      </dgm:t>
    </dgm:pt>
    <dgm:pt modelId="{A00112EB-ED85-4284-B844-0E7B5280B3E0}" type="pres">
      <dgm:prSet presAssocID="{CFCC9459-65B5-4EC6-8305-877D6FE97B9A}" presName="Name0" presStyleCnt="0">
        <dgm:presLayoutVars>
          <dgm:dir/>
          <dgm:resizeHandles val="exact"/>
        </dgm:presLayoutVars>
      </dgm:prSet>
      <dgm:spPr/>
    </dgm:pt>
    <dgm:pt modelId="{A895277C-FAD5-44F8-8F4E-96292A6D1FA8}" type="pres">
      <dgm:prSet presAssocID="{156C4128-DEFF-4C5B-85C6-C0F11D879A4C}" presName="composite" presStyleCnt="0"/>
      <dgm:spPr/>
    </dgm:pt>
    <dgm:pt modelId="{48F899F0-A5F1-4640-AEBA-9F573D3AA06F}" type="pres">
      <dgm:prSet presAssocID="{156C4128-DEFF-4C5B-85C6-C0F11D879A4C}" presName="rect1" presStyleLbl="trAlignAcc1" presStyleIdx="0" presStyleCnt="4">
        <dgm:presLayoutVars>
          <dgm:bulletEnabled val="1"/>
        </dgm:presLayoutVars>
      </dgm:prSet>
      <dgm:spPr/>
    </dgm:pt>
    <dgm:pt modelId="{6BACC096-FB30-4D6D-8FD6-AAA761F9540B}" type="pres">
      <dgm:prSet presAssocID="{156C4128-DEFF-4C5B-85C6-C0F11D879A4C}" presName="rect2" presStyleLbl="fgImgPlace1" presStyleIdx="0" presStyleCnt="4"/>
      <dgm:spPr/>
    </dgm:pt>
    <dgm:pt modelId="{A801208A-E00E-4B54-933D-AB66C7BB9F04}" type="pres">
      <dgm:prSet presAssocID="{70C563A6-912D-4722-A854-A6B264944DEF}" presName="sibTrans" presStyleCnt="0"/>
      <dgm:spPr/>
    </dgm:pt>
    <dgm:pt modelId="{EC0137CC-4962-4E3C-96F9-6C1FE595E7CB}" type="pres">
      <dgm:prSet presAssocID="{7FB964BB-A040-4809-BC7D-F7266F436AF7}" presName="composite" presStyleCnt="0"/>
      <dgm:spPr/>
    </dgm:pt>
    <dgm:pt modelId="{96AEC2AE-AE6D-4B12-99BD-AB4FB9BB51C6}" type="pres">
      <dgm:prSet presAssocID="{7FB964BB-A040-4809-BC7D-F7266F436AF7}" presName="rect1" presStyleLbl="trAlignAcc1" presStyleIdx="1" presStyleCnt="4">
        <dgm:presLayoutVars>
          <dgm:bulletEnabled val="1"/>
        </dgm:presLayoutVars>
      </dgm:prSet>
      <dgm:spPr/>
    </dgm:pt>
    <dgm:pt modelId="{932541DF-0685-4D8B-874F-63ABDE8F7A21}" type="pres">
      <dgm:prSet presAssocID="{7FB964BB-A040-4809-BC7D-F7266F436AF7}" presName="rect2" presStyleLbl="fgImgPlace1" presStyleIdx="1" presStyleCnt="4"/>
      <dgm:spPr/>
    </dgm:pt>
    <dgm:pt modelId="{14C429C0-9C50-4077-8521-1360A764D26C}" type="pres">
      <dgm:prSet presAssocID="{A27A46B6-3F1D-4A66-B51B-96A2009BA28B}" presName="sibTrans" presStyleCnt="0"/>
      <dgm:spPr/>
    </dgm:pt>
    <dgm:pt modelId="{5728967F-3469-4C60-AEDC-58204A5891A2}" type="pres">
      <dgm:prSet presAssocID="{B7A84876-1570-42CE-AAD5-B2C8B0D9E276}" presName="composite" presStyleCnt="0"/>
      <dgm:spPr/>
    </dgm:pt>
    <dgm:pt modelId="{3B590496-544A-407D-A4A3-B3417494A3EE}" type="pres">
      <dgm:prSet presAssocID="{B7A84876-1570-42CE-AAD5-B2C8B0D9E276}" presName="rect1" presStyleLbl="trAlignAcc1" presStyleIdx="2" presStyleCnt="4">
        <dgm:presLayoutVars>
          <dgm:bulletEnabled val="1"/>
        </dgm:presLayoutVars>
      </dgm:prSet>
      <dgm:spPr/>
    </dgm:pt>
    <dgm:pt modelId="{2B9E6B66-B0A5-48DA-B797-3223215AE914}" type="pres">
      <dgm:prSet presAssocID="{B7A84876-1570-42CE-AAD5-B2C8B0D9E276}" presName="rect2" presStyleLbl="fgImgPlace1" presStyleIdx="2" presStyleCnt="4"/>
      <dgm:spPr/>
    </dgm:pt>
    <dgm:pt modelId="{BF24389C-DBDB-409E-8E80-DB0D59B5C629}" type="pres">
      <dgm:prSet presAssocID="{EBE17C7D-3EC1-4301-8816-980154835422}" presName="sibTrans" presStyleCnt="0"/>
      <dgm:spPr/>
    </dgm:pt>
    <dgm:pt modelId="{1BCAB895-00FF-4093-B29D-74CE31F453BB}" type="pres">
      <dgm:prSet presAssocID="{6B444CC7-3470-4417-A0B6-2DE9B0A94B55}" presName="composite" presStyleCnt="0"/>
      <dgm:spPr/>
    </dgm:pt>
    <dgm:pt modelId="{F24E5074-AAB4-4E3F-9E41-55CEBEEE2A88}" type="pres">
      <dgm:prSet presAssocID="{6B444CC7-3470-4417-A0B6-2DE9B0A94B55}" presName="rect1" presStyleLbl="trAlignAcc1" presStyleIdx="3" presStyleCnt="4">
        <dgm:presLayoutVars>
          <dgm:bulletEnabled val="1"/>
        </dgm:presLayoutVars>
      </dgm:prSet>
      <dgm:spPr/>
    </dgm:pt>
    <dgm:pt modelId="{6178FA6F-15CE-4D57-9E7C-AAD85347189E}" type="pres">
      <dgm:prSet presAssocID="{6B444CC7-3470-4417-A0B6-2DE9B0A94B55}" presName="rect2" presStyleLbl="fgImgPlace1" presStyleIdx="3" presStyleCnt="4"/>
      <dgm:spPr/>
    </dgm:pt>
  </dgm:ptLst>
  <dgm:cxnLst>
    <dgm:cxn modelId="{B587110A-1A1E-4BDB-97E6-82C23438F450}" srcId="{CFCC9459-65B5-4EC6-8305-877D6FE97B9A}" destId="{B7A84876-1570-42CE-AAD5-B2C8B0D9E276}" srcOrd="2" destOrd="0" parTransId="{24F9B043-1270-42DD-8EEF-CD25F5786239}" sibTransId="{EBE17C7D-3EC1-4301-8816-980154835422}"/>
    <dgm:cxn modelId="{3F78DA2B-CE51-42AA-8D31-1C58D85069F0}" srcId="{CFCC9459-65B5-4EC6-8305-877D6FE97B9A}" destId="{7FB964BB-A040-4809-BC7D-F7266F436AF7}" srcOrd="1" destOrd="0" parTransId="{C8AF1CDF-DACE-43C0-AAE6-A35F7B44FCDC}" sibTransId="{A27A46B6-3F1D-4A66-B51B-96A2009BA28B}"/>
    <dgm:cxn modelId="{CFF52966-6A7D-44C8-818A-AFC93D50BE65}" srcId="{CFCC9459-65B5-4EC6-8305-877D6FE97B9A}" destId="{6B444CC7-3470-4417-A0B6-2DE9B0A94B55}" srcOrd="3" destOrd="0" parTransId="{43881008-D750-48A4-AF19-067AE6ADD805}" sibTransId="{826C9355-B9E3-4CA9-BF52-05BCF8B07753}"/>
    <dgm:cxn modelId="{FA1E8AA7-4F1B-4996-9412-51BC8DF30389}" type="presOf" srcId="{CFCC9459-65B5-4EC6-8305-877D6FE97B9A}" destId="{A00112EB-ED85-4284-B844-0E7B5280B3E0}" srcOrd="0" destOrd="0" presId="urn:microsoft.com/office/officeart/2008/layout/PictureStrips"/>
    <dgm:cxn modelId="{E6EEFBB7-C728-464D-9D49-DC7169E4C0D5}" srcId="{CFCC9459-65B5-4EC6-8305-877D6FE97B9A}" destId="{156C4128-DEFF-4C5B-85C6-C0F11D879A4C}" srcOrd="0" destOrd="0" parTransId="{9256B51F-258D-45F0-B80A-85EFF30C8870}" sibTransId="{70C563A6-912D-4722-A854-A6B264944DEF}"/>
    <dgm:cxn modelId="{D455D5B8-05B7-4909-B0F0-AA2C1A3C18D4}" type="presOf" srcId="{156C4128-DEFF-4C5B-85C6-C0F11D879A4C}" destId="{48F899F0-A5F1-4640-AEBA-9F573D3AA06F}" srcOrd="0" destOrd="0" presId="urn:microsoft.com/office/officeart/2008/layout/PictureStrips"/>
    <dgm:cxn modelId="{AA22CCBF-EA5D-41E4-80AE-E6ACFDE37417}" type="presOf" srcId="{6B444CC7-3470-4417-A0B6-2DE9B0A94B55}" destId="{F24E5074-AAB4-4E3F-9E41-55CEBEEE2A88}" srcOrd="0" destOrd="0" presId="urn:microsoft.com/office/officeart/2008/layout/PictureStrips"/>
    <dgm:cxn modelId="{757460E9-31E5-4F9D-AFF5-11A2177620F3}" type="presOf" srcId="{B7A84876-1570-42CE-AAD5-B2C8B0D9E276}" destId="{3B590496-544A-407D-A4A3-B3417494A3EE}" srcOrd="0" destOrd="0" presId="urn:microsoft.com/office/officeart/2008/layout/PictureStrips"/>
    <dgm:cxn modelId="{33BF1AF6-883D-4E42-8983-B85FEBB3A7A0}" type="presOf" srcId="{7FB964BB-A040-4809-BC7D-F7266F436AF7}" destId="{96AEC2AE-AE6D-4B12-99BD-AB4FB9BB51C6}" srcOrd="0" destOrd="0" presId="urn:microsoft.com/office/officeart/2008/layout/PictureStrips"/>
    <dgm:cxn modelId="{CE447E2C-B368-454C-A788-F6D897BA58E4}" type="presParOf" srcId="{A00112EB-ED85-4284-B844-0E7B5280B3E0}" destId="{A895277C-FAD5-44F8-8F4E-96292A6D1FA8}" srcOrd="0" destOrd="0" presId="urn:microsoft.com/office/officeart/2008/layout/PictureStrips"/>
    <dgm:cxn modelId="{1E8892C1-697D-4F5F-9DF7-68C8C37D15F1}" type="presParOf" srcId="{A895277C-FAD5-44F8-8F4E-96292A6D1FA8}" destId="{48F899F0-A5F1-4640-AEBA-9F573D3AA06F}" srcOrd="0" destOrd="0" presId="urn:microsoft.com/office/officeart/2008/layout/PictureStrips"/>
    <dgm:cxn modelId="{6380A4E9-3ED6-4924-9BD7-B9DFCCD51E28}" type="presParOf" srcId="{A895277C-FAD5-44F8-8F4E-96292A6D1FA8}" destId="{6BACC096-FB30-4D6D-8FD6-AAA761F9540B}" srcOrd="1" destOrd="0" presId="urn:microsoft.com/office/officeart/2008/layout/PictureStrips"/>
    <dgm:cxn modelId="{C6801FC2-57D8-49F9-9F83-43109F23D728}" type="presParOf" srcId="{A00112EB-ED85-4284-B844-0E7B5280B3E0}" destId="{A801208A-E00E-4B54-933D-AB66C7BB9F04}" srcOrd="1" destOrd="0" presId="urn:microsoft.com/office/officeart/2008/layout/PictureStrips"/>
    <dgm:cxn modelId="{7AD8FD2F-1A61-46A2-A343-86A248072D60}" type="presParOf" srcId="{A00112EB-ED85-4284-B844-0E7B5280B3E0}" destId="{EC0137CC-4962-4E3C-96F9-6C1FE595E7CB}" srcOrd="2" destOrd="0" presId="urn:microsoft.com/office/officeart/2008/layout/PictureStrips"/>
    <dgm:cxn modelId="{2517C56B-2EA7-4E11-A3EB-5221AFB873A8}" type="presParOf" srcId="{EC0137CC-4962-4E3C-96F9-6C1FE595E7CB}" destId="{96AEC2AE-AE6D-4B12-99BD-AB4FB9BB51C6}" srcOrd="0" destOrd="0" presId="urn:microsoft.com/office/officeart/2008/layout/PictureStrips"/>
    <dgm:cxn modelId="{72D2D620-6A6F-4F43-A344-DC444311CAB4}" type="presParOf" srcId="{EC0137CC-4962-4E3C-96F9-6C1FE595E7CB}" destId="{932541DF-0685-4D8B-874F-63ABDE8F7A21}" srcOrd="1" destOrd="0" presId="urn:microsoft.com/office/officeart/2008/layout/PictureStrips"/>
    <dgm:cxn modelId="{721D9B6B-4D98-4016-B648-97FE4DE53562}" type="presParOf" srcId="{A00112EB-ED85-4284-B844-0E7B5280B3E0}" destId="{14C429C0-9C50-4077-8521-1360A764D26C}" srcOrd="3" destOrd="0" presId="urn:microsoft.com/office/officeart/2008/layout/PictureStrips"/>
    <dgm:cxn modelId="{CF564E18-626E-4C14-BA83-87303E05EF65}" type="presParOf" srcId="{A00112EB-ED85-4284-B844-0E7B5280B3E0}" destId="{5728967F-3469-4C60-AEDC-58204A5891A2}" srcOrd="4" destOrd="0" presId="urn:microsoft.com/office/officeart/2008/layout/PictureStrips"/>
    <dgm:cxn modelId="{232774E5-95DA-4161-A72F-898A9AC39F8E}" type="presParOf" srcId="{5728967F-3469-4C60-AEDC-58204A5891A2}" destId="{3B590496-544A-407D-A4A3-B3417494A3EE}" srcOrd="0" destOrd="0" presId="urn:microsoft.com/office/officeart/2008/layout/PictureStrips"/>
    <dgm:cxn modelId="{87450C91-33FE-456D-8C0F-40E56D37ACEE}" type="presParOf" srcId="{5728967F-3469-4C60-AEDC-58204A5891A2}" destId="{2B9E6B66-B0A5-48DA-B797-3223215AE914}" srcOrd="1" destOrd="0" presId="urn:microsoft.com/office/officeart/2008/layout/PictureStrips"/>
    <dgm:cxn modelId="{B0EC387C-F45E-4D87-ACB3-7A4AF8ECA137}" type="presParOf" srcId="{A00112EB-ED85-4284-B844-0E7B5280B3E0}" destId="{BF24389C-DBDB-409E-8E80-DB0D59B5C629}" srcOrd="5" destOrd="0" presId="urn:microsoft.com/office/officeart/2008/layout/PictureStrips"/>
    <dgm:cxn modelId="{15CDFA80-D1BD-4597-BCC1-20A6C9FDEF0C}" type="presParOf" srcId="{A00112EB-ED85-4284-B844-0E7B5280B3E0}" destId="{1BCAB895-00FF-4093-B29D-74CE31F453BB}" srcOrd="6" destOrd="0" presId="urn:microsoft.com/office/officeart/2008/layout/PictureStrips"/>
    <dgm:cxn modelId="{ED64E686-444D-44E4-8241-FD0AF193362D}" type="presParOf" srcId="{1BCAB895-00FF-4093-B29D-74CE31F453BB}" destId="{F24E5074-AAB4-4E3F-9E41-55CEBEEE2A88}" srcOrd="0" destOrd="0" presId="urn:microsoft.com/office/officeart/2008/layout/PictureStrips"/>
    <dgm:cxn modelId="{825FE773-862C-4419-B343-C698CD1FAB0C}" type="presParOf" srcId="{1BCAB895-00FF-4093-B29D-74CE31F453BB}" destId="{6178FA6F-15CE-4D57-9E7C-AAD85347189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A3A099-DFD2-4E3E-A20C-851AAAA06EF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550CBB-364D-4F01-BFDA-E36B3B506C0B}">
      <dgm:prSet/>
      <dgm:spPr/>
      <dgm:t>
        <a:bodyPr/>
        <a:lstStyle/>
        <a:p>
          <a:pPr algn="ctr"/>
          <a:r>
            <a:rPr lang="ru-RU" dirty="0"/>
            <a:t>Адресная, дифференцированная поддержка социально незащищенных категорий населения Астраханской области</a:t>
          </a:r>
        </a:p>
      </dgm:t>
    </dgm:pt>
    <dgm:pt modelId="{12ABA76A-D5B9-4D44-A234-762C01DC5307}" type="parTrans" cxnId="{B87E492C-46E2-474D-9925-4A3432D371AA}">
      <dgm:prSet/>
      <dgm:spPr/>
      <dgm:t>
        <a:bodyPr/>
        <a:lstStyle/>
        <a:p>
          <a:pPr algn="ctr"/>
          <a:endParaRPr lang="ru-RU"/>
        </a:p>
      </dgm:t>
    </dgm:pt>
    <dgm:pt modelId="{8F5F2A97-4705-430C-81EE-57A7635F387C}" type="sibTrans" cxnId="{B87E492C-46E2-474D-9925-4A3432D371AA}">
      <dgm:prSet/>
      <dgm:spPr/>
      <dgm:t>
        <a:bodyPr/>
        <a:lstStyle/>
        <a:p>
          <a:pPr algn="ctr"/>
          <a:endParaRPr lang="ru-RU"/>
        </a:p>
      </dgm:t>
    </dgm:pt>
    <dgm:pt modelId="{D299F5F0-7A08-49E1-832E-0CA72903267B}">
      <dgm:prSet/>
      <dgm:spPr/>
      <dgm:t>
        <a:bodyPr/>
        <a:lstStyle/>
        <a:p>
          <a:pPr algn="ctr"/>
          <a:r>
            <a:rPr lang="ru-RU" dirty="0"/>
            <a:t>Социальная политика Астраханской области затрагивает такие интересы как патриотическое воспитание, пропаганда здорового образа жизни, многочисленные волонтёрские программы</a:t>
          </a:r>
        </a:p>
      </dgm:t>
    </dgm:pt>
    <dgm:pt modelId="{BE4788A1-F636-4E2B-9D8A-B4C97CA3B857}" type="parTrans" cxnId="{EA8DCC58-6E03-4BF4-8EE2-9A87024457DA}">
      <dgm:prSet/>
      <dgm:spPr/>
      <dgm:t>
        <a:bodyPr/>
        <a:lstStyle/>
        <a:p>
          <a:pPr algn="ctr"/>
          <a:endParaRPr lang="ru-RU"/>
        </a:p>
      </dgm:t>
    </dgm:pt>
    <dgm:pt modelId="{D7787335-A4CA-4342-B864-5D2B24714DB2}" type="sibTrans" cxnId="{EA8DCC58-6E03-4BF4-8EE2-9A87024457DA}">
      <dgm:prSet/>
      <dgm:spPr/>
      <dgm:t>
        <a:bodyPr/>
        <a:lstStyle/>
        <a:p>
          <a:pPr algn="ctr"/>
          <a:endParaRPr lang="ru-RU"/>
        </a:p>
      </dgm:t>
    </dgm:pt>
    <dgm:pt modelId="{9D7FC0E9-F81E-4129-B0E1-1F8144F105DE}">
      <dgm:prSet/>
      <dgm:spPr/>
      <dgm:t>
        <a:bodyPr/>
        <a:lstStyle/>
        <a:p>
          <a:pPr algn="ctr"/>
          <a:r>
            <a:rPr lang="ru-RU" dirty="0"/>
            <a:t>Формирование современной и комфортной социальной среды, решение задач по улучшению качества жизни населения</a:t>
          </a:r>
        </a:p>
      </dgm:t>
    </dgm:pt>
    <dgm:pt modelId="{37A82978-70DD-488E-9E91-4F5E6CC35184}" type="parTrans" cxnId="{B17C4E14-F581-4334-BD7C-893D1AE5123F}">
      <dgm:prSet/>
      <dgm:spPr/>
      <dgm:t>
        <a:bodyPr/>
        <a:lstStyle/>
        <a:p>
          <a:endParaRPr lang="ru-RU"/>
        </a:p>
      </dgm:t>
    </dgm:pt>
    <dgm:pt modelId="{7997712F-B03E-4B9C-B06D-0188CBBE76A6}" type="sibTrans" cxnId="{B17C4E14-F581-4334-BD7C-893D1AE5123F}">
      <dgm:prSet/>
      <dgm:spPr/>
      <dgm:t>
        <a:bodyPr/>
        <a:lstStyle/>
        <a:p>
          <a:endParaRPr lang="ru-RU"/>
        </a:p>
      </dgm:t>
    </dgm:pt>
    <dgm:pt modelId="{DAAA1540-1C48-428B-AC88-74CA5400FF90}">
      <dgm:prSet/>
      <dgm:spPr/>
      <dgm:t>
        <a:bodyPr/>
        <a:lstStyle/>
        <a:p>
          <a:pPr algn="ctr"/>
          <a:r>
            <a:rPr lang="ru-RU" dirty="0"/>
            <a:t>В области действуют 39 учреждений социальной сферы, из которых 38 учреждений социального обслуживания</a:t>
          </a:r>
        </a:p>
      </dgm:t>
    </dgm:pt>
    <dgm:pt modelId="{9F513009-D35D-413D-81FA-221003280BFF}" type="parTrans" cxnId="{7C78BCB6-2917-4978-A834-5DC0075E3AD5}">
      <dgm:prSet/>
      <dgm:spPr/>
      <dgm:t>
        <a:bodyPr/>
        <a:lstStyle/>
        <a:p>
          <a:endParaRPr lang="ru-RU"/>
        </a:p>
      </dgm:t>
    </dgm:pt>
    <dgm:pt modelId="{D16505A5-CEF2-4961-9F5F-3FFC3B462B25}" type="sibTrans" cxnId="{7C78BCB6-2917-4978-A834-5DC0075E3AD5}">
      <dgm:prSet/>
      <dgm:spPr/>
      <dgm:t>
        <a:bodyPr/>
        <a:lstStyle/>
        <a:p>
          <a:endParaRPr lang="ru-RU"/>
        </a:p>
      </dgm:t>
    </dgm:pt>
    <dgm:pt modelId="{C73FA8B5-FD6B-4995-87E2-AC05F06A476E}" type="pres">
      <dgm:prSet presAssocID="{37A3A099-DFD2-4E3E-A20C-851AAAA06EFE}" presName="Name0" presStyleCnt="0">
        <dgm:presLayoutVars>
          <dgm:dir/>
          <dgm:resizeHandles val="exact"/>
        </dgm:presLayoutVars>
      </dgm:prSet>
      <dgm:spPr/>
    </dgm:pt>
    <dgm:pt modelId="{0ADE1B3E-F0CC-47E5-B5F9-53DE3D6577E3}" type="pres">
      <dgm:prSet presAssocID="{D5550CBB-364D-4F01-BFDA-E36B3B506C0B}" presName="composite" presStyleCnt="0"/>
      <dgm:spPr/>
    </dgm:pt>
    <dgm:pt modelId="{0A35B51D-6706-49F3-A3EC-179CACB57B5A}" type="pres">
      <dgm:prSet presAssocID="{D5550CBB-364D-4F01-BFDA-E36B3B506C0B}" presName="rect1" presStyleLbl="trAlignAcc1" presStyleIdx="0" presStyleCnt="4">
        <dgm:presLayoutVars>
          <dgm:bulletEnabled val="1"/>
        </dgm:presLayoutVars>
      </dgm:prSet>
      <dgm:spPr/>
    </dgm:pt>
    <dgm:pt modelId="{D0BD488C-DFF5-4B5F-B205-E978CDC1A5B0}" type="pres">
      <dgm:prSet presAssocID="{D5550CBB-364D-4F01-BFDA-E36B3B506C0B}" presName="rect2" presStyleLbl="fgImgPlace1" presStyleIdx="0" presStyleCnt="4"/>
      <dgm:spPr/>
    </dgm:pt>
    <dgm:pt modelId="{54AFE435-A3A4-4085-8191-3591BB190E5E}" type="pres">
      <dgm:prSet presAssocID="{8F5F2A97-4705-430C-81EE-57A7635F387C}" presName="sibTrans" presStyleCnt="0"/>
      <dgm:spPr/>
    </dgm:pt>
    <dgm:pt modelId="{40453AA4-708D-4543-8518-A695F12761E7}" type="pres">
      <dgm:prSet presAssocID="{D299F5F0-7A08-49E1-832E-0CA72903267B}" presName="composite" presStyleCnt="0"/>
      <dgm:spPr/>
    </dgm:pt>
    <dgm:pt modelId="{AC4815CF-95BD-491E-858C-D110138D79E0}" type="pres">
      <dgm:prSet presAssocID="{D299F5F0-7A08-49E1-832E-0CA72903267B}" presName="rect1" presStyleLbl="trAlignAcc1" presStyleIdx="1" presStyleCnt="4">
        <dgm:presLayoutVars>
          <dgm:bulletEnabled val="1"/>
        </dgm:presLayoutVars>
      </dgm:prSet>
      <dgm:spPr/>
    </dgm:pt>
    <dgm:pt modelId="{1A1D5E7D-FCE6-4FF3-9F3A-F8DC843217A4}" type="pres">
      <dgm:prSet presAssocID="{D299F5F0-7A08-49E1-832E-0CA72903267B}" presName="rect2" presStyleLbl="fgImgPlace1" presStyleIdx="1" presStyleCnt="4"/>
      <dgm:spPr/>
    </dgm:pt>
    <dgm:pt modelId="{B353583C-61F0-4B7E-9F07-3393414B09F8}" type="pres">
      <dgm:prSet presAssocID="{D7787335-A4CA-4342-B864-5D2B24714DB2}" presName="sibTrans" presStyleCnt="0"/>
      <dgm:spPr/>
    </dgm:pt>
    <dgm:pt modelId="{7D15A66A-812A-4DC7-AAFF-64F8D285246E}" type="pres">
      <dgm:prSet presAssocID="{9D7FC0E9-F81E-4129-B0E1-1F8144F105DE}" presName="composite" presStyleCnt="0"/>
      <dgm:spPr/>
    </dgm:pt>
    <dgm:pt modelId="{D532E4AF-D60D-45A0-AC68-89667A1D3AE7}" type="pres">
      <dgm:prSet presAssocID="{9D7FC0E9-F81E-4129-B0E1-1F8144F105DE}" presName="rect1" presStyleLbl="trAlignAcc1" presStyleIdx="2" presStyleCnt="4">
        <dgm:presLayoutVars>
          <dgm:bulletEnabled val="1"/>
        </dgm:presLayoutVars>
      </dgm:prSet>
      <dgm:spPr/>
    </dgm:pt>
    <dgm:pt modelId="{B422EF23-7A8A-4DD5-91EB-A85E16F4E73C}" type="pres">
      <dgm:prSet presAssocID="{9D7FC0E9-F81E-4129-B0E1-1F8144F105DE}" presName="rect2" presStyleLbl="fgImgPlace1" presStyleIdx="2" presStyleCnt="4"/>
      <dgm:spPr/>
    </dgm:pt>
    <dgm:pt modelId="{57F52A8B-AD60-445E-8C4F-666DEB96F6C4}" type="pres">
      <dgm:prSet presAssocID="{7997712F-B03E-4B9C-B06D-0188CBBE76A6}" presName="sibTrans" presStyleCnt="0"/>
      <dgm:spPr/>
    </dgm:pt>
    <dgm:pt modelId="{EDBC048E-6E7C-4023-9E63-5D15EBC2F8D4}" type="pres">
      <dgm:prSet presAssocID="{DAAA1540-1C48-428B-AC88-74CA5400FF90}" presName="composite" presStyleCnt="0"/>
      <dgm:spPr/>
    </dgm:pt>
    <dgm:pt modelId="{BC711834-907A-4533-AB18-43B944394E2B}" type="pres">
      <dgm:prSet presAssocID="{DAAA1540-1C48-428B-AC88-74CA5400FF90}" presName="rect1" presStyleLbl="trAlignAcc1" presStyleIdx="3" presStyleCnt="4">
        <dgm:presLayoutVars>
          <dgm:bulletEnabled val="1"/>
        </dgm:presLayoutVars>
      </dgm:prSet>
      <dgm:spPr/>
    </dgm:pt>
    <dgm:pt modelId="{D91B5891-4765-442A-87C2-1EC42C508AB8}" type="pres">
      <dgm:prSet presAssocID="{DAAA1540-1C48-428B-AC88-74CA5400FF90}" presName="rect2" presStyleLbl="fgImgPlace1" presStyleIdx="3" presStyleCnt="4"/>
      <dgm:spPr/>
    </dgm:pt>
  </dgm:ptLst>
  <dgm:cxnLst>
    <dgm:cxn modelId="{B17C4E14-F581-4334-BD7C-893D1AE5123F}" srcId="{37A3A099-DFD2-4E3E-A20C-851AAAA06EFE}" destId="{9D7FC0E9-F81E-4129-B0E1-1F8144F105DE}" srcOrd="2" destOrd="0" parTransId="{37A82978-70DD-488E-9E91-4F5E6CC35184}" sibTransId="{7997712F-B03E-4B9C-B06D-0188CBBE76A6}"/>
    <dgm:cxn modelId="{4E1EDD21-4245-4968-B717-A0714F289CD6}" type="presOf" srcId="{DAAA1540-1C48-428B-AC88-74CA5400FF90}" destId="{BC711834-907A-4533-AB18-43B944394E2B}" srcOrd="0" destOrd="0" presId="urn:microsoft.com/office/officeart/2008/layout/PictureStrips"/>
    <dgm:cxn modelId="{B87E492C-46E2-474D-9925-4A3432D371AA}" srcId="{37A3A099-DFD2-4E3E-A20C-851AAAA06EFE}" destId="{D5550CBB-364D-4F01-BFDA-E36B3B506C0B}" srcOrd="0" destOrd="0" parTransId="{12ABA76A-D5B9-4D44-A234-762C01DC5307}" sibTransId="{8F5F2A97-4705-430C-81EE-57A7635F387C}"/>
    <dgm:cxn modelId="{70A35244-A384-4254-82DE-A26055AEFBFB}" type="presOf" srcId="{9D7FC0E9-F81E-4129-B0E1-1F8144F105DE}" destId="{D532E4AF-D60D-45A0-AC68-89667A1D3AE7}" srcOrd="0" destOrd="0" presId="urn:microsoft.com/office/officeart/2008/layout/PictureStrips"/>
    <dgm:cxn modelId="{71956948-FE5C-45F1-8A22-8502DC5A7AFB}" type="presOf" srcId="{37A3A099-DFD2-4E3E-A20C-851AAAA06EFE}" destId="{C73FA8B5-FD6B-4995-87E2-AC05F06A476E}" srcOrd="0" destOrd="0" presId="urn:microsoft.com/office/officeart/2008/layout/PictureStrips"/>
    <dgm:cxn modelId="{EA8DCC58-6E03-4BF4-8EE2-9A87024457DA}" srcId="{37A3A099-DFD2-4E3E-A20C-851AAAA06EFE}" destId="{D299F5F0-7A08-49E1-832E-0CA72903267B}" srcOrd="1" destOrd="0" parTransId="{BE4788A1-F636-4E2B-9D8A-B4C97CA3B857}" sibTransId="{D7787335-A4CA-4342-B864-5D2B24714DB2}"/>
    <dgm:cxn modelId="{3ED7DBB0-CA52-4DFF-A92E-AB8AFC47947F}" type="presOf" srcId="{D299F5F0-7A08-49E1-832E-0CA72903267B}" destId="{AC4815CF-95BD-491E-858C-D110138D79E0}" srcOrd="0" destOrd="0" presId="urn:microsoft.com/office/officeart/2008/layout/PictureStrips"/>
    <dgm:cxn modelId="{7C78BCB6-2917-4978-A834-5DC0075E3AD5}" srcId="{37A3A099-DFD2-4E3E-A20C-851AAAA06EFE}" destId="{DAAA1540-1C48-428B-AC88-74CA5400FF90}" srcOrd="3" destOrd="0" parTransId="{9F513009-D35D-413D-81FA-221003280BFF}" sibTransId="{D16505A5-CEF2-4961-9F5F-3FFC3B462B25}"/>
    <dgm:cxn modelId="{40E99FEB-034B-4EBE-BF1E-0F669779B8C7}" type="presOf" srcId="{D5550CBB-364D-4F01-BFDA-E36B3B506C0B}" destId="{0A35B51D-6706-49F3-A3EC-179CACB57B5A}" srcOrd="0" destOrd="0" presId="urn:microsoft.com/office/officeart/2008/layout/PictureStrips"/>
    <dgm:cxn modelId="{B6674C24-5C4C-4ECB-89D3-1B7684549751}" type="presParOf" srcId="{C73FA8B5-FD6B-4995-87E2-AC05F06A476E}" destId="{0ADE1B3E-F0CC-47E5-B5F9-53DE3D6577E3}" srcOrd="0" destOrd="0" presId="urn:microsoft.com/office/officeart/2008/layout/PictureStrips"/>
    <dgm:cxn modelId="{BE444B16-F9BD-4E94-A195-4CE2563B17F7}" type="presParOf" srcId="{0ADE1B3E-F0CC-47E5-B5F9-53DE3D6577E3}" destId="{0A35B51D-6706-49F3-A3EC-179CACB57B5A}" srcOrd="0" destOrd="0" presId="urn:microsoft.com/office/officeart/2008/layout/PictureStrips"/>
    <dgm:cxn modelId="{1F8103E5-2F79-4C7E-AB05-B1981093EFFC}" type="presParOf" srcId="{0ADE1B3E-F0CC-47E5-B5F9-53DE3D6577E3}" destId="{D0BD488C-DFF5-4B5F-B205-E978CDC1A5B0}" srcOrd="1" destOrd="0" presId="urn:microsoft.com/office/officeart/2008/layout/PictureStrips"/>
    <dgm:cxn modelId="{A04EBE37-C310-4AFE-9AE5-6A7CCC56B9D2}" type="presParOf" srcId="{C73FA8B5-FD6B-4995-87E2-AC05F06A476E}" destId="{54AFE435-A3A4-4085-8191-3591BB190E5E}" srcOrd="1" destOrd="0" presId="urn:microsoft.com/office/officeart/2008/layout/PictureStrips"/>
    <dgm:cxn modelId="{039E8F9C-24BD-4888-9C6F-7AFC5EC2615D}" type="presParOf" srcId="{C73FA8B5-FD6B-4995-87E2-AC05F06A476E}" destId="{40453AA4-708D-4543-8518-A695F12761E7}" srcOrd="2" destOrd="0" presId="urn:microsoft.com/office/officeart/2008/layout/PictureStrips"/>
    <dgm:cxn modelId="{66B77062-6B07-4264-BDDE-4B57FE848D3B}" type="presParOf" srcId="{40453AA4-708D-4543-8518-A695F12761E7}" destId="{AC4815CF-95BD-491E-858C-D110138D79E0}" srcOrd="0" destOrd="0" presId="urn:microsoft.com/office/officeart/2008/layout/PictureStrips"/>
    <dgm:cxn modelId="{EE2E5355-81B9-48B9-9240-BDC25659CC60}" type="presParOf" srcId="{40453AA4-708D-4543-8518-A695F12761E7}" destId="{1A1D5E7D-FCE6-4FF3-9F3A-F8DC843217A4}" srcOrd="1" destOrd="0" presId="urn:microsoft.com/office/officeart/2008/layout/PictureStrips"/>
    <dgm:cxn modelId="{46720B7B-79FD-4D04-BAF9-0A85F7B36019}" type="presParOf" srcId="{C73FA8B5-FD6B-4995-87E2-AC05F06A476E}" destId="{B353583C-61F0-4B7E-9F07-3393414B09F8}" srcOrd="3" destOrd="0" presId="urn:microsoft.com/office/officeart/2008/layout/PictureStrips"/>
    <dgm:cxn modelId="{FA0147C5-A76E-43B2-B4AF-4395A21F2852}" type="presParOf" srcId="{C73FA8B5-FD6B-4995-87E2-AC05F06A476E}" destId="{7D15A66A-812A-4DC7-AAFF-64F8D285246E}" srcOrd="4" destOrd="0" presId="urn:microsoft.com/office/officeart/2008/layout/PictureStrips"/>
    <dgm:cxn modelId="{50AB33D9-399A-45E8-9658-C9D247EE58A4}" type="presParOf" srcId="{7D15A66A-812A-4DC7-AAFF-64F8D285246E}" destId="{D532E4AF-D60D-45A0-AC68-89667A1D3AE7}" srcOrd="0" destOrd="0" presId="urn:microsoft.com/office/officeart/2008/layout/PictureStrips"/>
    <dgm:cxn modelId="{9DA65DD4-3397-4F41-B805-263515878F88}" type="presParOf" srcId="{7D15A66A-812A-4DC7-AAFF-64F8D285246E}" destId="{B422EF23-7A8A-4DD5-91EB-A85E16F4E73C}" srcOrd="1" destOrd="0" presId="urn:microsoft.com/office/officeart/2008/layout/PictureStrips"/>
    <dgm:cxn modelId="{D6794EB7-2041-43A9-BE88-1703961EB573}" type="presParOf" srcId="{C73FA8B5-FD6B-4995-87E2-AC05F06A476E}" destId="{57F52A8B-AD60-445E-8C4F-666DEB96F6C4}" srcOrd="5" destOrd="0" presId="urn:microsoft.com/office/officeart/2008/layout/PictureStrips"/>
    <dgm:cxn modelId="{3D34EEF1-F4E3-479F-B91B-FB65FC62A600}" type="presParOf" srcId="{C73FA8B5-FD6B-4995-87E2-AC05F06A476E}" destId="{EDBC048E-6E7C-4023-9E63-5D15EBC2F8D4}" srcOrd="6" destOrd="0" presId="urn:microsoft.com/office/officeart/2008/layout/PictureStrips"/>
    <dgm:cxn modelId="{8B9D3C0D-5103-4375-BFE0-C0A248BDDCD9}" type="presParOf" srcId="{EDBC048E-6E7C-4023-9E63-5D15EBC2F8D4}" destId="{BC711834-907A-4533-AB18-43B944394E2B}" srcOrd="0" destOrd="0" presId="urn:microsoft.com/office/officeart/2008/layout/PictureStrips"/>
    <dgm:cxn modelId="{ACFF5F6D-A20C-491A-981F-7B985E7C1879}" type="presParOf" srcId="{EDBC048E-6E7C-4023-9E63-5D15EBC2F8D4}" destId="{D91B5891-4765-442A-87C2-1EC42C508AB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971DA7-D61B-4957-9B75-4BAFD255D6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FDA603-767A-48B4-A815-22F0C9910E88}">
      <dgm:prSet phldrT="[Текст]"/>
      <dgm:spPr/>
      <dgm:t>
        <a:bodyPr/>
        <a:lstStyle/>
        <a:p>
          <a:r>
            <a:rPr lang="ru-RU" dirty="0"/>
            <a:t>Адресная помощь инвалидам, денежные компенсации для инвалидов, выделение республикой транспортных средств для нужд инвалидов</a:t>
          </a:r>
        </a:p>
      </dgm:t>
    </dgm:pt>
    <dgm:pt modelId="{412550F3-0E20-4047-B506-FF0B2AD3279E}" type="parTrans" cxnId="{04A01234-C171-42B0-AD6E-CB4DFDC25AFD}">
      <dgm:prSet/>
      <dgm:spPr/>
      <dgm:t>
        <a:bodyPr/>
        <a:lstStyle/>
        <a:p>
          <a:endParaRPr lang="ru-RU"/>
        </a:p>
      </dgm:t>
    </dgm:pt>
    <dgm:pt modelId="{067327AF-672E-4E6E-8E51-10548C574D09}" type="sibTrans" cxnId="{04A01234-C171-42B0-AD6E-CB4DFDC25AFD}">
      <dgm:prSet/>
      <dgm:spPr/>
      <dgm:t>
        <a:bodyPr/>
        <a:lstStyle/>
        <a:p>
          <a:endParaRPr lang="ru-RU"/>
        </a:p>
      </dgm:t>
    </dgm:pt>
    <dgm:pt modelId="{4298A31E-9E0B-4395-8808-85503C3C766C}">
      <dgm:prSet/>
      <dgm:spPr/>
      <dgm:t>
        <a:bodyPr/>
        <a:lstStyle/>
        <a:p>
          <a:r>
            <a:rPr lang="ru-RU" dirty="0"/>
            <a:t>18 комплексных центров социального обслуживания населения и две стационарных организации ежегодно обслуживают более 17 тысяч человек, которым оказывается около 2,5 млн. различных социальных услуг</a:t>
          </a:r>
        </a:p>
      </dgm:t>
    </dgm:pt>
    <dgm:pt modelId="{A4590995-88EF-46E6-9EB9-444A6D4877CF}" type="parTrans" cxnId="{15C4AFA1-9D24-468E-810C-FC8D547C7618}">
      <dgm:prSet/>
      <dgm:spPr/>
      <dgm:t>
        <a:bodyPr/>
        <a:lstStyle/>
        <a:p>
          <a:endParaRPr lang="ru-RU"/>
        </a:p>
      </dgm:t>
    </dgm:pt>
    <dgm:pt modelId="{95394D8E-3797-428D-8ED2-A4CB964C0BE6}" type="sibTrans" cxnId="{15C4AFA1-9D24-468E-810C-FC8D547C7618}">
      <dgm:prSet/>
      <dgm:spPr/>
      <dgm:t>
        <a:bodyPr/>
        <a:lstStyle/>
        <a:p>
          <a:endParaRPr lang="ru-RU"/>
        </a:p>
      </dgm:t>
    </dgm:pt>
    <dgm:pt modelId="{01DF58EF-8917-4C08-8DEF-E04EE3F8FF03}">
      <dgm:prSet/>
      <dgm:spPr/>
      <dgm:t>
        <a:bodyPr/>
        <a:lstStyle/>
        <a:p>
          <a:r>
            <a:rPr lang="ru-RU" dirty="0"/>
            <a:t>Материальная помощь через ГУ «Фонд социальной поддержки населения» инвалидам и остронуждающимся гражданам республики на общую сумму 58 412 500 рублей с 2000 по 2017 год</a:t>
          </a:r>
        </a:p>
      </dgm:t>
    </dgm:pt>
    <dgm:pt modelId="{06ED4453-F732-40D1-8921-1BC149CA1924}" type="parTrans" cxnId="{51D50FD3-ADF3-4C17-B8D2-8506345C93D2}">
      <dgm:prSet/>
      <dgm:spPr/>
      <dgm:t>
        <a:bodyPr/>
        <a:lstStyle/>
        <a:p>
          <a:endParaRPr lang="ru-RU"/>
        </a:p>
      </dgm:t>
    </dgm:pt>
    <dgm:pt modelId="{DDCBF733-FDF8-4C8A-9B8B-1DFACF19E587}" type="sibTrans" cxnId="{51D50FD3-ADF3-4C17-B8D2-8506345C93D2}">
      <dgm:prSet/>
      <dgm:spPr/>
      <dgm:t>
        <a:bodyPr/>
        <a:lstStyle/>
        <a:p>
          <a:endParaRPr lang="ru-RU"/>
        </a:p>
      </dgm:t>
    </dgm:pt>
    <dgm:pt modelId="{415E9291-03E1-475F-8A55-61584F783640}">
      <dgm:prSet/>
      <dgm:spPr/>
      <dgm:t>
        <a:bodyPr/>
        <a:lstStyle/>
        <a:p>
          <a:r>
            <a:rPr lang="ru-RU" dirty="0"/>
            <a:t>Количество зарегистрированных безработных с 2007 года снизилось на 250 272 тысяч и составила 69 682 человека в 2017 году</a:t>
          </a:r>
        </a:p>
      </dgm:t>
    </dgm:pt>
    <dgm:pt modelId="{DFDEC124-7F2C-4136-B754-98B8E345F8D0}" type="parTrans" cxnId="{BEB09459-B5B1-4738-AD00-3D5947E65EB6}">
      <dgm:prSet/>
      <dgm:spPr/>
      <dgm:t>
        <a:bodyPr/>
        <a:lstStyle/>
        <a:p>
          <a:endParaRPr lang="ru-RU"/>
        </a:p>
      </dgm:t>
    </dgm:pt>
    <dgm:pt modelId="{9057302D-4DD3-4CE5-A034-1AC68E1916AE}" type="sibTrans" cxnId="{BEB09459-B5B1-4738-AD00-3D5947E65EB6}">
      <dgm:prSet/>
      <dgm:spPr/>
      <dgm:t>
        <a:bodyPr/>
        <a:lstStyle/>
        <a:p>
          <a:endParaRPr lang="ru-RU"/>
        </a:p>
      </dgm:t>
    </dgm:pt>
    <dgm:pt modelId="{9776F125-758B-459D-BF37-1475AC08CC6C}">
      <dgm:prSet/>
      <dgm:spPr/>
      <dgm:t>
        <a:bodyPr/>
        <a:lstStyle/>
        <a:p>
          <a:r>
            <a:rPr lang="ru-RU" dirty="0"/>
            <a:t>Создан Республиканский реабилитационный центр для детей и подростков с ограниченными возможностями им. И.С. </a:t>
          </a:r>
          <a:r>
            <a:rPr lang="ru-RU" dirty="0" err="1"/>
            <a:t>Тарамова</a:t>
          </a:r>
          <a:r>
            <a:rPr lang="ru-RU" dirty="0"/>
            <a:t> создан в целях оказания детям-инвалидам (до 18 лет), имеющим отклонение в физическом развитии квалифицированной помощи.</a:t>
          </a:r>
        </a:p>
      </dgm:t>
    </dgm:pt>
    <dgm:pt modelId="{38452A2B-1C75-49DF-94BC-39A6CF0A132A}" type="parTrans" cxnId="{381E1BC3-E95F-4FD0-B251-00FD39F39F72}">
      <dgm:prSet/>
      <dgm:spPr/>
      <dgm:t>
        <a:bodyPr/>
        <a:lstStyle/>
        <a:p>
          <a:endParaRPr lang="ru-RU"/>
        </a:p>
      </dgm:t>
    </dgm:pt>
    <dgm:pt modelId="{CD4624E7-3AA7-4769-9858-F2F155C368CB}" type="sibTrans" cxnId="{381E1BC3-E95F-4FD0-B251-00FD39F39F72}">
      <dgm:prSet/>
      <dgm:spPr/>
      <dgm:t>
        <a:bodyPr/>
        <a:lstStyle/>
        <a:p>
          <a:endParaRPr lang="ru-RU"/>
        </a:p>
      </dgm:t>
    </dgm:pt>
    <dgm:pt modelId="{0F537E4B-30AD-45E3-8218-AB4EA4B791F9}" type="pres">
      <dgm:prSet presAssocID="{FF971DA7-D61B-4957-9B75-4BAFD255D69D}" presName="diagram" presStyleCnt="0">
        <dgm:presLayoutVars>
          <dgm:dir/>
          <dgm:resizeHandles val="exact"/>
        </dgm:presLayoutVars>
      </dgm:prSet>
      <dgm:spPr/>
    </dgm:pt>
    <dgm:pt modelId="{422045BC-254B-4651-A1B6-9132110D6F31}" type="pres">
      <dgm:prSet presAssocID="{A4FDA603-767A-48B4-A815-22F0C9910E88}" presName="node" presStyleLbl="node1" presStyleIdx="0" presStyleCnt="5">
        <dgm:presLayoutVars>
          <dgm:bulletEnabled val="1"/>
        </dgm:presLayoutVars>
      </dgm:prSet>
      <dgm:spPr/>
    </dgm:pt>
    <dgm:pt modelId="{3656437B-6CEC-4418-BCE4-13BF2E0B9F9A}" type="pres">
      <dgm:prSet presAssocID="{067327AF-672E-4E6E-8E51-10548C574D09}" presName="sibTrans" presStyleCnt="0"/>
      <dgm:spPr/>
    </dgm:pt>
    <dgm:pt modelId="{1F075DCD-2EC1-4019-99F5-1EC585943D31}" type="pres">
      <dgm:prSet presAssocID="{4298A31E-9E0B-4395-8808-85503C3C766C}" presName="node" presStyleLbl="node1" presStyleIdx="1" presStyleCnt="5">
        <dgm:presLayoutVars>
          <dgm:bulletEnabled val="1"/>
        </dgm:presLayoutVars>
      </dgm:prSet>
      <dgm:spPr/>
    </dgm:pt>
    <dgm:pt modelId="{34708802-B2B8-4F26-B570-FFB4AA126355}" type="pres">
      <dgm:prSet presAssocID="{95394D8E-3797-428D-8ED2-A4CB964C0BE6}" presName="sibTrans" presStyleCnt="0"/>
      <dgm:spPr/>
    </dgm:pt>
    <dgm:pt modelId="{44FDB63D-8F8F-402B-AEE5-A97B5B77010E}" type="pres">
      <dgm:prSet presAssocID="{01DF58EF-8917-4C08-8DEF-E04EE3F8FF03}" presName="node" presStyleLbl="node1" presStyleIdx="2" presStyleCnt="5">
        <dgm:presLayoutVars>
          <dgm:bulletEnabled val="1"/>
        </dgm:presLayoutVars>
      </dgm:prSet>
      <dgm:spPr/>
    </dgm:pt>
    <dgm:pt modelId="{5120E9BB-22FD-458D-A3B7-026E84AE98F2}" type="pres">
      <dgm:prSet presAssocID="{DDCBF733-FDF8-4C8A-9B8B-1DFACF19E587}" presName="sibTrans" presStyleCnt="0"/>
      <dgm:spPr/>
    </dgm:pt>
    <dgm:pt modelId="{2A51D5BC-DB83-454C-AF93-BBD6D719F82C}" type="pres">
      <dgm:prSet presAssocID="{415E9291-03E1-475F-8A55-61584F783640}" presName="node" presStyleLbl="node1" presStyleIdx="3" presStyleCnt="5">
        <dgm:presLayoutVars>
          <dgm:bulletEnabled val="1"/>
        </dgm:presLayoutVars>
      </dgm:prSet>
      <dgm:spPr/>
    </dgm:pt>
    <dgm:pt modelId="{2C5427AA-184E-41A4-BA2A-A1D1DD670C79}" type="pres">
      <dgm:prSet presAssocID="{9057302D-4DD3-4CE5-A034-1AC68E1916AE}" presName="sibTrans" presStyleCnt="0"/>
      <dgm:spPr/>
    </dgm:pt>
    <dgm:pt modelId="{19208EE8-8527-4551-B7D2-80751C3FB9F1}" type="pres">
      <dgm:prSet presAssocID="{9776F125-758B-459D-BF37-1475AC08CC6C}" presName="node" presStyleLbl="node1" presStyleIdx="4" presStyleCnt="5">
        <dgm:presLayoutVars>
          <dgm:bulletEnabled val="1"/>
        </dgm:presLayoutVars>
      </dgm:prSet>
      <dgm:spPr/>
    </dgm:pt>
  </dgm:ptLst>
  <dgm:cxnLst>
    <dgm:cxn modelId="{5EC1E41F-DD7A-474F-B712-A11101925824}" type="presOf" srcId="{4298A31E-9E0B-4395-8808-85503C3C766C}" destId="{1F075DCD-2EC1-4019-99F5-1EC585943D31}" srcOrd="0" destOrd="0" presId="urn:microsoft.com/office/officeart/2005/8/layout/default"/>
    <dgm:cxn modelId="{04A01234-C171-42B0-AD6E-CB4DFDC25AFD}" srcId="{FF971DA7-D61B-4957-9B75-4BAFD255D69D}" destId="{A4FDA603-767A-48B4-A815-22F0C9910E88}" srcOrd="0" destOrd="0" parTransId="{412550F3-0E20-4047-B506-FF0B2AD3279E}" sibTransId="{067327AF-672E-4E6E-8E51-10548C574D09}"/>
    <dgm:cxn modelId="{CA087845-9A33-46DF-B5C7-D59E4622B631}" type="presOf" srcId="{FF971DA7-D61B-4957-9B75-4BAFD255D69D}" destId="{0F537E4B-30AD-45E3-8218-AB4EA4B791F9}" srcOrd="0" destOrd="0" presId="urn:microsoft.com/office/officeart/2005/8/layout/default"/>
    <dgm:cxn modelId="{437F9870-C890-4B03-A005-0537958F0D9D}" type="presOf" srcId="{01DF58EF-8917-4C08-8DEF-E04EE3F8FF03}" destId="{44FDB63D-8F8F-402B-AEE5-A97B5B77010E}" srcOrd="0" destOrd="0" presId="urn:microsoft.com/office/officeart/2005/8/layout/default"/>
    <dgm:cxn modelId="{B03A4776-41BA-4295-AE1A-A1E86C4F5C11}" type="presOf" srcId="{9776F125-758B-459D-BF37-1475AC08CC6C}" destId="{19208EE8-8527-4551-B7D2-80751C3FB9F1}" srcOrd="0" destOrd="0" presId="urn:microsoft.com/office/officeart/2005/8/layout/default"/>
    <dgm:cxn modelId="{BEB09459-B5B1-4738-AD00-3D5947E65EB6}" srcId="{FF971DA7-D61B-4957-9B75-4BAFD255D69D}" destId="{415E9291-03E1-475F-8A55-61584F783640}" srcOrd="3" destOrd="0" parTransId="{DFDEC124-7F2C-4136-B754-98B8E345F8D0}" sibTransId="{9057302D-4DD3-4CE5-A034-1AC68E1916AE}"/>
    <dgm:cxn modelId="{5BBBFD96-A5E2-4C72-9605-0EAD28060DDC}" type="presOf" srcId="{A4FDA603-767A-48B4-A815-22F0C9910E88}" destId="{422045BC-254B-4651-A1B6-9132110D6F31}" srcOrd="0" destOrd="0" presId="urn:microsoft.com/office/officeart/2005/8/layout/default"/>
    <dgm:cxn modelId="{15C4AFA1-9D24-468E-810C-FC8D547C7618}" srcId="{FF971DA7-D61B-4957-9B75-4BAFD255D69D}" destId="{4298A31E-9E0B-4395-8808-85503C3C766C}" srcOrd="1" destOrd="0" parTransId="{A4590995-88EF-46E6-9EB9-444A6D4877CF}" sibTransId="{95394D8E-3797-428D-8ED2-A4CB964C0BE6}"/>
    <dgm:cxn modelId="{381E1BC3-E95F-4FD0-B251-00FD39F39F72}" srcId="{FF971DA7-D61B-4957-9B75-4BAFD255D69D}" destId="{9776F125-758B-459D-BF37-1475AC08CC6C}" srcOrd="4" destOrd="0" parTransId="{38452A2B-1C75-49DF-94BC-39A6CF0A132A}" sibTransId="{CD4624E7-3AA7-4769-9858-F2F155C368CB}"/>
    <dgm:cxn modelId="{51D50FD3-ADF3-4C17-B8D2-8506345C93D2}" srcId="{FF971DA7-D61B-4957-9B75-4BAFD255D69D}" destId="{01DF58EF-8917-4C08-8DEF-E04EE3F8FF03}" srcOrd="2" destOrd="0" parTransId="{06ED4453-F732-40D1-8921-1BC149CA1924}" sibTransId="{DDCBF733-FDF8-4C8A-9B8B-1DFACF19E587}"/>
    <dgm:cxn modelId="{B25D97E2-2ABE-4B0E-A68B-3834DA4350FD}" type="presOf" srcId="{415E9291-03E1-475F-8A55-61584F783640}" destId="{2A51D5BC-DB83-454C-AF93-BBD6D719F82C}" srcOrd="0" destOrd="0" presId="urn:microsoft.com/office/officeart/2005/8/layout/default"/>
    <dgm:cxn modelId="{75A5D171-26F7-4277-9EE8-9AC5F50E2326}" type="presParOf" srcId="{0F537E4B-30AD-45E3-8218-AB4EA4B791F9}" destId="{422045BC-254B-4651-A1B6-9132110D6F31}" srcOrd="0" destOrd="0" presId="urn:microsoft.com/office/officeart/2005/8/layout/default"/>
    <dgm:cxn modelId="{C5451CD1-66DE-4488-9041-C577E2053859}" type="presParOf" srcId="{0F537E4B-30AD-45E3-8218-AB4EA4B791F9}" destId="{3656437B-6CEC-4418-BCE4-13BF2E0B9F9A}" srcOrd="1" destOrd="0" presId="urn:microsoft.com/office/officeart/2005/8/layout/default"/>
    <dgm:cxn modelId="{E13B5B2C-3939-424A-BC62-56898334D511}" type="presParOf" srcId="{0F537E4B-30AD-45E3-8218-AB4EA4B791F9}" destId="{1F075DCD-2EC1-4019-99F5-1EC585943D31}" srcOrd="2" destOrd="0" presId="urn:microsoft.com/office/officeart/2005/8/layout/default"/>
    <dgm:cxn modelId="{263FA9B7-809C-47D8-8894-5CCBEA50F956}" type="presParOf" srcId="{0F537E4B-30AD-45E3-8218-AB4EA4B791F9}" destId="{34708802-B2B8-4F26-B570-FFB4AA126355}" srcOrd="3" destOrd="0" presId="urn:microsoft.com/office/officeart/2005/8/layout/default"/>
    <dgm:cxn modelId="{1D9E9C3A-F2DC-4D63-ABFF-7C9B5A90078E}" type="presParOf" srcId="{0F537E4B-30AD-45E3-8218-AB4EA4B791F9}" destId="{44FDB63D-8F8F-402B-AEE5-A97B5B77010E}" srcOrd="4" destOrd="0" presId="urn:microsoft.com/office/officeart/2005/8/layout/default"/>
    <dgm:cxn modelId="{791A63AE-B746-407C-AE7C-D54E6BF1CE36}" type="presParOf" srcId="{0F537E4B-30AD-45E3-8218-AB4EA4B791F9}" destId="{5120E9BB-22FD-458D-A3B7-026E84AE98F2}" srcOrd="5" destOrd="0" presId="urn:microsoft.com/office/officeart/2005/8/layout/default"/>
    <dgm:cxn modelId="{76597BCC-8201-4891-A65C-687B7E4F3F68}" type="presParOf" srcId="{0F537E4B-30AD-45E3-8218-AB4EA4B791F9}" destId="{2A51D5BC-DB83-454C-AF93-BBD6D719F82C}" srcOrd="6" destOrd="0" presId="urn:microsoft.com/office/officeart/2005/8/layout/default"/>
    <dgm:cxn modelId="{11047786-AAD0-4549-B372-025B19E2E8F8}" type="presParOf" srcId="{0F537E4B-30AD-45E3-8218-AB4EA4B791F9}" destId="{2C5427AA-184E-41A4-BA2A-A1D1DD670C79}" srcOrd="7" destOrd="0" presId="urn:microsoft.com/office/officeart/2005/8/layout/default"/>
    <dgm:cxn modelId="{17581179-E05E-4540-AD1E-3E4945A4880E}" type="presParOf" srcId="{0F537E4B-30AD-45E3-8218-AB4EA4B791F9}" destId="{19208EE8-8527-4551-B7D2-80751C3FB9F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C1A747-6AF1-49FB-BAF2-F6AFF74689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4E010C-D926-4BE4-9C6D-23EF3F3D70F9}">
      <dgm:prSet phldrT="[Текст]"/>
      <dgm:spPr/>
      <dgm:t>
        <a:bodyPr/>
        <a:lstStyle/>
        <a:p>
          <a:r>
            <a:rPr lang="ru-RU" dirty="0"/>
            <a:t>В Республике Татарстан реализуется программа по формированию доступной для инвалидов социальной, транспортной и инженерной инфраструктуры</a:t>
          </a:r>
        </a:p>
      </dgm:t>
    </dgm:pt>
    <dgm:pt modelId="{6081A76A-3DBF-430D-84AB-FD5CD23640A6}" type="parTrans" cxnId="{33087F2F-FAD9-4F54-A1E9-EB18CC5FAD88}">
      <dgm:prSet/>
      <dgm:spPr/>
      <dgm:t>
        <a:bodyPr/>
        <a:lstStyle/>
        <a:p>
          <a:endParaRPr lang="ru-RU"/>
        </a:p>
      </dgm:t>
    </dgm:pt>
    <dgm:pt modelId="{62A38474-1795-41D2-910F-70CDA35BF85F}" type="sibTrans" cxnId="{33087F2F-FAD9-4F54-A1E9-EB18CC5FAD88}">
      <dgm:prSet/>
      <dgm:spPr/>
      <dgm:t>
        <a:bodyPr/>
        <a:lstStyle/>
        <a:p>
          <a:endParaRPr lang="ru-RU"/>
        </a:p>
      </dgm:t>
    </dgm:pt>
    <dgm:pt modelId="{C093DEC9-6870-4DD3-B965-9D1A66C0323A}">
      <dgm:prSet/>
      <dgm:spPr/>
      <dgm:t>
        <a:bodyPr/>
        <a:lstStyle/>
        <a:p>
          <a:r>
            <a:rPr lang="ru-RU" b="0" i="0" dirty="0"/>
            <a:t>Баланс доходов граждан, обеспечивающих их потребительские расходы на уровне не ниже стоимостной величины минимального потребительского бюджета</a:t>
          </a:r>
          <a:endParaRPr lang="ru-RU" dirty="0"/>
        </a:p>
      </dgm:t>
    </dgm:pt>
    <dgm:pt modelId="{27C50000-0377-44A6-8915-65F0D9E0C764}" type="parTrans" cxnId="{33FAE111-2A09-46F8-805B-FE15EADFBB96}">
      <dgm:prSet/>
      <dgm:spPr/>
      <dgm:t>
        <a:bodyPr/>
        <a:lstStyle/>
        <a:p>
          <a:endParaRPr lang="ru-RU"/>
        </a:p>
      </dgm:t>
    </dgm:pt>
    <dgm:pt modelId="{AC0DF34E-F9BB-4106-92C6-038311F3A683}" type="sibTrans" cxnId="{33FAE111-2A09-46F8-805B-FE15EADFBB96}">
      <dgm:prSet/>
      <dgm:spPr/>
      <dgm:t>
        <a:bodyPr/>
        <a:lstStyle/>
        <a:p>
          <a:endParaRPr lang="ru-RU"/>
        </a:p>
      </dgm:t>
    </dgm:pt>
    <dgm:pt modelId="{92694158-9F73-4B02-9BDC-44E90B98D886}">
      <dgm:prSet/>
      <dgm:spPr/>
      <dgm:t>
        <a:bodyPr/>
        <a:lstStyle/>
        <a:p>
          <a:r>
            <a:rPr lang="ru-RU" b="0" i="0" dirty="0"/>
            <a:t>Предоставление государственной поддержки депрессивным муниципальным образованиям</a:t>
          </a:r>
          <a:endParaRPr lang="ru-RU" dirty="0"/>
        </a:p>
      </dgm:t>
    </dgm:pt>
    <dgm:pt modelId="{B737AADD-F2A0-467F-91ED-6200446E9908}" type="parTrans" cxnId="{0A026639-7098-4F2C-99F1-BCAC014ECF08}">
      <dgm:prSet/>
      <dgm:spPr/>
      <dgm:t>
        <a:bodyPr/>
        <a:lstStyle/>
        <a:p>
          <a:endParaRPr lang="ru-RU"/>
        </a:p>
      </dgm:t>
    </dgm:pt>
    <dgm:pt modelId="{7E16DDF3-0C3E-421D-A85A-1E364C13FB61}" type="sibTrans" cxnId="{0A026639-7098-4F2C-99F1-BCAC014ECF08}">
      <dgm:prSet/>
      <dgm:spPr/>
      <dgm:t>
        <a:bodyPr/>
        <a:lstStyle/>
        <a:p>
          <a:endParaRPr lang="ru-RU"/>
        </a:p>
      </dgm:t>
    </dgm:pt>
    <dgm:pt modelId="{2DDA2167-E8E6-4B2E-A3A4-86AD0CBB7AA3}">
      <dgm:prSet/>
      <dgm:spPr/>
      <dgm:t>
        <a:bodyPr/>
        <a:lstStyle/>
        <a:p>
          <a:r>
            <a:rPr lang="ru-RU" dirty="0"/>
            <a:t>Социальная защита граждан, находящихся в трудной жизненной ситуации, граждан, ищущих работу, молодых граждан, окончивших учебные заведения или отслуживших в армии</a:t>
          </a:r>
        </a:p>
      </dgm:t>
    </dgm:pt>
    <dgm:pt modelId="{F66EFA42-BBC6-47A3-8700-20C89A6FA0F8}" type="parTrans" cxnId="{E66CE433-3324-401E-B973-05DC2D343391}">
      <dgm:prSet/>
      <dgm:spPr/>
      <dgm:t>
        <a:bodyPr/>
        <a:lstStyle/>
        <a:p>
          <a:endParaRPr lang="ru-RU"/>
        </a:p>
      </dgm:t>
    </dgm:pt>
    <dgm:pt modelId="{65A99063-9111-448D-8548-C186FA73702C}" type="sibTrans" cxnId="{E66CE433-3324-401E-B973-05DC2D343391}">
      <dgm:prSet/>
      <dgm:spPr/>
      <dgm:t>
        <a:bodyPr/>
        <a:lstStyle/>
        <a:p>
          <a:endParaRPr lang="ru-RU"/>
        </a:p>
      </dgm:t>
    </dgm:pt>
    <dgm:pt modelId="{93CB6DF2-E3BE-4CA9-B05C-8B17DC41E2BD}" type="pres">
      <dgm:prSet presAssocID="{75C1A747-6AF1-49FB-BAF2-F6AFF746893C}" presName="diagram" presStyleCnt="0">
        <dgm:presLayoutVars>
          <dgm:dir/>
          <dgm:resizeHandles val="exact"/>
        </dgm:presLayoutVars>
      </dgm:prSet>
      <dgm:spPr/>
    </dgm:pt>
    <dgm:pt modelId="{AAE09F49-FAC5-48DF-B1FF-15E58019E299}" type="pres">
      <dgm:prSet presAssocID="{644E010C-D926-4BE4-9C6D-23EF3F3D70F9}" presName="node" presStyleLbl="node1" presStyleIdx="0" presStyleCnt="4">
        <dgm:presLayoutVars>
          <dgm:bulletEnabled val="1"/>
        </dgm:presLayoutVars>
      </dgm:prSet>
      <dgm:spPr/>
    </dgm:pt>
    <dgm:pt modelId="{2028FA04-9CD2-459E-A1A4-2572E6195B32}" type="pres">
      <dgm:prSet presAssocID="{62A38474-1795-41D2-910F-70CDA35BF85F}" presName="sibTrans" presStyleCnt="0"/>
      <dgm:spPr/>
    </dgm:pt>
    <dgm:pt modelId="{C34EA17E-2F76-4628-8851-10E279D85717}" type="pres">
      <dgm:prSet presAssocID="{C093DEC9-6870-4DD3-B965-9D1A66C0323A}" presName="node" presStyleLbl="node1" presStyleIdx="1" presStyleCnt="4">
        <dgm:presLayoutVars>
          <dgm:bulletEnabled val="1"/>
        </dgm:presLayoutVars>
      </dgm:prSet>
      <dgm:spPr/>
    </dgm:pt>
    <dgm:pt modelId="{728AEA2D-7570-4891-B31A-0DFEFF0656AE}" type="pres">
      <dgm:prSet presAssocID="{AC0DF34E-F9BB-4106-92C6-038311F3A683}" presName="sibTrans" presStyleCnt="0"/>
      <dgm:spPr/>
    </dgm:pt>
    <dgm:pt modelId="{A2661231-7016-4803-A844-C08262090E50}" type="pres">
      <dgm:prSet presAssocID="{92694158-9F73-4B02-9BDC-44E90B98D886}" presName="node" presStyleLbl="node1" presStyleIdx="2" presStyleCnt="4">
        <dgm:presLayoutVars>
          <dgm:bulletEnabled val="1"/>
        </dgm:presLayoutVars>
      </dgm:prSet>
      <dgm:spPr/>
    </dgm:pt>
    <dgm:pt modelId="{311069CF-69D9-4168-9DDB-244DFDB98596}" type="pres">
      <dgm:prSet presAssocID="{7E16DDF3-0C3E-421D-A85A-1E364C13FB61}" presName="sibTrans" presStyleCnt="0"/>
      <dgm:spPr/>
    </dgm:pt>
    <dgm:pt modelId="{987964C6-9E8A-4D44-891A-592153FACF25}" type="pres">
      <dgm:prSet presAssocID="{2DDA2167-E8E6-4B2E-A3A4-86AD0CBB7AA3}" presName="node" presStyleLbl="node1" presStyleIdx="3" presStyleCnt="4">
        <dgm:presLayoutVars>
          <dgm:bulletEnabled val="1"/>
        </dgm:presLayoutVars>
      </dgm:prSet>
      <dgm:spPr/>
    </dgm:pt>
  </dgm:ptLst>
  <dgm:cxnLst>
    <dgm:cxn modelId="{6B0EFE0C-8A02-43F2-BA70-FA310BF75A65}" type="presOf" srcId="{75C1A747-6AF1-49FB-BAF2-F6AFF746893C}" destId="{93CB6DF2-E3BE-4CA9-B05C-8B17DC41E2BD}" srcOrd="0" destOrd="0" presId="urn:microsoft.com/office/officeart/2005/8/layout/default"/>
    <dgm:cxn modelId="{33FAE111-2A09-46F8-805B-FE15EADFBB96}" srcId="{75C1A747-6AF1-49FB-BAF2-F6AFF746893C}" destId="{C093DEC9-6870-4DD3-B965-9D1A66C0323A}" srcOrd="1" destOrd="0" parTransId="{27C50000-0377-44A6-8915-65F0D9E0C764}" sibTransId="{AC0DF34E-F9BB-4106-92C6-038311F3A683}"/>
    <dgm:cxn modelId="{33087F2F-FAD9-4F54-A1E9-EB18CC5FAD88}" srcId="{75C1A747-6AF1-49FB-BAF2-F6AFF746893C}" destId="{644E010C-D926-4BE4-9C6D-23EF3F3D70F9}" srcOrd="0" destOrd="0" parTransId="{6081A76A-3DBF-430D-84AB-FD5CD23640A6}" sibTransId="{62A38474-1795-41D2-910F-70CDA35BF85F}"/>
    <dgm:cxn modelId="{E66CE433-3324-401E-B973-05DC2D343391}" srcId="{75C1A747-6AF1-49FB-BAF2-F6AFF746893C}" destId="{2DDA2167-E8E6-4B2E-A3A4-86AD0CBB7AA3}" srcOrd="3" destOrd="0" parTransId="{F66EFA42-BBC6-47A3-8700-20C89A6FA0F8}" sibTransId="{65A99063-9111-448D-8548-C186FA73702C}"/>
    <dgm:cxn modelId="{0A026639-7098-4F2C-99F1-BCAC014ECF08}" srcId="{75C1A747-6AF1-49FB-BAF2-F6AFF746893C}" destId="{92694158-9F73-4B02-9BDC-44E90B98D886}" srcOrd="2" destOrd="0" parTransId="{B737AADD-F2A0-467F-91ED-6200446E9908}" sibTransId="{7E16DDF3-0C3E-421D-A85A-1E364C13FB61}"/>
    <dgm:cxn modelId="{0DE5B376-53D2-4C99-A15F-6BA8240A2739}" type="presOf" srcId="{C093DEC9-6870-4DD3-B965-9D1A66C0323A}" destId="{C34EA17E-2F76-4628-8851-10E279D85717}" srcOrd="0" destOrd="0" presId="urn:microsoft.com/office/officeart/2005/8/layout/default"/>
    <dgm:cxn modelId="{1BC968C4-3C87-4596-AB0D-3AA364D6DE63}" type="presOf" srcId="{92694158-9F73-4B02-9BDC-44E90B98D886}" destId="{A2661231-7016-4803-A844-C08262090E50}" srcOrd="0" destOrd="0" presId="urn:microsoft.com/office/officeart/2005/8/layout/default"/>
    <dgm:cxn modelId="{DDD205E4-9C4C-4887-8443-BBEA68279547}" type="presOf" srcId="{2DDA2167-E8E6-4B2E-A3A4-86AD0CBB7AA3}" destId="{987964C6-9E8A-4D44-891A-592153FACF25}" srcOrd="0" destOrd="0" presId="urn:microsoft.com/office/officeart/2005/8/layout/default"/>
    <dgm:cxn modelId="{41116BF9-0A4A-4E4B-8593-CF85736A9084}" type="presOf" srcId="{644E010C-D926-4BE4-9C6D-23EF3F3D70F9}" destId="{AAE09F49-FAC5-48DF-B1FF-15E58019E299}" srcOrd="0" destOrd="0" presId="urn:microsoft.com/office/officeart/2005/8/layout/default"/>
    <dgm:cxn modelId="{AC8B5DA7-6BC2-450D-9E81-29931AEA3210}" type="presParOf" srcId="{93CB6DF2-E3BE-4CA9-B05C-8B17DC41E2BD}" destId="{AAE09F49-FAC5-48DF-B1FF-15E58019E299}" srcOrd="0" destOrd="0" presId="urn:microsoft.com/office/officeart/2005/8/layout/default"/>
    <dgm:cxn modelId="{8C08F2AB-8ED3-430C-AAB2-09807C40AB3B}" type="presParOf" srcId="{93CB6DF2-E3BE-4CA9-B05C-8B17DC41E2BD}" destId="{2028FA04-9CD2-459E-A1A4-2572E6195B32}" srcOrd="1" destOrd="0" presId="urn:microsoft.com/office/officeart/2005/8/layout/default"/>
    <dgm:cxn modelId="{E70FD3AC-8817-4F64-99D7-CBB0BCB04345}" type="presParOf" srcId="{93CB6DF2-E3BE-4CA9-B05C-8B17DC41E2BD}" destId="{C34EA17E-2F76-4628-8851-10E279D85717}" srcOrd="2" destOrd="0" presId="urn:microsoft.com/office/officeart/2005/8/layout/default"/>
    <dgm:cxn modelId="{B81E05AF-548F-44FD-9E89-E788B0063C5A}" type="presParOf" srcId="{93CB6DF2-E3BE-4CA9-B05C-8B17DC41E2BD}" destId="{728AEA2D-7570-4891-B31A-0DFEFF0656AE}" srcOrd="3" destOrd="0" presId="urn:microsoft.com/office/officeart/2005/8/layout/default"/>
    <dgm:cxn modelId="{F5A10C2E-A2CA-45FA-BA81-6B613D1BAE4B}" type="presParOf" srcId="{93CB6DF2-E3BE-4CA9-B05C-8B17DC41E2BD}" destId="{A2661231-7016-4803-A844-C08262090E50}" srcOrd="4" destOrd="0" presId="urn:microsoft.com/office/officeart/2005/8/layout/default"/>
    <dgm:cxn modelId="{55886B90-3D1A-45AD-8679-D2B6BC7C7DF9}" type="presParOf" srcId="{93CB6DF2-E3BE-4CA9-B05C-8B17DC41E2BD}" destId="{311069CF-69D9-4168-9DDB-244DFDB98596}" srcOrd="5" destOrd="0" presId="urn:microsoft.com/office/officeart/2005/8/layout/default"/>
    <dgm:cxn modelId="{52827A35-A60B-462C-811F-B4EB214DF518}" type="presParOf" srcId="{93CB6DF2-E3BE-4CA9-B05C-8B17DC41E2BD}" destId="{987964C6-9E8A-4D44-891A-592153FACF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AAD41E-B764-4B3B-A447-8397DD9E28F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FFF07-7E96-4665-9B49-032C8593B0B9}">
      <dgm:prSet phldrT="[Текст]"/>
      <dgm:spPr/>
      <dgm:t>
        <a:bodyPr/>
        <a:lstStyle/>
        <a:p>
          <a:pPr algn="ctr"/>
          <a:r>
            <a:rPr lang="ru-RU" dirty="0"/>
            <a:t>Социальная направленность консолидированного бюджета республики</a:t>
          </a:r>
        </a:p>
      </dgm:t>
    </dgm:pt>
    <dgm:pt modelId="{D574E0F5-62C0-4EBA-9ABF-ABB96602BAE1}" type="parTrans" cxnId="{51791989-868B-4B85-B854-B4CDABB74C9B}">
      <dgm:prSet/>
      <dgm:spPr/>
      <dgm:t>
        <a:bodyPr/>
        <a:lstStyle/>
        <a:p>
          <a:pPr algn="ctr"/>
          <a:endParaRPr lang="ru-RU"/>
        </a:p>
      </dgm:t>
    </dgm:pt>
    <dgm:pt modelId="{F22787C6-599B-4585-9867-6CB9CEE3F6D9}" type="sibTrans" cxnId="{51791989-868B-4B85-B854-B4CDABB74C9B}">
      <dgm:prSet/>
      <dgm:spPr/>
      <dgm:t>
        <a:bodyPr/>
        <a:lstStyle/>
        <a:p>
          <a:pPr algn="ctr"/>
          <a:endParaRPr lang="ru-RU"/>
        </a:p>
      </dgm:t>
    </dgm:pt>
    <dgm:pt modelId="{BC438E60-1841-42E1-8698-E7E5D44EAF4E}">
      <dgm:prSet/>
      <dgm:spPr/>
      <dgm:t>
        <a:bodyPr/>
        <a:lstStyle/>
        <a:p>
          <a:pPr algn="ctr"/>
          <a:r>
            <a:rPr lang="ru-RU" dirty="0"/>
            <a:t>Значимым результатом государственной демографической политики Карелии является увеличение рождений в семьях второго и последующих детей</a:t>
          </a:r>
        </a:p>
      </dgm:t>
    </dgm:pt>
    <dgm:pt modelId="{F9CB6237-52B2-4256-8B52-5F402E284AE7}" type="parTrans" cxnId="{1815DB7B-5047-4C48-8953-7121016F8598}">
      <dgm:prSet/>
      <dgm:spPr/>
      <dgm:t>
        <a:bodyPr/>
        <a:lstStyle/>
        <a:p>
          <a:pPr algn="ctr"/>
          <a:endParaRPr lang="ru-RU"/>
        </a:p>
      </dgm:t>
    </dgm:pt>
    <dgm:pt modelId="{F764F085-E62C-4584-8525-BF81B4451B1A}" type="sibTrans" cxnId="{1815DB7B-5047-4C48-8953-7121016F8598}">
      <dgm:prSet/>
      <dgm:spPr/>
      <dgm:t>
        <a:bodyPr/>
        <a:lstStyle/>
        <a:p>
          <a:pPr algn="ctr"/>
          <a:endParaRPr lang="ru-RU"/>
        </a:p>
      </dgm:t>
    </dgm:pt>
    <dgm:pt modelId="{4400E335-ABCD-43BD-A0C7-4E2E74C474CC}">
      <dgm:prSet/>
      <dgm:spPr/>
      <dgm:t>
        <a:bodyPr/>
        <a:lstStyle/>
        <a:p>
          <a:pPr algn="ctr"/>
          <a:r>
            <a:rPr lang="ru-RU" dirty="0"/>
            <a:t>Важнейший приоритет социальной политики республики Карелия - реализация мер по содействию занятости населения</a:t>
          </a:r>
        </a:p>
      </dgm:t>
    </dgm:pt>
    <dgm:pt modelId="{66DD2AFD-C191-4343-A653-E1A8A843E384}" type="parTrans" cxnId="{13DB8E9D-F7E0-4452-8395-302A3119A40A}">
      <dgm:prSet/>
      <dgm:spPr/>
      <dgm:t>
        <a:bodyPr/>
        <a:lstStyle/>
        <a:p>
          <a:pPr algn="ctr"/>
          <a:endParaRPr lang="ru-RU"/>
        </a:p>
      </dgm:t>
    </dgm:pt>
    <dgm:pt modelId="{0EBA8EF5-5383-4E25-8C3E-5E2E1D8E6338}" type="sibTrans" cxnId="{13DB8E9D-F7E0-4452-8395-302A3119A40A}">
      <dgm:prSet/>
      <dgm:spPr/>
      <dgm:t>
        <a:bodyPr/>
        <a:lstStyle/>
        <a:p>
          <a:pPr algn="ctr"/>
          <a:endParaRPr lang="ru-RU"/>
        </a:p>
      </dgm:t>
    </dgm:pt>
    <dgm:pt modelId="{AFAA5169-168D-416F-8734-40243DDAE2B4}">
      <dgm:prSet/>
      <dgm:spPr/>
      <dgm:t>
        <a:bodyPr/>
        <a:lstStyle/>
        <a:p>
          <a:pPr algn="ctr"/>
          <a:r>
            <a:rPr lang="ru-RU"/>
            <a:t>Законодательно урегулированы вопросы государственной молодежной политики, вопросы охраны объектов культурного наследия</a:t>
          </a:r>
        </a:p>
      </dgm:t>
    </dgm:pt>
    <dgm:pt modelId="{4B574233-8CB1-400A-8164-2D2C15669C93}" type="parTrans" cxnId="{CEFC6B9E-89F0-463B-85F4-2616D3727D45}">
      <dgm:prSet/>
      <dgm:spPr/>
      <dgm:t>
        <a:bodyPr/>
        <a:lstStyle/>
        <a:p>
          <a:pPr algn="ctr"/>
          <a:endParaRPr lang="ru-RU"/>
        </a:p>
      </dgm:t>
    </dgm:pt>
    <dgm:pt modelId="{2C8682EA-F18C-4C22-9510-FB914E1B92A1}" type="sibTrans" cxnId="{CEFC6B9E-89F0-463B-85F4-2616D3727D45}">
      <dgm:prSet/>
      <dgm:spPr/>
      <dgm:t>
        <a:bodyPr/>
        <a:lstStyle/>
        <a:p>
          <a:pPr algn="ctr"/>
          <a:endParaRPr lang="ru-RU"/>
        </a:p>
      </dgm:t>
    </dgm:pt>
    <dgm:pt modelId="{4315FB47-7E44-4C0B-98BA-E137E0F3C494}" type="pres">
      <dgm:prSet presAssocID="{15AAD41E-B764-4B3B-A447-8397DD9E28F6}" presName="linearFlow" presStyleCnt="0">
        <dgm:presLayoutVars>
          <dgm:dir/>
          <dgm:resizeHandles val="exact"/>
        </dgm:presLayoutVars>
      </dgm:prSet>
      <dgm:spPr/>
    </dgm:pt>
    <dgm:pt modelId="{AB7B752F-A723-469A-BC31-93C96A704662}" type="pres">
      <dgm:prSet presAssocID="{BC438E60-1841-42E1-8698-E7E5D44EAF4E}" presName="composite" presStyleCnt="0"/>
      <dgm:spPr/>
    </dgm:pt>
    <dgm:pt modelId="{6116D88E-F7EA-41A7-9E62-0FBF0521858D}" type="pres">
      <dgm:prSet presAssocID="{BC438E60-1841-42E1-8698-E7E5D44EAF4E}" presName="imgShp" presStyleLbl="fgImgPlace1" presStyleIdx="0" presStyleCnt="4"/>
      <dgm:spPr/>
    </dgm:pt>
    <dgm:pt modelId="{DDF5D63B-3896-46F0-92B2-C9970010C6D4}" type="pres">
      <dgm:prSet presAssocID="{BC438E60-1841-42E1-8698-E7E5D44EAF4E}" presName="txShp" presStyleLbl="node1" presStyleIdx="0" presStyleCnt="4">
        <dgm:presLayoutVars>
          <dgm:bulletEnabled val="1"/>
        </dgm:presLayoutVars>
      </dgm:prSet>
      <dgm:spPr/>
    </dgm:pt>
    <dgm:pt modelId="{64FB1950-AF88-42EC-8AE6-3CED396714DF}" type="pres">
      <dgm:prSet presAssocID="{F764F085-E62C-4584-8525-BF81B4451B1A}" presName="spacing" presStyleCnt="0"/>
      <dgm:spPr/>
    </dgm:pt>
    <dgm:pt modelId="{73E57D06-D746-4C8A-9E0C-A36EA3C8136B}" type="pres">
      <dgm:prSet presAssocID="{4400E335-ABCD-43BD-A0C7-4E2E74C474CC}" presName="composite" presStyleCnt="0"/>
      <dgm:spPr/>
    </dgm:pt>
    <dgm:pt modelId="{1C0F001F-04DE-4B49-BED9-894D01FE57E4}" type="pres">
      <dgm:prSet presAssocID="{4400E335-ABCD-43BD-A0C7-4E2E74C474CC}" presName="imgShp" presStyleLbl="fgImgPlace1" presStyleIdx="1" presStyleCnt="4"/>
      <dgm:spPr/>
    </dgm:pt>
    <dgm:pt modelId="{398F6C2A-4560-4BF7-AC27-EE9F58DB9CF2}" type="pres">
      <dgm:prSet presAssocID="{4400E335-ABCD-43BD-A0C7-4E2E74C474CC}" presName="txShp" presStyleLbl="node1" presStyleIdx="1" presStyleCnt="4">
        <dgm:presLayoutVars>
          <dgm:bulletEnabled val="1"/>
        </dgm:presLayoutVars>
      </dgm:prSet>
      <dgm:spPr/>
    </dgm:pt>
    <dgm:pt modelId="{E4C5B0D8-020B-49F1-8B7C-F8DF720905F7}" type="pres">
      <dgm:prSet presAssocID="{0EBA8EF5-5383-4E25-8C3E-5E2E1D8E6338}" presName="spacing" presStyleCnt="0"/>
      <dgm:spPr/>
    </dgm:pt>
    <dgm:pt modelId="{0C159714-C9AA-4439-B45F-FE0966E0733B}" type="pres">
      <dgm:prSet presAssocID="{14CFFF07-7E96-4665-9B49-032C8593B0B9}" presName="composite" presStyleCnt="0"/>
      <dgm:spPr/>
    </dgm:pt>
    <dgm:pt modelId="{44520163-D25B-4B87-886D-97A527B5C546}" type="pres">
      <dgm:prSet presAssocID="{14CFFF07-7E96-4665-9B49-032C8593B0B9}" presName="imgShp" presStyleLbl="fgImgPlace1" presStyleIdx="2" presStyleCnt="4"/>
      <dgm:spPr/>
    </dgm:pt>
    <dgm:pt modelId="{1FC891B9-8ED5-4F0A-ACCF-7C46FC4AB9B2}" type="pres">
      <dgm:prSet presAssocID="{14CFFF07-7E96-4665-9B49-032C8593B0B9}" presName="txShp" presStyleLbl="node1" presStyleIdx="2" presStyleCnt="4">
        <dgm:presLayoutVars>
          <dgm:bulletEnabled val="1"/>
        </dgm:presLayoutVars>
      </dgm:prSet>
      <dgm:spPr/>
    </dgm:pt>
    <dgm:pt modelId="{98D78DEC-2E49-435C-B6D7-34D4013DD5C7}" type="pres">
      <dgm:prSet presAssocID="{F22787C6-599B-4585-9867-6CB9CEE3F6D9}" presName="spacing" presStyleCnt="0"/>
      <dgm:spPr/>
    </dgm:pt>
    <dgm:pt modelId="{695A8B80-D846-466F-AE18-AD9E7DC63F56}" type="pres">
      <dgm:prSet presAssocID="{AFAA5169-168D-416F-8734-40243DDAE2B4}" presName="composite" presStyleCnt="0"/>
      <dgm:spPr/>
    </dgm:pt>
    <dgm:pt modelId="{DB2795BA-9566-415D-815A-DD860C30BB49}" type="pres">
      <dgm:prSet presAssocID="{AFAA5169-168D-416F-8734-40243DDAE2B4}" presName="imgShp" presStyleLbl="fgImgPlace1" presStyleIdx="3" presStyleCnt="4"/>
      <dgm:spPr/>
    </dgm:pt>
    <dgm:pt modelId="{B6D714F9-D960-4236-8953-686046D2C245}" type="pres">
      <dgm:prSet presAssocID="{AFAA5169-168D-416F-8734-40243DDAE2B4}" presName="txShp" presStyleLbl="node1" presStyleIdx="3" presStyleCnt="4">
        <dgm:presLayoutVars>
          <dgm:bulletEnabled val="1"/>
        </dgm:presLayoutVars>
      </dgm:prSet>
      <dgm:spPr/>
    </dgm:pt>
  </dgm:ptLst>
  <dgm:cxnLst>
    <dgm:cxn modelId="{CAD91612-819D-4676-A931-BB1E66EE4BFF}" type="presOf" srcId="{4400E335-ABCD-43BD-A0C7-4E2E74C474CC}" destId="{398F6C2A-4560-4BF7-AC27-EE9F58DB9CF2}" srcOrd="0" destOrd="0" presId="urn:microsoft.com/office/officeart/2005/8/layout/vList3"/>
    <dgm:cxn modelId="{89C19A13-94F4-4902-BDFC-811098AAD5BF}" type="presOf" srcId="{BC438E60-1841-42E1-8698-E7E5D44EAF4E}" destId="{DDF5D63B-3896-46F0-92B2-C9970010C6D4}" srcOrd="0" destOrd="0" presId="urn:microsoft.com/office/officeart/2005/8/layout/vList3"/>
    <dgm:cxn modelId="{51CBE068-4213-4EC7-BDD8-DEB24AFEC01C}" type="presOf" srcId="{AFAA5169-168D-416F-8734-40243DDAE2B4}" destId="{B6D714F9-D960-4236-8953-686046D2C245}" srcOrd="0" destOrd="0" presId="urn:microsoft.com/office/officeart/2005/8/layout/vList3"/>
    <dgm:cxn modelId="{E115716A-4C4C-48A5-9757-F8471639B370}" type="presOf" srcId="{14CFFF07-7E96-4665-9B49-032C8593B0B9}" destId="{1FC891B9-8ED5-4F0A-ACCF-7C46FC4AB9B2}" srcOrd="0" destOrd="0" presId="urn:microsoft.com/office/officeart/2005/8/layout/vList3"/>
    <dgm:cxn modelId="{1815DB7B-5047-4C48-8953-7121016F8598}" srcId="{15AAD41E-B764-4B3B-A447-8397DD9E28F6}" destId="{BC438E60-1841-42E1-8698-E7E5D44EAF4E}" srcOrd="0" destOrd="0" parTransId="{F9CB6237-52B2-4256-8B52-5F402E284AE7}" sibTransId="{F764F085-E62C-4584-8525-BF81B4451B1A}"/>
    <dgm:cxn modelId="{51791989-868B-4B85-B854-B4CDABB74C9B}" srcId="{15AAD41E-B764-4B3B-A447-8397DD9E28F6}" destId="{14CFFF07-7E96-4665-9B49-032C8593B0B9}" srcOrd="2" destOrd="0" parTransId="{D574E0F5-62C0-4EBA-9ABF-ABB96602BAE1}" sibTransId="{F22787C6-599B-4585-9867-6CB9CEE3F6D9}"/>
    <dgm:cxn modelId="{13DB8E9D-F7E0-4452-8395-302A3119A40A}" srcId="{15AAD41E-B764-4B3B-A447-8397DD9E28F6}" destId="{4400E335-ABCD-43BD-A0C7-4E2E74C474CC}" srcOrd="1" destOrd="0" parTransId="{66DD2AFD-C191-4343-A653-E1A8A843E384}" sibTransId="{0EBA8EF5-5383-4E25-8C3E-5E2E1D8E6338}"/>
    <dgm:cxn modelId="{CEFC6B9E-89F0-463B-85F4-2616D3727D45}" srcId="{15AAD41E-B764-4B3B-A447-8397DD9E28F6}" destId="{AFAA5169-168D-416F-8734-40243DDAE2B4}" srcOrd="3" destOrd="0" parTransId="{4B574233-8CB1-400A-8164-2D2C15669C93}" sibTransId="{2C8682EA-F18C-4C22-9510-FB914E1B92A1}"/>
    <dgm:cxn modelId="{FB3478DE-5A53-487A-B6CA-83B34D7ECB86}" type="presOf" srcId="{15AAD41E-B764-4B3B-A447-8397DD9E28F6}" destId="{4315FB47-7E44-4C0B-98BA-E137E0F3C494}" srcOrd="0" destOrd="0" presId="urn:microsoft.com/office/officeart/2005/8/layout/vList3"/>
    <dgm:cxn modelId="{5197BF7A-81AB-45EE-A881-206FEE056932}" type="presParOf" srcId="{4315FB47-7E44-4C0B-98BA-E137E0F3C494}" destId="{AB7B752F-A723-469A-BC31-93C96A704662}" srcOrd="0" destOrd="0" presId="urn:microsoft.com/office/officeart/2005/8/layout/vList3"/>
    <dgm:cxn modelId="{24F2404D-D81F-4986-8658-C9132EBB7D1E}" type="presParOf" srcId="{AB7B752F-A723-469A-BC31-93C96A704662}" destId="{6116D88E-F7EA-41A7-9E62-0FBF0521858D}" srcOrd="0" destOrd="0" presId="urn:microsoft.com/office/officeart/2005/8/layout/vList3"/>
    <dgm:cxn modelId="{A9DB11AC-2111-42D1-A3A2-63295ABC012C}" type="presParOf" srcId="{AB7B752F-A723-469A-BC31-93C96A704662}" destId="{DDF5D63B-3896-46F0-92B2-C9970010C6D4}" srcOrd="1" destOrd="0" presId="urn:microsoft.com/office/officeart/2005/8/layout/vList3"/>
    <dgm:cxn modelId="{332F00B6-94E0-4EDD-A814-4A6E8E9651C5}" type="presParOf" srcId="{4315FB47-7E44-4C0B-98BA-E137E0F3C494}" destId="{64FB1950-AF88-42EC-8AE6-3CED396714DF}" srcOrd="1" destOrd="0" presId="urn:microsoft.com/office/officeart/2005/8/layout/vList3"/>
    <dgm:cxn modelId="{FFBEAA98-2C8E-45CD-AC54-8FEB4B8C5C8C}" type="presParOf" srcId="{4315FB47-7E44-4C0B-98BA-E137E0F3C494}" destId="{73E57D06-D746-4C8A-9E0C-A36EA3C8136B}" srcOrd="2" destOrd="0" presId="urn:microsoft.com/office/officeart/2005/8/layout/vList3"/>
    <dgm:cxn modelId="{3031C810-9B9D-4B23-AA8D-D1B5D0761BBE}" type="presParOf" srcId="{73E57D06-D746-4C8A-9E0C-A36EA3C8136B}" destId="{1C0F001F-04DE-4B49-BED9-894D01FE57E4}" srcOrd="0" destOrd="0" presId="urn:microsoft.com/office/officeart/2005/8/layout/vList3"/>
    <dgm:cxn modelId="{14937758-4DC1-4E07-A44E-ED67DDE1AA5E}" type="presParOf" srcId="{73E57D06-D746-4C8A-9E0C-A36EA3C8136B}" destId="{398F6C2A-4560-4BF7-AC27-EE9F58DB9CF2}" srcOrd="1" destOrd="0" presId="urn:microsoft.com/office/officeart/2005/8/layout/vList3"/>
    <dgm:cxn modelId="{4B06CDE0-4E61-4253-966F-F55710DA5291}" type="presParOf" srcId="{4315FB47-7E44-4C0B-98BA-E137E0F3C494}" destId="{E4C5B0D8-020B-49F1-8B7C-F8DF720905F7}" srcOrd="3" destOrd="0" presId="urn:microsoft.com/office/officeart/2005/8/layout/vList3"/>
    <dgm:cxn modelId="{AD880E8B-0291-4CA6-844A-857670AF7C44}" type="presParOf" srcId="{4315FB47-7E44-4C0B-98BA-E137E0F3C494}" destId="{0C159714-C9AA-4439-B45F-FE0966E0733B}" srcOrd="4" destOrd="0" presId="urn:microsoft.com/office/officeart/2005/8/layout/vList3"/>
    <dgm:cxn modelId="{F7D63AAB-4EAE-4E6E-8937-3248F138AC95}" type="presParOf" srcId="{0C159714-C9AA-4439-B45F-FE0966E0733B}" destId="{44520163-D25B-4B87-886D-97A527B5C546}" srcOrd="0" destOrd="0" presId="urn:microsoft.com/office/officeart/2005/8/layout/vList3"/>
    <dgm:cxn modelId="{EEE4FFE3-A332-415F-AFCD-FC3986D6ACEC}" type="presParOf" srcId="{0C159714-C9AA-4439-B45F-FE0966E0733B}" destId="{1FC891B9-8ED5-4F0A-ACCF-7C46FC4AB9B2}" srcOrd="1" destOrd="0" presId="urn:microsoft.com/office/officeart/2005/8/layout/vList3"/>
    <dgm:cxn modelId="{6933EB7E-D1DB-4E30-A24A-D6497FD6296B}" type="presParOf" srcId="{4315FB47-7E44-4C0B-98BA-E137E0F3C494}" destId="{98D78DEC-2E49-435C-B6D7-34D4013DD5C7}" srcOrd="5" destOrd="0" presId="urn:microsoft.com/office/officeart/2005/8/layout/vList3"/>
    <dgm:cxn modelId="{E2C6B0F5-30BC-4A22-BA25-E71BDF9A638F}" type="presParOf" srcId="{4315FB47-7E44-4C0B-98BA-E137E0F3C494}" destId="{695A8B80-D846-466F-AE18-AD9E7DC63F56}" srcOrd="6" destOrd="0" presId="urn:microsoft.com/office/officeart/2005/8/layout/vList3"/>
    <dgm:cxn modelId="{01C78817-2E0A-449F-A764-B2BF4C965758}" type="presParOf" srcId="{695A8B80-D846-466F-AE18-AD9E7DC63F56}" destId="{DB2795BA-9566-415D-815A-DD860C30BB49}" srcOrd="0" destOrd="0" presId="urn:microsoft.com/office/officeart/2005/8/layout/vList3"/>
    <dgm:cxn modelId="{4B5671B6-343F-4ECB-9849-F1592EC3EFD2}" type="presParOf" srcId="{695A8B80-D846-466F-AE18-AD9E7DC63F56}" destId="{B6D714F9-D960-4236-8953-686046D2C2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95D13-B2C1-4385-82E6-B402C7FB9994}">
      <dsp:nvSpPr>
        <dsp:cNvPr id="0" name=""/>
        <dsp:cNvSpPr/>
      </dsp:nvSpPr>
      <dsp:spPr>
        <a:xfrm>
          <a:off x="0" y="653477"/>
          <a:ext cx="2782549" cy="1669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Социальная сфера выходит на первый план в экономике столицы, в бюджете города на 2018 год рост </a:t>
          </a:r>
          <a:r>
            <a:rPr lang="ru-RU" sz="1400" kern="1200" dirty="0" err="1"/>
            <a:t>соцрасходов</a:t>
          </a:r>
          <a:r>
            <a:rPr lang="ru-RU" sz="1400" kern="1200" dirty="0"/>
            <a:t> в два раза превышает рост других статей</a:t>
          </a:r>
        </a:p>
      </dsp:txBody>
      <dsp:txXfrm>
        <a:off x="0" y="653477"/>
        <a:ext cx="2782549" cy="1669529"/>
      </dsp:txXfrm>
    </dsp:sp>
    <dsp:sp modelId="{1CB62871-7EAC-4979-B1DF-B5084723F288}">
      <dsp:nvSpPr>
        <dsp:cNvPr id="0" name=""/>
        <dsp:cNvSpPr/>
      </dsp:nvSpPr>
      <dsp:spPr>
        <a:xfrm>
          <a:off x="3060803" y="653477"/>
          <a:ext cx="2782549" cy="1669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Развитая структура исполнительных органов социальной политики включает 8 отраслевых департаментов и множество подведомственных каждому департаменту учреждений в Москве</a:t>
          </a:r>
        </a:p>
      </dsp:txBody>
      <dsp:txXfrm>
        <a:off x="3060803" y="653477"/>
        <a:ext cx="2782549" cy="1669529"/>
      </dsp:txXfrm>
    </dsp:sp>
    <dsp:sp modelId="{9E628FB9-841B-4BC9-BB42-892F0D2FB9ED}">
      <dsp:nvSpPr>
        <dsp:cNvPr id="0" name=""/>
        <dsp:cNvSpPr/>
      </dsp:nvSpPr>
      <dsp:spPr>
        <a:xfrm>
          <a:off x="6121607" y="653477"/>
          <a:ext cx="2782549" cy="1669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Число реализуемых различными департаментами социальной сферы программ превысило 40 за прошедший год</a:t>
          </a:r>
        </a:p>
      </dsp:txBody>
      <dsp:txXfrm>
        <a:off x="6121607" y="653477"/>
        <a:ext cx="2782549" cy="1669529"/>
      </dsp:txXfrm>
    </dsp:sp>
    <dsp:sp modelId="{591EB0E8-16DE-44B5-AC57-A41F8D20033D}">
      <dsp:nvSpPr>
        <dsp:cNvPr id="0" name=""/>
        <dsp:cNvSpPr/>
      </dsp:nvSpPr>
      <dsp:spPr>
        <a:xfrm>
          <a:off x="0" y="2601261"/>
          <a:ext cx="2782549" cy="1669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Щедрое финансирование социальных программ. Пример — «Комплексная программа мер социальной защиты города</a:t>
          </a:r>
        </a:p>
      </dsp:txBody>
      <dsp:txXfrm>
        <a:off x="0" y="2601261"/>
        <a:ext cx="2782549" cy="1669529"/>
      </dsp:txXfrm>
    </dsp:sp>
    <dsp:sp modelId="{7FD2C06D-EC9A-4DD3-8349-45EDC87A4771}">
      <dsp:nvSpPr>
        <dsp:cNvPr id="0" name=""/>
        <dsp:cNvSpPr/>
      </dsp:nvSpPr>
      <dsp:spPr>
        <a:xfrm>
          <a:off x="3060803" y="2601261"/>
          <a:ext cx="2782549" cy="1669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Высокая концентрация социально ориентированных некоммерческих организаций</a:t>
          </a:r>
        </a:p>
      </dsp:txBody>
      <dsp:txXfrm>
        <a:off x="3060803" y="2601261"/>
        <a:ext cx="2782549" cy="1669529"/>
      </dsp:txXfrm>
    </dsp:sp>
    <dsp:sp modelId="{2B5C2BA9-6FF3-4662-89C6-E516752C268B}">
      <dsp:nvSpPr>
        <dsp:cNvPr id="0" name=""/>
        <dsp:cNvSpPr/>
      </dsp:nvSpPr>
      <dsp:spPr>
        <a:xfrm>
          <a:off x="6121607" y="2601261"/>
          <a:ext cx="2782549" cy="1669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Применение инновационных программ и технологий для инвалидов</a:t>
          </a:r>
        </a:p>
      </dsp:txBody>
      <dsp:txXfrm>
        <a:off x="6121607" y="2601261"/>
        <a:ext cx="2782549" cy="16695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A668A-5EB9-4954-8A06-0A47084D252F}">
      <dsp:nvSpPr>
        <dsp:cNvPr id="0" name=""/>
        <dsp:cNvSpPr/>
      </dsp:nvSpPr>
      <dsp:spPr>
        <a:xfrm>
          <a:off x="0" y="648767"/>
          <a:ext cx="2899659" cy="173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Социальная помощь направляется каждому четвертому жителю</a:t>
          </a:r>
        </a:p>
      </dsp:txBody>
      <dsp:txXfrm>
        <a:off x="0" y="648767"/>
        <a:ext cx="2899659" cy="1739795"/>
      </dsp:txXfrm>
    </dsp:sp>
    <dsp:sp modelId="{0E2E3E6A-EE52-44B4-9540-1A89B7C6E533}">
      <dsp:nvSpPr>
        <dsp:cNvPr id="0" name=""/>
        <dsp:cNvSpPr/>
      </dsp:nvSpPr>
      <dsp:spPr>
        <a:xfrm>
          <a:off x="3189625" y="648767"/>
          <a:ext cx="2899659" cy="173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Система социальной поддержки населения региона идет по пути развития адресных выплат, а в фокусе внимания находятся многодетные семьи</a:t>
          </a:r>
        </a:p>
      </dsp:txBody>
      <dsp:txXfrm>
        <a:off x="3189625" y="648767"/>
        <a:ext cx="2899659" cy="1739795"/>
      </dsp:txXfrm>
    </dsp:sp>
    <dsp:sp modelId="{97A1ECB1-AA68-4D49-ADC7-4656CF1226B7}">
      <dsp:nvSpPr>
        <dsp:cNvPr id="0" name=""/>
        <dsp:cNvSpPr/>
      </dsp:nvSpPr>
      <dsp:spPr>
        <a:xfrm>
          <a:off x="6379251" y="648767"/>
          <a:ext cx="2899659" cy="173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Система социальной защиты в первую очередь ориентирована на нетрудоспособные категории населения и на снижение иждивенческой нагрузки на работоспособное население</a:t>
          </a:r>
        </a:p>
      </dsp:txBody>
      <dsp:txXfrm>
        <a:off x="6379251" y="648767"/>
        <a:ext cx="2899659" cy="1739795"/>
      </dsp:txXfrm>
    </dsp:sp>
    <dsp:sp modelId="{D4803562-73F8-4023-9120-BE01C22F180B}">
      <dsp:nvSpPr>
        <dsp:cNvPr id="0" name=""/>
        <dsp:cNvSpPr/>
      </dsp:nvSpPr>
      <dsp:spPr>
        <a:xfrm>
          <a:off x="1594812" y="2678529"/>
          <a:ext cx="2899659" cy="173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Особое внимание уделяется семьям, воспитывающим детей, и особенно многодетным семьям, которые находятся в особом положении</a:t>
          </a:r>
        </a:p>
      </dsp:txBody>
      <dsp:txXfrm>
        <a:off x="1594812" y="2678529"/>
        <a:ext cx="2899659" cy="1739795"/>
      </dsp:txXfrm>
    </dsp:sp>
    <dsp:sp modelId="{A3AE2D38-BD71-4A3F-99A4-920A4AD96A04}">
      <dsp:nvSpPr>
        <dsp:cNvPr id="0" name=""/>
        <dsp:cNvSpPr/>
      </dsp:nvSpPr>
      <dsp:spPr>
        <a:xfrm>
          <a:off x="4784438" y="2678529"/>
          <a:ext cx="2899659" cy="173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Меры социальной поддержки многодетных семей хорошо сказываются на демографической ситуации в Калининградской области: за последние 5 лет рождаемость увеличилась на 10%</a:t>
          </a:r>
        </a:p>
      </dsp:txBody>
      <dsp:txXfrm>
        <a:off x="4784438" y="2678529"/>
        <a:ext cx="2899659" cy="1739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1BBA1-B583-441C-B156-4F0A5ABFB137}">
      <dsp:nvSpPr>
        <dsp:cNvPr id="0" name=""/>
        <dsp:cNvSpPr/>
      </dsp:nvSpPr>
      <dsp:spPr>
        <a:xfrm>
          <a:off x="220809" y="593052"/>
          <a:ext cx="5282779" cy="1650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88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Главной особенностью социальной политики в Алтайском крае является дополнительная организация и расширение социальных услуг населению, в первую очередь психологических ,социологических, социально-педагогических, социально-защитных</a:t>
          </a:r>
        </a:p>
      </dsp:txBody>
      <dsp:txXfrm>
        <a:off x="220809" y="593052"/>
        <a:ext cx="5282779" cy="1650868"/>
      </dsp:txXfrm>
    </dsp:sp>
    <dsp:sp modelId="{8906193B-3806-42D7-91B5-AE441FA0F7C9}">
      <dsp:nvSpPr>
        <dsp:cNvPr id="0" name=""/>
        <dsp:cNvSpPr/>
      </dsp:nvSpPr>
      <dsp:spPr>
        <a:xfrm>
          <a:off x="693" y="354593"/>
          <a:ext cx="1155608" cy="173341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4ED98-ECBB-4433-A228-B6E92B1BA28F}">
      <dsp:nvSpPr>
        <dsp:cNvPr id="0" name=""/>
        <dsp:cNvSpPr/>
      </dsp:nvSpPr>
      <dsp:spPr>
        <a:xfrm>
          <a:off x="5952747" y="593052"/>
          <a:ext cx="5282779" cy="1650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88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Комплексное использование социальных нормативов при определении форм содержания и размеров социальной помощи</a:t>
          </a:r>
        </a:p>
      </dsp:txBody>
      <dsp:txXfrm>
        <a:off x="5952747" y="593052"/>
        <a:ext cx="5282779" cy="1650868"/>
      </dsp:txXfrm>
    </dsp:sp>
    <dsp:sp modelId="{5C688D87-A92F-4481-975A-35E21CF82F44}">
      <dsp:nvSpPr>
        <dsp:cNvPr id="0" name=""/>
        <dsp:cNvSpPr/>
      </dsp:nvSpPr>
      <dsp:spPr>
        <a:xfrm>
          <a:off x="5732632" y="354593"/>
          <a:ext cx="1155608" cy="173341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F88E2-5080-41EC-863F-03AFF653AB46}">
      <dsp:nvSpPr>
        <dsp:cNvPr id="0" name=""/>
        <dsp:cNvSpPr/>
      </dsp:nvSpPr>
      <dsp:spPr>
        <a:xfrm>
          <a:off x="220809" y="2671312"/>
          <a:ext cx="5282779" cy="1650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88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Всеобщность и гарантированность социальной помощи населению</a:t>
          </a:r>
        </a:p>
      </dsp:txBody>
      <dsp:txXfrm>
        <a:off x="220809" y="2671312"/>
        <a:ext cx="5282779" cy="1650868"/>
      </dsp:txXfrm>
    </dsp:sp>
    <dsp:sp modelId="{74EA69CA-060C-4CB3-AF04-DA3B10718979}">
      <dsp:nvSpPr>
        <dsp:cNvPr id="0" name=""/>
        <dsp:cNvSpPr/>
      </dsp:nvSpPr>
      <dsp:spPr>
        <a:xfrm>
          <a:off x="693" y="2432853"/>
          <a:ext cx="1155608" cy="173341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15B7D-99B1-4D49-A928-75580B944640}">
      <dsp:nvSpPr>
        <dsp:cNvPr id="0" name=""/>
        <dsp:cNvSpPr/>
      </dsp:nvSpPr>
      <dsp:spPr>
        <a:xfrm>
          <a:off x="5952747" y="2671312"/>
          <a:ext cx="5282779" cy="16508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88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Адресность социальной помощи</a:t>
          </a:r>
        </a:p>
      </dsp:txBody>
      <dsp:txXfrm>
        <a:off x="5952747" y="2671312"/>
        <a:ext cx="5282779" cy="1650868"/>
      </dsp:txXfrm>
    </dsp:sp>
    <dsp:sp modelId="{32564001-2F80-4D9D-8C5A-A81CB827478C}">
      <dsp:nvSpPr>
        <dsp:cNvPr id="0" name=""/>
        <dsp:cNvSpPr/>
      </dsp:nvSpPr>
      <dsp:spPr>
        <a:xfrm>
          <a:off x="5732632" y="2432853"/>
          <a:ext cx="1155608" cy="173341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A276-2755-4FDC-BA72-5ED2C9768967}">
      <dsp:nvSpPr>
        <dsp:cNvPr id="0" name=""/>
        <dsp:cNvSpPr/>
      </dsp:nvSpPr>
      <dsp:spPr>
        <a:xfrm>
          <a:off x="792959" y="1301"/>
          <a:ext cx="3220762" cy="1932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Предоставление ежемесячной денежной выплаты семьям, проживающим в Камчатском крае, при рождении третьего ребенка или последующих детей до достижения ребенком трех лет</a:t>
          </a:r>
        </a:p>
      </dsp:txBody>
      <dsp:txXfrm>
        <a:off x="792959" y="1301"/>
        <a:ext cx="3220762" cy="1932457"/>
      </dsp:txXfrm>
    </dsp:sp>
    <dsp:sp modelId="{081309E6-83E9-4498-A773-1C0D3C86B30F}">
      <dsp:nvSpPr>
        <dsp:cNvPr id="0" name=""/>
        <dsp:cNvSpPr/>
      </dsp:nvSpPr>
      <dsp:spPr>
        <a:xfrm>
          <a:off x="4335798" y="1301"/>
          <a:ext cx="3220762" cy="1932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Социальная поддержка многодетных семей</a:t>
          </a:r>
        </a:p>
      </dsp:txBody>
      <dsp:txXfrm>
        <a:off x="4335798" y="1301"/>
        <a:ext cx="3220762" cy="1932457"/>
      </dsp:txXfrm>
    </dsp:sp>
    <dsp:sp modelId="{C8A78ED7-51A3-4AF6-B26F-CEB1E909E461}">
      <dsp:nvSpPr>
        <dsp:cNvPr id="0" name=""/>
        <dsp:cNvSpPr/>
      </dsp:nvSpPr>
      <dsp:spPr>
        <a:xfrm>
          <a:off x="792959" y="2255835"/>
          <a:ext cx="3220762" cy="1932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Социальная помощь и выплаты инвалидам и детям-инвалидам</a:t>
          </a:r>
        </a:p>
      </dsp:txBody>
      <dsp:txXfrm>
        <a:off x="792959" y="2255835"/>
        <a:ext cx="3220762" cy="1932457"/>
      </dsp:txXfrm>
    </dsp:sp>
    <dsp:sp modelId="{40A4EE78-B302-494B-B332-0BD82394BADF}">
      <dsp:nvSpPr>
        <dsp:cNvPr id="0" name=""/>
        <dsp:cNvSpPr/>
      </dsp:nvSpPr>
      <dsp:spPr>
        <a:xfrm>
          <a:off x="4335798" y="2255835"/>
          <a:ext cx="3220762" cy="1932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Адресность социальной помощи В Камчатском крае</a:t>
          </a:r>
        </a:p>
      </dsp:txBody>
      <dsp:txXfrm>
        <a:off x="4335798" y="2255835"/>
        <a:ext cx="3220762" cy="1932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06868-AE32-4BE4-AF8A-8DDA3C9E4E32}">
      <dsp:nvSpPr>
        <dsp:cNvPr id="0" name=""/>
        <dsp:cNvSpPr/>
      </dsp:nvSpPr>
      <dsp:spPr>
        <a:xfrm rot="16200000">
          <a:off x="-971304" y="974214"/>
          <a:ext cx="4804348" cy="285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Комитет по социальной политике Санкт-Петербурга проводит государственную политику Санкт-Петербурга в сфере социальной защиты населения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 rot="5400000">
        <a:off x="2910" y="960870"/>
        <a:ext cx="2855919" cy="2882608"/>
      </dsp:txXfrm>
    </dsp:sp>
    <dsp:sp modelId="{2BB83CE7-9B61-48AA-B187-5B74814431C4}">
      <dsp:nvSpPr>
        <dsp:cNvPr id="0" name=""/>
        <dsp:cNvSpPr/>
      </dsp:nvSpPr>
      <dsp:spPr>
        <a:xfrm rot="16200000">
          <a:off x="2098808" y="974214"/>
          <a:ext cx="4804348" cy="285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Социальная политика Санкт-Петербурга и его социальное развитие во многом определяются сложившейся социально-демографической ситуацией</a:t>
          </a:r>
        </a:p>
      </dsp:txBody>
      <dsp:txXfrm rot="5400000">
        <a:off x="3073022" y="960870"/>
        <a:ext cx="2855919" cy="2882608"/>
      </dsp:txXfrm>
    </dsp:sp>
    <dsp:sp modelId="{EA53A434-34DC-43C0-B23E-7F42C97C1672}">
      <dsp:nvSpPr>
        <dsp:cNvPr id="0" name=""/>
        <dsp:cNvSpPr/>
      </dsp:nvSpPr>
      <dsp:spPr>
        <a:xfrm rot="16200000">
          <a:off x="5168922" y="974214"/>
          <a:ext cx="4804348" cy="285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осуществлении социальной политики Санкт-Петербурга помогают различные волонтерские организации</a:t>
          </a:r>
        </a:p>
      </dsp:txBody>
      <dsp:txXfrm rot="5400000">
        <a:off x="6143136" y="960870"/>
        <a:ext cx="2855919" cy="2882608"/>
      </dsp:txXfrm>
    </dsp:sp>
    <dsp:sp modelId="{D73C6AE8-B393-4FAD-950A-092836BF84B9}">
      <dsp:nvSpPr>
        <dsp:cNvPr id="0" name=""/>
        <dsp:cNvSpPr/>
      </dsp:nvSpPr>
      <dsp:spPr>
        <a:xfrm rot="16200000">
          <a:off x="8239035" y="974214"/>
          <a:ext cx="4804348" cy="285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Механизмы формирования и реализации социальной политики 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1. принятие законов Санкт-Петербурга, определяющих социальную политику в Санкт-Петербурге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2. принятие и реализация концепции развития сферы культуры в Санкт-Петербурге;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3. принятие и реализация программ развития социальной политики в Санкт-Петербурге</a:t>
          </a:r>
        </a:p>
      </dsp:txBody>
      <dsp:txXfrm rot="5400000">
        <a:off x="9213249" y="960870"/>
        <a:ext cx="2855919" cy="2882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4042-2CD9-4D9E-B37B-8755691639A0}">
      <dsp:nvSpPr>
        <dsp:cNvPr id="0" name=""/>
        <dsp:cNvSpPr/>
      </dsp:nvSpPr>
      <dsp:spPr>
        <a:xfrm>
          <a:off x="287252" y="563"/>
          <a:ext cx="3225982" cy="1935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Улучшение демографической ситуации в регионе через ежегодный рост общей численности детского населения</a:t>
          </a:r>
        </a:p>
      </dsp:txBody>
      <dsp:txXfrm>
        <a:off x="287252" y="563"/>
        <a:ext cx="3225982" cy="1935589"/>
      </dsp:txXfrm>
    </dsp:sp>
    <dsp:sp modelId="{DE057CA5-D01A-4BD6-9DA7-A2DF476BDABB}">
      <dsp:nvSpPr>
        <dsp:cNvPr id="0" name=""/>
        <dsp:cNvSpPr/>
      </dsp:nvSpPr>
      <dsp:spPr>
        <a:xfrm>
          <a:off x="3835832" y="563"/>
          <a:ext cx="3225982" cy="1935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В Липецкой области реализуется модель семейной политики — поощрение успешных благополучных семей за рождение и воспитание детей</a:t>
          </a:r>
        </a:p>
      </dsp:txBody>
      <dsp:txXfrm>
        <a:off x="3835832" y="563"/>
        <a:ext cx="3225982" cy="1935589"/>
      </dsp:txXfrm>
    </dsp:sp>
    <dsp:sp modelId="{FD914C00-E12B-450A-A1E6-4B37E4894888}">
      <dsp:nvSpPr>
        <dsp:cNvPr id="0" name=""/>
        <dsp:cNvSpPr/>
      </dsp:nvSpPr>
      <dsp:spPr>
        <a:xfrm>
          <a:off x="287252" y="2258751"/>
          <a:ext cx="3225982" cy="1935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 Доказательством эффективности проводимой семейной политики является рост числа многодетных семей – в 2017 году увеличение на 19%­ по сравнению с 2014 годом</a:t>
          </a:r>
        </a:p>
      </dsp:txBody>
      <dsp:txXfrm>
        <a:off x="287252" y="2258751"/>
        <a:ext cx="3225982" cy="1935589"/>
      </dsp:txXfrm>
    </dsp:sp>
    <dsp:sp modelId="{0EA56463-2153-49B1-AC73-BCC1983718FE}">
      <dsp:nvSpPr>
        <dsp:cNvPr id="0" name=""/>
        <dsp:cNvSpPr/>
      </dsp:nvSpPr>
      <dsp:spPr>
        <a:xfrm>
          <a:off x="3835832" y="2258751"/>
          <a:ext cx="3225982" cy="1935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В Липецкой области за последние годы создана целостная система социальной поддержки и социального обслуживания.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Она направлена на преодоление бедности и улучшение качества жизни населения­</a:t>
          </a:r>
        </a:p>
      </dsp:txBody>
      <dsp:txXfrm>
        <a:off x="3835832" y="2258751"/>
        <a:ext cx="3225982" cy="1935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CA706-E29B-4175-8CDF-9210DD2F4B95}">
      <dsp:nvSpPr>
        <dsp:cNvPr id="0" name=""/>
        <dsp:cNvSpPr/>
      </dsp:nvSpPr>
      <dsp:spPr>
        <a:xfrm rot="10800000">
          <a:off x="2194345" y="2582"/>
          <a:ext cx="7462118" cy="12591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25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 В Тамбовской области семьям студентов, имеющих ребенка, предоставляется денежное пособие в размере 50% минимальной заработной платы</a:t>
          </a:r>
        </a:p>
      </dsp:txBody>
      <dsp:txXfrm rot="10800000">
        <a:off x="2509134" y="2582"/>
        <a:ext cx="7147329" cy="1259155"/>
      </dsp:txXfrm>
    </dsp:sp>
    <dsp:sp modelId="{5EAEC6E5-7418-4FAA-B00D-88BAD93678AE}">
      <dsp:nvSpPr>
        <dsp:cNvPr id="0" name=""/>
        <dsp:cNvSpPr/>
      </dsp:nvSpPr>
      <dsp:spPr>
        <a:xfrm>
          <a:off x="1564767" y="2582"/>
          <a:ext cx="1259155" cy="12591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54C43-2B78-4FBF-984B-6E2B79EDDDD3}">
      <dsp:nvSpPr>
        <dsp:cNvPr id="0" name=""/>
        <dsp:cNvSpPr/>
      </dsp:nvSpPr>
      <dsp:spPr>
        <a:xfrm rot="10800000">
          <a:off x="2194345" y="1637606"/>
          <a:ext cx="7462118" cy="12591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25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Одна из задач социальной политики Тамбовской области  - уравнивание прав многодетных семей на селе с городскими, повышение рождаемости и улучшение жилищных условий</a:t>
          </a:r>
        </a:p>
      </dsp:txBody>
      <dsp:txXfrm rot="10800000">
        <a:off x="2509134" y="1637606"/>
        <a:ext cx="7147329" cy="1259155"/>
      </dsp:txXfrm>
    </dsp:sp>
    <dsp:sp modelId="{440583F3-549C-4A1C-A9AA-338E1578E9F9}">
      <dsp:nvSpPr>
        <dsp:cNvPr id="0" name=""/>
        <dsp:cNvSpPr/>
      </dsp:nvSpPr>
      <dsp:spPr>
        <a:xfrm>
          <a:off x="1564767" y="1637606"/>
          <a:ext cx="1259155" cy="12591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D348B-8074-47B6-8445-8D7050A9AB0E}">
      <dsp:nvSpPr>
        <dsp:cNvPr id="0" name=""/>
        <dsp:cNvSpPr/>
      </dsp:nvSpPr>
      <dsp:spPr>
        <a:xfrm rot="10800000">
          <a:off x="2194345" y="3272629"/>
          <a:ext cx="7462118" cy="12591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25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Тамбовская область участвует в пилотном проекте Федерального фонда социального страхования по внедрению системы «Электронный листок нетрудоспособности»</a:t>
          </a:r>
        </a:p>
      </dsp:txBody>
      <dsp:txXfrm rot="10800000">
        <a:off x="2509134" y="3272629"/>
        <a:ext cx="7147329" cy="1259155"/>
      </dsp:txXfrm>
    </dsp:sp>
    <dsp:sp modelId="{90B1CBCF-5D2D-43C7-BAFA-513E2DCE5383}">
      <dsp:nvSpPr>
        <dsp:cNvPr id="0" name=""/>
        <dsp:cNvSpPr/>
      </dsp:nvSpPr>
      <dsp:spPr>
        <a:xfrm>
          <a:off x="1564767" y="3272629"/>
          <a:ext cx="1259155" cy="12591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899F0-A5F1-4640-AEBA-9F573D3AA06F}">
      <dsp:nvSpPr>
        <dsp:cNvPr id="0" name=""/>
        <dsp:cNvSpPr/>
      </dsp:nvSpPr>
      <dsp:spPr>
        <a:xfrm>
          <a:off x="223923" y="355056"/>
          <a:ext cx="5345761" cy="167055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52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Проводится активная работа по снижению неформальной трудовой занятости</a:t>
          </a:r>
        </a:p>
      </dsp:txBody>
      <dsp:txXfrm>
        <a:off x="223923" y="355056"/>
        <a:ext cx="5345761" cy="1670550"/>
      </dsp:txXfrm>
    </dsp:sp>
    <dsp:sp modelId="{6BACC096-FB30-4D6D-8FD6-AAA761F9540B}">
      <dsp:nvSpPr>
        <dsp:cNvPr id="0" name=""/>
        <dsp:cNvSpPr/>
      </dsp:nvSpPr>
      <dsp:spPr>
        <a:xfrm>
          <a:off x="1183" y="113754"/>
          <a:ext cx="1169385" cy="175407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EC2AE-AE6D-4B12-99BD-AB4FB9BB51C6}">
      <dsp:nvSpPr>
        <dsp:cNvPr id="0" name=""/>
        <dsp:cNvSpPr/>
      </dsp:nvSpPr>
      <dsp:spPr>
        <a:xfrm>
          <a:off x="6000609" y="355056"/>
          <a:ext cx="5345761" cy="167055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52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Рост реальной заработной платы в 2016 году по отношению к 2011 году в Тульской области составил 111,5%</a:t>
          </a:r>
        </a:p>
      </dsp:txBody>
      <dsp:txXfrm>
        <a:off x="6000609" y="355056"/>
        <a:ext cx="5345761" cy="1670550"/>
      </dsp:txXfrm>
    </dsp:sp>
    <dsp:sp modelId="{932541DF-0685-4D8B-874F-63ABDE8F7A21}">
      <dsp:nvSpPr>
        <dsp:cNvPr id="0" name=""/>
        <dsp:cNvSpPr/>
      </dsp:nvSpPr>
      <dsp:spPr>
        <a:xfrm>
          <a:off x="5777869" y="113754"/>
          <a:ext cx="1169385" cy="175407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90496-544A-407D-A4A3-B3417494A3EE}">
      <dsp:nvSpPr>
        <dsp:cNvPr id="0" name=""/>
        <dsp:cNvSpPr/>
      </dsp:nvSpPr>
      <dsp:spPr>
        <a:xfrm>
          <a:off x="223923" y="2458093"/>
          <a:ext cx="5345761" cy="167055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52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Ведется планомерная работа по повышению уровня заработной платы. В соответствии с региональным соглашением о минимальной оплате труда в Тульской области в 2016 году дважды повышался размер минимальной заработной платы</a:t>
          </a:r>
        </a:p>
      </dsp:txBody>
      <dsp:txXfrm>
        <a:off x="223923" y="2458093"/>
        <a:ext cx="5345761" cy="1670550"/>
      </dsp:txXfrm>
    </dsp:sp>
    <dsp:sp modelId="{2B9E6B66-B0A5-48DA-B797-3223215AE914}">
      <dsp:nvSpPr>
        <dsp:cNvPr id="0" name=""/>
        <dsp:cNvSpPr/>
      </dsp:nvSpPr>
      <dsp:spPr>
        <a:xfrm>
          <a:off x="1183" y="2216792"/>
          <a:ext cx="1169385" cy="175407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E5074-AAB4-4E3F-9E41-55CEBEEE2A88}">
      <dsp:nvSpPr>
        <dsp:cNvPr id="0" name=""/>
        <dsp:cNvSpPr/>
      </dsp:nvSpPr>
      <dsp:spPr>
        <a:xfrm>
          <a:off x="6000609" y="2458093"/>
          <a:ext cx="5345761" cy="167055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52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Сокращение числа детей-сирот и детей, оставшихся без попечения родителей, находящихся в государственных учреждениях. В 2016 году число воспитанников государственных учреждений сократилось на более чем 20%</a:t>
          </a:r>
        </a:p>
      </dsp:txBody>
      <dsp:txXfrm>
        <a:off x="6000609" y="2458093"/>
        <a:ext cx="5345761" cy="1670550"/>
      </dsp:txXfrm>
    </dsp:sp>
    <dsp:sp modelId="{6178FA6F-15CE-4D57-9E7C-AAD85347189E}">
      <dsp:nvSpPr>
        <dsp:cNvPr id="0" name=""/>
        <dsp:cNvSpPr/>
      </dsp:nvSpPr>
      <dsp:spPr>
        <a:xfrm>
          <a:off x="5777869" y="2216792"/>
          <a:ext cx="1169385" cy="175407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B51D-6706-49F3-A3EC-179CACB57B5A}">
      <dsp:nvSpPr>
        <dsp:cNvPr id="0" name=""/>
        <dsp:cNvSpPr/>
      </dsp:nvSpPr>
      <dsp:spPr>
        <a:xfrm>
          <a:off x="191076" y="1072771"/>
          <a:ext cx="4522927" cy="14134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353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Адресная, дифференцированная поддержка социально незащищенных категорий населения Астраханской области</a:t>
          </a:r>
        </a:p>
      </dsp:txBody>
      <dsp:txXfrm>
        <a:off x="191076" y="1072771"/>
        <a:ext cx="4522927" cy="1413414"/>
      </dsp:txXfrm>
    </dsp:sp>
    <dsp:sp modelId="{D0BD488C-DFF5-4B5F-B205-E978CDC1A5B0}">
      <dsp:nvSpPr>
        <dsp:cNvPr id="0" name=""/>
        <dsp:cNvSpPr/>
      </dsp:nvSpPr>
      <dsp:spPr>
        <a:xfrm>
          <a:off x="2621" y="868611"/>
          <a:ext cx="989390" cy="14840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815CF-95BD-491E-858C-D110138D79E0}">
      <dsp:nvSpPr>
        <dsp:cNvPr id="0" name=""/>
        <dsp:cNvSpPr/>
      </dsp:nvSpPr>
      <dsp:spPr>
        <a:xfrm>
          <a:off x="5152397" y="1072771"/>
          <a:ext cx="4522927" cy="14134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353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Социальная политика Астраханской области затрагивает такие интересы как патриотическое воспитание, пропаганда здорового образа жизни, многочисленные волонтёрские программы</a:t>
          </a:r>
        </a:p>
      </dsp:txBody>
      <dsp:txXfrm>
        <a:off x="5152397" y="1072771"/>
        <a:ext cx="4522927" cy="1413414"/>
      </dsp:txXfrm>
    </dsp:sp>
    <dsp:sp modelId="{1A1D5E7D-FCE6-4FF3-9F3A-F8DC843217A4}">
      <dsp:nvSpPr>
        <dsp:cNvPr id="0" name=""/>
        <dsp:cNvSpPr/>
      </dsp:nvSpPr>
      <dsp:spPr>
        <a:xfrm>
          <a:off x="4963941" y="868611"/>
          <a:ext cx="989390" cy="14840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2E4AF-D60D-45A0-AC68-89667A1D3AE7}">
      <dsp:nvSpPr>
        <dsp:cNvPr id="0" name=""/>
        <dsp:cNvSpPr/>
      </dsp:nvSpPr>
      <dsp:spPr>
        <a:xfrm>
          <a:off x="191076" y="2852104"/>
          <a:ext cx="4522927" cy="14134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353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Формирование современной и комфортной социальной среды, решение задач по улучшению качества жизни населения</a:t>
          </a:r>
        </a:p>
      </dsp:txBody>
      <dsp:txXfrm>
        <a:off x="191076" y="2852104"/>
        <a:ext cx="4522927" cy="1413414"/>
      </dsp:txXfrm>
    </dsp:sp>
    <dsp:sp modelId="{B422EF23-7A8A-4DD5-91EB-A85E16F4E73C}">
      <dsp:nvSpPr>
        <dsp:cNvPr id="0" name=""/>
        <dsp:cNvSpPr/>
      </dsp:nvSpPr>
      <dsp:spPr>
        <a:xfrm>
          <a:off x="2621" y="2647944"/>
          <a:ext cx="989390" cy="14840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11834-907A-4533-AB18-43B944394E2B}">
      <dsp:nvSpPr>
        <dsp:cNvPr id="0" name=""/>
        <dsp:cNvSpPr/>
      </dsp:nvSpPr>
      <dsp:spPr>
        <a:xfrm>
          <a:off x="5152397" y="2852104"/>
          <a:ext cx="4522927" cy="14134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353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 области действуют 39 учреждений социальной сферы, из которых 38 учреждений социального обслуживания</a:t>
          </a:r>
        </a:p>
      </dsp:txBody>
      <dsp:txXfrm>
        <a:off x="5152397" y="2852104"/>
        <a:ext cx="4522927" cy="1413414"/>
      </dsp:txXfrm>
    </dsp:sp>
    <dsp:sp modelId="{D91B5891-4765-442A-87C2-1EC42C508AB8}">
      <dsp:nvSpPr>
        <dsp:cNvPr id="0" name=""/>
        <dsp:cNvSpPr/>
      </dsp:nvSpPr>
      <dsp:spPr>
        <a:xfrm>
          <a:off x="4963941" y="2647944"/>
          <a:ext cx="989390" cy="14840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045BC-254B-4651-A1B6-9132110D6F31}">
      <dsp:nvSpPr>
        <dsp:cNvPr id="0" name=""/>
        <dsp:cNvSpPr/>
      </dsp:nvSpPr>
      <dsp:spPr>
        <a:xfrm>
          <a:off x="221506" y="1034"/>
          <a:ext cx="3405668" cy="2043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Адресная помощь инвалидам, денежные компенсации для инвалидов, выделение республикой транспортных средств для нужд инвалидов</a:t>
          </a:r>
        </a:p>
      </dsp:txBody>
      <dsp:txXfrm>
        <a:off x="221506" y="1034"/>
        <a:ext cx="3405668" cy="2043400"/>
      </dsp:txXfrm>
    </dsp:sp>
    <dsp:sp modelId="{1F075DCD-2EC1-4019-99F5-1EC585943D31}">
      <dsp:nvSpPr>
        <dsp:cNvPr id="0" name=""/>
        <dsp:cNvSpPr/>
      </dsp:nvSpPr>
      <dsp:spPr>
        <a:xfrm>
          <a:off x="3967741" y="1034"/>
          <a:ext cx="3405668" cy="2043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18 комплексных центров социального обслуживания населения и две стационарных организации ежегодно обслуживают более 17 тысяч человек, которым оказывается около 2,5 млн. различных социальных услуг</a:t>
          </a:r>
        </a:p>
      </dsp:txBody>
      <dsp:txXfrm>
        <a:off x="3967741" y="1034"/>
        <a:ext cx="3405668" cy="2043400"/>
      </dsp:txXfrm>
    </dsp:sp>
    <dsp:sp modelId="{44FDB63D-8F8F-402B-AEE5-A97B5B77010E}">
      <dsp:nvSpPr>
        <dsp:cNvPr id="0" name=""/>
        <dsp:cNvSpPr/>
      </dsp:nvSpPr>
      <dsp:spPr>
        <a:xfrm>
          <a:off x="7713976" y="1034"/>
          <a:ext cx="3405668" cy="2043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Материальная помощь через ГУ «Фонд социальной поддержки населения» инвалидам и остронуждающимся гражданам республики на общую сумму 58 412 500 рублей с 2000 по 2017 год</a:t>
          </a:r>
        </a:p>
      </dsp:txBody>
      <dsp:txXfrm>
        <a:off x="7713976" y="1034"/>
        <a:ext cx="3405668" cy="2043400"/>
      </dsp:txXfrm>
    </dsp:sp>
    <dsp:sp modelId="{2A51D5BC-DB83-454C-AF93-BBD6D719F82C}">
      <dsp:nvSpPr>
        <dsp:cNvPr id="0" name=""/>
        <dsp:cNvSpPr/>
      </dsp:nvSpPr>
      <dsp:spPr>
        <a:xfrm>
          <a:off x="2094624" y="2385001"/>
          <a:ext cx="3405668" cy="2043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Количество зарегистрированных безработных с 2007 года снизилось на 250 272 тысяч и составила 69 682 человека в 2017 году</a:t>
          </a:r>
        </a:p>
      </dsp:txBody>
      <dsp:txXfrm>
        <a:off x="2094624" y="2385001"/>
        <a:ext cx="3405668" cy="2043400"/>
      </dsp:txXfrm>
    </dsp:sp>
    <dsp:sp modelId="{19208EE8-8527-4551-B7D2-80751C3FB9F1}">
      <dsp:nvSpPr>
        <dsp:cNvPr id="0" name=""/>
        <dsp:cNvSpPr/>
      </dsp:nvSpPr>
      <dsp:spPr>
        <a:xfrm>
          <a:off x="5840859" y="2385001"/>
          <a:ext cx="3405668" cy="2043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 Республиканский реабилитационный центр для детей и подростков с ограниченными возможностями им. И.С. </a:t>
          </a:r>
          <a:r>
            <a:rPr lang="ru-RU" sz="1600" kern="1200" dirty="0" err="1"/>
            <a:t>Тарамова</a:t>
          </a:r>
          <a:r>
            <a:rPr lang="ru-RU" sz="1600" kern="1200" dirty="0"/>
            <a:t> создан в целях оказания детям-инвалидам (до 18 лет), имеющим отклонение в физическом развитии квалифицированной помощи.</a:t>
          </a:r>
        </a:p>
      </dsp:txBody>
      <dsp:txXfrm>
        <a:off x="5840859" y="2385001"/>
        <a:ext cx="3405668" cy="2043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09F49-FAC5-48DF-B1FF-15E58019E299}">
      <dsp:nvSpPr>
        <dsp:cNvPr id="0" name=""/>
        <dsp:cNvSpPr/>
      </dsp:nvSpPr>
      <dsp:spPr>
        <a:xfrm>
          <a:off x="1657142" y="1921"/>
          <a:ext cx="3054443" cy="183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 Республике Татарстан реализуется программа по формированию доступной для инвалидов социальной, транспортной и инженерной инфраструктуры</a:t>
          </a:r>
        </a:p>
      </dsp:txBody>
      <dsp:txXfrm>
        <a:off x="1657142" y="1921"/>
        <a:ext cx="3054443" cy="1832666"/>
      </dsp:txXfrm>
    </dsp:sp>
    <dsp:sp modelId="{C34EA17E-2F76-4628-8851-10E279D85717}">
      <dsp:nvSpPr>
        <dsp:cNvPr id="0" name=""/>
        <dsp:cNvSpPr/>
      </dsp:nvSpPr>
      <dsp:spPr>
        <a:xfrm>
          <a:off x="5017030" y="1921"/>
          <a:ext cx="3054443" cy="183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/>
            <a:t>Баланс доходов граждан, обеспечивающих их потребительские расходы на уровне не ниже стоимостной величины минимального потребительского бюджета</a:t>
          </a:r>
          <a:endParaRPr lang="ru-RU" sz="1700" kern="1200" dirty="0"/>
        </a:p>
      </dsp:txBody>
      <dsp:txXfrm>
        <a:off x="5017030" y="1921"/>
        <a:ext cx="3054443" cy="1832666"/>
      </dsp:txXfrm>
    </dsp:sp>
    <dsp:sp modelId="{A2661231-7016-4803-A844-C08262090E50}">
      <dsp:nvSpPr>
        <dsp:cNvPr id="0" name=""/>
        <dsp:cNvSpPr/>
      </dsp:nvSpPr>
      <dsp:spPr>
        <a:xfrm>
          <a:off x="1657142" y="2140031"/>
          <a:ext cx="3054443" cy="183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/>
            <a:t>Предоставление государственной поддержки депрессивным муниципальным образованиям</a:t>
          </a:r>
          <a:endParaRPr lang="ru-RU" sz="1700" kern="1200" dirty="0"/>
        </a:p>
      </dsp:txBody>
      <dsp:txXfrm>
        <a:off x="1657142" y="2140031"/>
        <a:ext cx="3054443" cy="1832666"/>
      </dsp:txXfrm>
    </dsp:sp>
    <dsp:sp modelId="{987964C6-9E8A-4D44-891A-592153FACF25}">
      <dsp:nvSpPr>
        <dsp:cNvPr id="0" name=""/>
        <dsp:cNvSpPr/>
      </dsp:nvSpPr>
      <dsp:spPr>
        <a:xfrm>
          <a:off x="5017030" y="2140031"/>
          <a:ext cx="3054443" cy="183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Социальная защита граждан, находящихся в трудной жизненной ситуации, граждан, ищущих работу, молодых граждан, окончивших учебные заведения или отслуживших в армии</a:t>
          </a:r>
        </a:p>
      </dsp:txBody>
      <dsp:txXfrm>
        <a:off x="5017030" y="2140031"/>
        <a:ext cx="3054443" cy="18326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D63B-3896-46F0-92B2-C9970010C6D4}">
      <dsp:nvSpPr>
        <dsp:cNvPr id="0" name=""/>
        <dsp:cNvSpPr/>
      </dsp:nvSpPr>
      <dsp:spPr>
        <a:xfrm rot="10800000">
          <a:off x="2092772" y="1464"/>
          <a:ext cx="7432212" cy="882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7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Значимым результатом государственной демографической политики Карелии является увеличение рождений в семьях второго и последующих детей</a:t>
          </a:r>
        </a:p>
      </dsp:txBody>
      <dsp:txXfrm rot="10800000">
        <a:off x="2313521" y="1464"/>
        <a:ext cx="7211463" cy="882995"/>
      </dsp:txXfrm>
    </dsp:sp>
    <dsp:sp modelId="{6116D88E-F7EA-41A7-9E62-0FBF0521858D}">
      <dsp:nvSpPr>
        <dsp:cNvPr id="0" name=""/>
        <dsp:cNvSpPr/>
      </dsp:nvSpPr>
      <dsp:spPr>
        <a:xfrm>
          <a:off x="1651274" y="1464"/>
          <a:ext cx="882995" cy="882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F6C2A-4560-4BF7-AC27-EE9F58DB9CF2}">
      <dsp:nvSpPr>
        <dsp:cNvPr id="0" name=""/>
        <dsp:cNvSpPr/>
      </dsp:nvSpPr>
      <dsp:spPr>
        <a:xfrm rot="10800000">
          <a:off x="2092772" y="1137664"/>
          <a:ext cx="7432212" cy="882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7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Важнейший приоритет социальной политики республики Карелия - реализация мер по содействию занятости населения</a:t>
          </a:r>
        </a:p>
      </dsp:txBody>
      <dsp:txXfrm rot="10800000">
        <a:off x="2313521" y="1137664"/>
        <a:ext cx="7211463" cy="882995"/>
      </dsp:txXfrm>
    </dsp:sp>
    <dsp:sp modelId="{1C0F001F-04DE-4B49-BED9-894D01FE57E4}">
      <dsp:nvSpPr>
        <dsp:cNvPr id="0" name=""/>
        <dsp:cNvSpPr/>
      </dsp:nvSpPr>
      <dsp:spPr>
        <a:xfrm>
          <a:off x="1651274" y="1137664"/>
          <a:ext cx="882995" cy="882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891B9-8ED5-4F0A-ACCF-7C46FC4AB9B2}">
      <dsp:nvSpPr>
        <dsp:cNvPr id="0" name=""/>
        <dsp:cNvSpPr/>
      </dsp:nvSpPr>
      <dsp:spPr>
        <a:xfrm rot="10800000">
          <a:off x="2092772" y="2273865"/>
          <a:ext cx="7432212" cy="882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7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Социальная направленность консолидированного бюджета республики</a:t>
          </a:r>
        </a:p>
      </dsp:txBody>
      <dsp:txXfrm rot="10800000">
        <a:off x="2313521" y="2273865"/>
        <a:ext cx="7211463" cy="882995"/>
      </dsp:txXfrm>
    </dsp:sp>
    <dsp:sp modelId="{44520163-D25B-4B87-886D-97A527B5C546}">
      <dsp:nvSpPr>
        <dsp:cNvPr id="0" name=""/>
        <dsp:cNvSpPr/>
      </dsp:nvSpPr>
      <dsp:spPr>
        <a:xfrm>
          <a:off x="1651274" y="2273865"/>
          <a:ext cx="882995" cy="882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714F9-D960-4236-8953-686046D2C245}">
      <dsp:nvSpPr>
        <dsp:cNvPr id="0" name=""/>
        <dsp:cNvSpPr/>
      </dsp:nvSpPr>
      <dsp:spPr>
        <a:xfrm rot="10800000">
          <a:off x="2092772" y="3410066"/>
          <a:ext cx="7432212" cy="882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76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Законодательно урегулированы вопросы государственной молодежной политики, вопросы охраны объектов культурного наследия</a:t>
          </a:r>
        </a:p>
      </dsp:txBody>
      <dsp:txXfrm rot="10800000">
        <a:off x="2313521" y="3410066"/>
        <a:ext cx="7211463" cy="882995"/>
      </dsp:txXfrm>
    </dsp:sp>
    <dsp:sp modelId="{DB2795BA-9566-415D-815A-DD860C30BB49}">
      <dsp:nvSpPr>
        <dsp:cNvPr id="0" name=""/>
        <dsp:cNvSpPr/>
      </dsp:nvSpPr>
      <dsp:spPr>
        <a:xfrm>
          <a:off x="1651274" y="3410066"/>
          <a:ext cx="882995" cy="882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7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0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5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8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9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8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9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0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13874BF-08AB-4C01-B050-EA5C6276202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1D4F61F-C7F0-469E-8E18-5520CC361C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788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BBA1FD-E304-4CB8-A72D-CD24BBF3A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3521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FC97F-1881-4AA4-BA9F-387A76C3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828" y="4666726"/>
            <a:ext cx="10993549" cy="1475013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Социальная политика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351892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7155BED-561F-4C4F-9C2B-4F253BD8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2195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Социальная Политика республики </a:t>
            </a:r>
            <a:r>
              <a:rPr lang="ru-RU" sz="3600" dirty="0" err="1"/>
              <a:t>карелия</a:t>
            </a:r>
            <a:endParaRPr lang="ru-RU" sz="36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1DAB41-3125-4747-A207-9ABE52F9C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788759"/>
              </p:ext>
            </p:extLst>
          </p:nvPr>
        </p:nvGraphicFramePr>
        <p:xfrm>
          <a:off x="-1049478" y="2121264"/>
          <a:ext cx="11176260" cy="4294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65D332E-03B4-4403-BEFF-6B66E34078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79" y="2563317"/>
            <a:ext cx="2888630" cy="337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3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D83FCC-C270-4664-AD51-C66235496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15" y="2808612"/>
            <a:ext cx="2325890" cy="281432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9EC9F81-B38D-4B10-A1DB-BCA9CA8B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93" y="777107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Социальная Политика калининградской области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7B9B369-66D9-4A4D-B504-5F6951CBA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466969"/>
              </p:ext>
            </p:extLst>
          </p:nvPr>
        </p:nvGraphicFramePr>
        <p:xfrm>
          <a:off x="182464" y="1790907"/>
          <a:ext cx="9278911" cy="506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71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504DF47-1445-4D0C-B5ED-B944BDEE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92301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Социальная Политика алтайского края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913D7BA-6FDC-451D-923F-1FEE4D722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865514"/>
              </p:ext>
            </p:extLst>
          </p:nvPr>
        </p:nvGraphicFramePr>
        <p:xfrm>
          <a:off x="477889" y="2046312"/>
          <a:ext cx="11236221" cy="46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77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D45E27-F09E-422C-8187-A9582396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Социальная Политика камчатского края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83D71A7-9E9F-4116-82E3-BB1BAB8B4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907066"/>
              </p:ext>
            </p:extLst>
          </p:nvPr>
        </p:nvGraphicFramePr>
        <p:xfrm>
          <a:off x="434715" y="2181224"/>
          <a:ext cx="8349521" cy="418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783CEC9-0AFD-4421-92F9-AF088A1B0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86" y="2725362"/>
            <a:ext cx="2648622" cy="33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7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E4EAD-E3D0-474B-873F-500C8E2D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7C1883-CCF2-4F49-AFCE-80EEBA454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2883836"/>
            <a:ext cx="7619047" cy="2273016"/>
          </a:xfrm>
        </p:spPr>
      </p:pic>
    </p:spTree>
    <p:extLst>
      <p:ext uri="{BB962C8B-B14F-4D97-AF65-F5344CB8AC3E}">
        <p14:creationId xmlns:p14="http://schemas.microsoft.com/office/powerpoint/2010/main" val="206881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D9106E-A3AD-45AB-AD00-397C7BDF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54692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Социальная Политика </a:t>
            </a:r>
            <a:r>
              <a:rPr lang="ru-RU" sz="3600" dirty="0" err="1"/>
              <a:t>москвы</a:t>
            </a:r>
            <a:endParaRPr lang="ru-RU" sz="36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3874549-5AE8-4791-94C5-929B1E722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83395"/>
              </p:ext>
            </p:extLst>
          </p:nvPr>
        </p:nvGraphicFramePr>
        <p:xfrm>
          <a:off x="313207" y="1708879"/>
          <a:ext cx="8904157" cy="492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Изображение выглядит как книг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4447D25-1D23-4A08-B3E9-13B76384D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17" y="2649511"/>
            <a:ext cx="2564329" cy="30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CCCD5-079D-48FA-A8B9-51BB322B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Социальная Политика </a:t>
            </a:r>
            <a:r>
              <a:rPr lang="ru-RU" sz="3600" dirty="0" err="1"/>
              <a:t>санкт-петербурга</a:t>
            </a: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BB3D2C2-6010-4B17-8FBF-0B1C942AB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556337"/>
              </p:ext>
            </p:extLst>
          </p:nvPr>
        </p:nvGraphicFramePr>
        <p:xfrm>
          <a:off x="59960" y="1873769"/>
          <a:ext cx="12072079" cy="480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73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D08E3C-ED30-4D86-8E1A-690F20436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"/>
          <a:stretch/>
        </p:blipFill>
        <p:spPr>
          <a:xfrm>
            <a:off x="8124668" y="2180496"/>
            <a:ext cx="3100466" cy="379183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4E7B2D-FAD1-4230-AAAA-90ADF528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2195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Социальная Политика липецкой области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F25DBE2-F6F0-4627-BAC4-7C0A4962C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40761"/>
              </p:ext>
            </p:extLst>
          </p:nvPr>
        </p:nvGraphicFramePr>
        <p:xfrm>
          <a:off x="457200" y="2180496"/>
          <a:ext cx="7349067" cy="419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018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A8CBE93-1D52-4801-80F2-607FA96E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Социальная Политика тамбовской области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1B0114B-E25F-4476-9FC6-7C75985E5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378038"/>
              </p:ext>
            </p:extLst>
          </p:nvPr>
        </p:nvGraphicFramePr>
        <p:xfrm>
          <a:off x="-884420" y="2076293"/>
          <a:ext cx="11221231" cy="453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24172D-E252-4F6E-A97F-A63039586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80" y="2413416"/>
            <a:ext cx="2690116" cy="36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0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2E816FF-30E0-4CD7-B39B-F1813A62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0" y="590762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Социальная Политика Тульской области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5723949-374B-41F6-B887-B8CC15D18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385622"/>
              </p:ext>
            </p:extLst>
          </p:nvPr>
        </p:nvGraphicFramePr>
        <p:xfrm>
          <a:off x="419725" y="2188564"/>
          <a:ext cx="11347554" cy="424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D58F5D-F430-464A-BFC0-16535061D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394" y="590762"/>
            <a:ext cx="1066863" cy="15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1FBAADF-3EF2-44F6-AD0E-F2705968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Социальная Политика Астраханской области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0B98362-3A1C-4145-BCFE-4C9ADBB33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558109"/>
              </p:ext>
            </p:extLst>
          </p:nvPr>
        </p:nvGraphicFramePr>
        <p:xfrm>
          <a:off x="155602" y="1715956"/>
          <a:ext cx="9677946" cy="513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C58F13C-CB69-4B07-AE57-F51867DAF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738" y="3132943"/>
            <a:ext cx="2030660" cy="26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099105D-CF55-4FBC-99CB-AE0B903B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7172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Социальная Политика республики Чечня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AB0E2CF-8370-48B3-B156-AA80349C2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473181"/>
              </p:ext>
            </p:extLst>
          </p:nvPr>
        </p:nvGraphicFramePr>
        <p:xfrm>
          <a:off x="425424" y="2151244"/>
          <a:ext cx="11341152" cy="442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A12CF4-3A4B-4E43-BB02-377FF61B6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79" y="653735"/>
            <a:ext cx="1179873" cy="117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8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9F9277E-FD89-4F96-93FB-FC926243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Социальная Политика республики </a:t>
            </a:r>
            <a:r>
              <a:rPr lang="ru-RU" sz="3600" dirty="0" err="1"/>
              <a:t>татарстан</a:t>
            </a:r>
            <a:endParaRPr lang="ru-RU" sz="36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9BD17FD-388C-46AB-8FAD-69F3CDD88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687185"/>
              </p:ext>
            </p:extLst>
          </p:nvPr>
        </p:nvGraphicFramePr>
        <p:xfrm>
          <a:off x="-899409" y="2331127"/>
          <a:ext cx="9728616" cy="397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3F5C5F-A237-49AF-A351-9C1AA0F25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88" y="2331126"/>
            <a:ext cx="3974620" cy="39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9480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1185</TotalTime>
  <Words>901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Corbel</vt:lpstr>
      <vt:lpstr>Gill Sans MT</vt:lpstr>
      <vt:lpstr>Wingdings 2</vt:lpstr>
      <vt:lpstr>Дивиденд</vt:lpstr>
      <vt:lpstr>Социальная политика субъектов РФ</vt:lpstr>
      <vt:lpstr>Социальная Политика москвы</vt:lpstr>
      <vt:lpstr>Социальная Политика санкт-петербурга</vt:lpstr>
      <vt:lpstr>Социальная Политика липецкой области</vt:lpstr>
      <vt:lpstr>Социальная Политика тамбовской области</vt:lpstr>
      <vt:lpstr>Социальная Политика Тульской области</vt:lpstr>
      <vt:lpstr>Социальная Политика Астраханской области</vt:lpstr>
      <vt:lpstr>Социальная Политика республики Чечня</vt:lpstr>
      <vt:lpstr>Социальная Политика республики татарстан</vt:lpstr>
      <vt:lpstr>Социальная Политика республики карелия</vt:lpstr>
      <vt:lpstr>Социальная Политика калининградской области</vt:lpstr>
      <vt:lpstr>Социальная Политика алтайского края</vt:lpstr>
      <vt:lpstr>Социальная Политика камчатского края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политика субъектов РФ</dc:title>
  <dc:creator>Дарья</dc:creator>
  <cp:lastModifiedBy>Дарья</cp:lastModifiedBy>
  <cp:revision>15</cp:revision>
  <dcterms:created xsi:type="dcterms:W3CDTF">2018-04-26T20:52:01Z</dcterms:created>
  <dcterms:modified xsi:type="dcterms:W3CDTF">2018-04-27T16:39:09Z</dcterms:modified>
</cp:coreProperties>
</file>