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3/16/2019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000" dirty="0" smtClean="0">
                <a:latin typeface="Times New Roman" panose="02020603050405020304" pitchFamily="18" charset="0"/>
                <a:cs typeface="Times New Roman" panose="02020603050405020304" pitchFamily="18" charset="0"/>
              </a:rPr>
              <a:t>Циклы развития науки</a:t>
            </a:r>
            <a:endParaRPr lang="ru-RU" sz="40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00884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8240" y="829056"/>
            <a:ext cx="7266432" cy="516940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002060"/>
                </a:solidFill>
                <a:latin typeface="Times New Roman" panose="02020603050405020304" pitchFamily="18" charset="0"/>
                <a:cs typeface="Times New Roman" panose="02020603050405020304" pitchFamily="18" charset="0"/>
              </a:rPr>
              <a:t>Список литературы</a:t>
            </a:r>
          </a:p>
          <a:p>
            <a:pPr algn="ctr"/>
            <a:r>
              <a:rPr lang="ru-RU" sz="2000" dirty="0" smtClean="0">
                <a:solidFill>
                  <a:srgbClr val="002060"/>
                </a:solidFill>
                <a:latin typeface="Times New Roman" panose="02020603050405020304" pitchFamily="18" charset="0"/>
                <a:cs typeface="Times New Roman" panose="02020603050405020304" pitchFamily="18" charset="0"/>
              </a:rPr>
              <a:t>1. Декарт</a:t>
            </a:r>
            <a:r>
              <a:rPr lang="ru-RU" sz="2000" dirty="0">
                <a:solidFill>
                  <a:srgbClr val="002060"/>
                </a:solidFill>
                <a:latin typeface="Times New Roman" panose="02020603050405020304" pitchFamily="18" charset="0"/>
                <a:cs typeface="Times New Roman" panose="02020603050405020304" pitchFamily="18" charset="0"/>
              </a:rPr>
              <a:t>, Р. Рассуждение о методе / Р. Декарт. - М.: Мысль, </a:t>
            </a:r>
            <a:r>
              <a:rPr lang="ru-RU" sz="2000" dirty="0" smtClean="0">
                <a:solidFill>
                  <a:srgbClr val="002060"/>
                </a:solidFill>
                <a:latin typeface="Times New Roman" panose="02020603050405020304" pitchFamily="18" charset="0"/>
                <a:cs typeface="Times New Roman" panose="02020603050405020304" pitchFamily="18" charset="0"/>
              </a:rPr>
              <a:t>2017. </a:t>
            </a:r>
            <a:r>
              <a:rPr lang="ru-RU" sz="2000" dirty="0">
                <a:solidFill>
                  <a:srgbClr val="002060"/>
                </a:solidFill>
                <a:latin typeface="Times New Roman" panose="02020603050405020304" pitchFamily="18" charset="0"/>
                <a:cs typeface="Times New Roman" panose="02020603050405020304" pitchFamily="18" charset="0"/>
              </a:rPr>
              <a:t>- 654 с. </a:t>
            </a:r>
            <a:endParaRPr lang="ru-RU" sz="2000" dirty="0" smtClean="0">
              <a:solidFill>
                <a:srgbClr val="002060"/>
              </a:solidFill>
              <a:latin typeface="Times New Roman" panose="02020603050405020304" pitchFamily="18" charset="0"/>
              <a:cs typeface="Times New Roman" panose="02020603050405020304" pitchFamily="18" charset="0"/>
            </a:endParaRPr>
          </a:p>
          <a:p>
            <a:pPr algn="ctr"/>
            <a:r>
              <a:rPr lang="ru-RU" sz="2000" dirty="0" smtClean="0">
                <a:solidFill>
                  <a:srgbClr val="002060"/>
                </a:solidFill>
                <a:latin typeface="Times New Roman" panose="02020603050405020304" pitchFamily="18" charset="0"/>
                <a:cs typeface="Times New Roman" panose="02020603050405020304" pitchFamily="18" charset="0"/>
              </a:rPr>
              <a:t>2</a:t>
            </a:r>
            <a:r>
              <a:rPr lang="ru-RU" sz="2000" dirty="0">
                <a:solidFill>
                  <a:srgbClr val="002060"/>
                </a:solidFill>
                <a:latin typeface="Times New Roman" panose="02020603050405020304" pitchFamily="18" charset="0"/>
                <a:cs typeface="Times New Roman" panose="02020603050405020304" pitchFamily="18" charset="0"/>
              </a:rPr>
              <a:t>. Кун Т. Структура научных революций. М., Прогресс, </a:t>
            </a:r>
            <a:r>
              <a:rPr lang="ru-RU" sz="2000" dirty="0" smtClean="0">
                <a:solidFill>
                  <a:srgbClr val="002060"/>
                </a:solidFill>
                <a:latin typeface="Times New Roman" panose="02020603050405020304" pitchFamily="18" charset="0"/>
                <a:cs typeface="Times New Roman" panose="02020603050405020304" pitchFamily="18" charset="0"/>
              </a:rPr>
              <a:t>2015</a:t>
            </a:r>
            <a:r>
              <a:rPr lang="ru-RU" sz="2000" dirty="0">
                <a:solidFill>
                  <a:srgbClr val="002060"/>
                </a:solidFill>
                <a:latin typeface="Times New Roman" panose="02020603050405020304" pitchFamily="18" charset="0"/>
                <a:cs typeface="Times New Roman" panose="02020603050405020304" pitchFamily="18" charset="0"/>
              </a:rPr>
              <a:t>. </a:t>
            </a:r>
            <a:endParaRPr lang="ru-RU" sz="2000" dirty="0" smtClean="0">
              <a:solidFill>
                <a:srgbClr val="002060"/>
              </a:solidFill>
              <a:latin typeface="Times New Roman" panose="02020603050405020304" pitchFamily="18" charset="0"/>
              <a:cs typeface="Times New Roman" panose="02020603050405020304" pitchFamily="18" charset="0"/>
            </a:endParaRPr>
          </a:p>
          <a:p>
            <a:pPr algn="ctr"/>
            <a:r>
              <a:rPr lang="ru-RU" sz="2000" dirty="0" smtClean="0">
                <a:solidFill>
                  <a:srgbClr val="002060"/>
                </a:solidFill>
                <a:latin typeface="Times New Roman" panose="02020603050405020304" pitchFamily="18" charset="0"/>
                <a:cs typeface="Times New Roman" panose="02020603050405020304" pitchFamily="18" charset="0"/>
              </a:rPr>
              <a:t>3</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Рузавин</a:t>
            </a:r>
            <a:r>
              <a:rPr lang="ru-RU" sz="2000" dirty="0">
                <a:solidFill>
                  <a:srgbClr val="002060"/>
                </a:solidFill>
                <a:latin typeface="Times New Roman" panose="02020603050405020304" pitchFamily="18" charset="0"/>
                <a:cs typeface="Times New Roman" panose="02020603050405020304" pitchFamily="18" charset="0"/>
              </a:rPr>
              <a:t> Г.И. Диалектика математического познания и революции в его развитии // В </a:t>
            </a:r>
            <a:r>
              <a:rPr lang="ru-RU" sz="2000" dirty="0" err="1">
                <a:solidFill>
                  <a:srgbClr val="002060"/>
                </a:solidFill>
                <a:latin typeface="Times New Roman" panose="02020603050405020304" pitchFamily="18" charset="0"/>
                <a:cs typeface="Times New Roman" panose="02020603050405020304" pitchFamily="18" charset="0"/>
              </a:rPr>
              <a:t>кн</a:t>
            </a:r>
            <a:r>
              <a:rPr lang="ru-RU" sz="2000" dirty="0">
                <a:solidFill>
                  <a:srgbClr val="002060"/>
                </a:solidFill>
                <a:latin typeface="Times New Roman" panose="02020603050405020304" pitchFamily="18" charset="0"/>
                <a:cs typeface="Times New Roman" panose="02020603050405020304" pitchFamily="18" charset="0"/>
              </a:rPr>
              <a:t>: Методологический анализ математических теорий, М., </a:t>
            </a:r>
            <a:r>
              <a:rPr lang="ru-RU" sz="2000" dirty="0" smtClean="0">
                <a:solidFill>
                  <a:srgbClr val="002060"/>
                </a:solidFill>
                <a:latin typeface="Times New Roman" panose="02020603050405020304" pitchFamily="18" charset="0"/>
                <a:cs typeface="Times New Roman" panose="02020603050405020304" pitchFamily="18" charset="0"/>
              </a:rPr>
              <a:t>2012. </a:t>
            </a:r>
          </a:p>
          <a:p>
            <a:pPr algn="ctr"/>
            <a:r>
              <a:rPr lang="ru-RU" sz="2000" dirty="0" smtClean="0">
                <a:solidFill>
                  <a:srgbClr val="002060"/>
                </a:solidFill>
                <a:latin typeface="Times New Roman" panose="02020603050405020304" pitchFamily="18" charset="0"/>
                <a:cs typeface="Times New Roman" panose="02020603050405020304" pitchFamily="18" charset="0"/>
              </a:rPr>
              <a:t>4</a:t>
            </a:r>
            <a:r>
              <a:rPr lang="ru-RU" sz="2000" dirty="0">
                <a:solidFill>
                  <a:srgbClr val="002060"/>
                </a:solidFill>
                <a:latin typeface="Times New Roman" panose="02020603050405020304" pitchFamily="18" charset="0"/>
                <a:cs typeface="Times New Roman" panose="02020603050405020304" pitchFamily="18" charset="0"/>
              </a:rPr>
              <a:t>. </a:t>
            </a:r>
            <a:r>
              <a:rPr lang="ru-RU" sz="2000" dirty="0" err="1">
                <a:solidFill>
                  <a:srgbClr val="002060"/>
                </a:solidFill>
                <a:latin typeface="Times New Roman" panose="02020603050405020304" pitchFamily="18" charset="0"/>
                <a:cs typeface="Times New Roman" panose="02020603050405020304" pitchFamily="18" charset="0"/>
              </a:rPr>
              <a:t>Рузавин</a:t>
            </a:r>
            <a:r>
              <a:rPr lang="ru-RU" sz="2000" dirty="0">
                <a:solidFill>
                  <a:srgbClr val="002060"/>
                </a:solidFill>
                <a:latin typeface="Times New Roman" panose="02020603050405020304" pitchFamily="18" charset="0"/>
                <a:cs typeface="Times New Roman" panose="02020603050405020304" pitchFamily="18" charset="0"/>
              </a:rPr>
              <a:t> Г. И. Об особенностях научных революций в математике // В кн.: Методологический анализ закономерностей развития математики, М., </a:t>
            </a:r>
            <a:r>
              <a:rPr lang="ru-RU" sz="2000" dirty="0" smtClean="0">
                <a:solidFill>
                  <a:srgbClr val="002060"/>
                </a:solidFill>
                <a:latin typeface="Times New Roman" panose="02020603050405020304" pitchFamily="18" charset="0"/>
                <a:cs typeface="Times New Roman" panose="02020603050405020304" pitchFamily="18" charset="0"/>
              </a:rPr>
              <a:t>2014. </a:t>
            </a:r>
          </a:p>
          <a:p>
            <a:pPr algn="ctr"/>
            <a:r>
              <a:rPr lang="ru-RU" sz="2000" dirty="0" smtClean="0">
                <a:solidFill>
                  <a:srgbClr val="002060"/>
                </a:solidFill>
                <a:latin typeface="Times New Roman" panose="02020603050405020304" pitchFamily="18" charset="0"/>
                <a:cs typeface="Times New Roman" panose="02020603050405020304" pitchFamily="18" charset="0"/>
              </a:rPr>
              <a:t>5</a:t>
            </a:r>
            <a:r>
              <a:rPr lang="ru-RU" sz="2000" dirty="0">
                <a:solidFill>
                  <a:srgbClr val="002060"/>
                </a:solidFill>
                <a:latin typeface="Times New Roman" panose="02020603050405020304" pitchFamily="18" charset="0"/>
                <a:cs typeface="Times New Roman" panose="02020603050405020304" pitchFamily="18" charset="0"/>
              </a:rPr>
              <a:t>. Томпсон М. Философия науки / Томпсон М. – Пер с англ. А. </a:t>
            </a:r>
            <a:r>
              <a:rPr lang="ru-RU" sz="2000" dirty="0" err="1">
                <a:solidFill>
                  <a:srgbClr val="002060"/>
                </a:solidFill>
                <a:latin typeface="Times New Roman" panose="02020603050405020304" pitchFamily="18" charset="0"/>
                <a:cs typeface="Times New Roman" panose="02020603050405020304" pitchFamily="18" charset="0"/>
              </a:rPr>
              <a:t>Гарькавого</a:t>
            </a:r>
            <a:r>
              <a:rPr lang="ru-RU" sz="2000" dirty="0">
                <a:solidFill>
                  <a:srgbClr val="002060"/>
                </a:solidFill>
                <a:latin typeface="Times New Roman" panose="02020603050405020304" pitchFamily="18" charset="0"/>
                <a:cs typeface="Times New Roman" panose="02020603050405020304" pitchFamily="18" charset="0"/>
              </a:rPr>
              <a:t>. – М.: «ФАИР-ПРЕСС», </a:t>
            </a:r>
            <a:r>
              <a:rPr lang="ru-RU" sz="2000" dirty="0" smtClean="0">
                <a:solidFill>
                  <a:srgbClr val="002060"/>
                </a:solidFill>
                <a:latin typeface="Times New Roman" panose="02020603050405020304" pitchFamily="18" charset="0"/>
                <a:cs typeface="Times New Roman" panose="02020603050405020304" pitchFamily="18" charset="0"/>
              </a:rPr>
              <a:t>2013</a:t>
            </a:r>
            <a:r>
              <a:rPr lang="ru-RU" sz="2000" dirty="0">
                <a:solidFill>
                  <a:srgbClr val="002060"/>
                </a:solidFill>
                <a:latin typeface="Times New Roman" panose="02020603050405020304" pitchFamily="18" charset="0"/>
                <a:cs typeface="Times New Roman" panose="02020603050405020304" pitchFamily="18" charset="0"/>
              </a:rPr>
              <a:t>. – 304 с</a:t>
            </a:r>
            <a:r>
              <a:rPr lang="ru-RU" sz="2000" dirty="0" smtClean="0">
                <a:solidFill>
                  <a:srgbClr val="002060"/>
                </a:solidFill>
                <a:latin typeface="Times New Roman" panose="02020603050405020304" pitchFamily="18" charset="0"/>
                <a:cs typeface="Times New Roman" panose="02020603050405020304" pitchFamily="18" charset="0"/>
              </a:rPr>
              <a:t>.</a:t>
            </a:r>
          </a:p>
          <a:p>
            <a:pPr algn="ct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6. Философия и методология науки / под ред. проф. Зеленкова А.И. / Зеленков А.И. – Минск.: «АСАР», </a:t>
            </a:r>
            <a:r>
              <a:rPr lang="ru-RU" sz="2000" dirty="0" smtClean="0">
                <a:solidFill>
                  <a:srgbClr val="002060"/>
                </a:solidFill>
                <a:latin typeface="Times New Roman" panose="02020603050405020304" pitchFamily="18" charset="0"/>
                <a:cs typeface="Times New Roman" panose="02020603050405020304" pitchFamily="18" charset="0"/>
              </a:rPr>
              <a:t>2014. </a:t>
            </a:r>
            <a:r>
              <a:rPr lang="ru-RU" sz="2000" dirty="0">
                <a:solidFill>
                  <a:srgbClr val="002060"/>
                </a:solidFill>
                <a:latin typeface="Times New Roman" panose="02020603050405020304" pitchFamily="18" charset="0"/>
                <a:cs typeface="Times New Roman" panose="02020603050405020304" pitchFamily="18" charset="0"/>
              </a:rPr>
              <a:t>– 384 </a:t>
            </a:r>
          </a:p>
        </p:txBody>
      </p:sp>
    </p:spTree>
    <p:extLst>
      <p:ext uri="{BB962C8B-B14F-4D97-AF65-F5344CB8AC3E}">
        <p14:creationId xmlns:p14="http://schemas.microsoft.com/office/powerpoint/2010/main" val="1962113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4816" y="1292352"/>
            <a:ext cx="7656576" cy="3998976"/>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002060"/>
                </a:solidFill>
                <a:latin typeface="Times New Roman" panose="02020603050405020304" pitchFamily="18" charset="0"/>
                <a:cs typeface="Times New Roman" panose="02020603050405020304" pitchFamily="18" charset="0"/>
              </a:rPr>
              <a:t>– Нормальная наука – каждое новое открытие поддаётся объяснению с позиций господствующей теории.</a:t>
            </a:r>
          </a:p>
          <a:p>
            <a:pPr algn="ctr"/>
            <a:endParaRPr lang="ru-RU" sz="2000" dirty="0">
              <a:solidFill>
                <a:srgbClr val="002060"/>
              </a:solidFill>
              <a:latin typeface="Times New Roman" panose="02020603050405020304" pitchFamily="18" charset="0"/>
              <a:cs typeface="Times New Roman" panose="02020603050405020304" pitchFamily="18" charset="0"/>
            </a:endParaRPr>
          </a:p>
          <a:p>
            <a:pPr algn="ctr"/>
            <a:r>
              <a:rPr lang="ru-RU" sz="2000" dirty="0">
                <a:solidFill>
                  <a:srgbClr val="002060"/>
                </a:solidFill>
                <a:latin typeface="Times New Roman" panose="02020603050405020304" pitchFamily="18" charset="0"/>
                <a:cs typeface="Times New Roman" panose="02020603050405020304" pitchFamily="18" charset="0"/>
              </a:rPr>
              <a:t>– Экстраординарная наука. Кризис в науке. Появление аномалий – необъяснимых фактов. Увеличение количества аномалий приводит к появлению альтернативных теорий. В науке сосуществует множество противоборствующих научных школ.</a:t>
            </a:r>
          </a:p>
          <a:p>
            <a:pPr algn="ctr"/>
            <a:endParaRPr lang="ru-RU" sz="2000" dirty="0">
              <a:solidFill>
                <a:srgbClr val="002060"/>
              </a:solidFill>
              <a:latin typeface="Times New Roman" panose="02020603050405020304" pitchFamily="18" charset="0"/>
              <a:cs typeface="Times New Roman" panose="02020603050405020304" pitchFamily="18" charset="0"/>
            </a:endParaRPr>
          </a:p>
          <a:p>
            <a:pPr algn="ctr"/>
            <a:r>
              <a:rPr lang="ru-RU" sz="2000" dirty="0">
                <a:solidFill>
                  <a:srgbClr val="002060"/>
                </a:solidFill>
                <a:latin typeface="Times New Roman" panose="02020603050405020304" pitchFamily="18" charset="0"/>
                <a:cs typeface="Times New Roman" panose="02020603050405020304" pitchFamily="18" charset="0"/>
              </a:rPr>
              <a:t>– Научная революция – формирование новой парадигмы</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7967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1936" y="804672"/>
            <a:ext cx="7156704" cy="5169408"/>
          </a:xfrm>
          <a:prstGeom prst="rect">
            <a:avLst/>
          </a:prstGeom>
        </p:spPr>
      </p:pic>
    </p:spTree>
    <p:extLst>
      <p:ext uri="{BB962C8B-B14F-4D97-AF65-F5344CB8AC3E}">
        <p14:creationId xmlns:p14="http://schemas.microsoft.com/office/powerpoint/2010/main" val="413985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5360" y="438912"/>
            <a:ext cx="7363968" cy="2548128"/>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002060"/>
                </a:solidFill>
                <a:latin typeface="Times New Roman" panose="02020603050405020304" pitchFamily="18" charset="0"/>
                <a:cs typeface="Times New Roman" panose="02020603050405020304" pitchFamily="18" charset="0"/>
              </a:rPr>
              <a:t>По определению Куна, научная революция </a:t>
            </a: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эпистемологическая смена парадигмы. Научная революция происходит тогда, когда учёные обнаруживают аномалии, которые невозможно объяснить при помощи универсально принятой парадигмы, в рамках которой до этого момента происходил научный прогресс.</a:t>
            </a:r>
          </a:p>
        </p:txBody>
      </p:sp>
      <p:sp>
        <p:nvSpPr>
          <p:cNvPr id="3" name="Прямоугольник 2"/>
          <p:cNvSpPr/>
          <p:nvPr/>
        </p:nvSpPr>
        <p:spPr>
          <a:xfrm>
            <a:off x="975360" y="3596640"/>
            <a:ext cx="7376160" cy="2389632"/>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002060"/>
                </a:solidFill>
                <a:latin typeface="Times New Roman" panose="02020603050405020304" pitchFamily="18" charset="0"/>
                <a:cs typeface="Times New Roman" panose="02020603050405020304" pitchFamily="18" charset="0"/>
              </a:rPr>
              <a:t>Парадигмы – признанные всеми научные достижения, которые в течение определенного времени дают модель постановки проблем и их решений научному сообществу. Парадигму следует рассматривать не просто в качестве текущей теории, но в качестве целого мировоззрения, в котором она существует вместе со всеми выводами, совершаемыми благодаря ей.</a:t>
            </a:r>
          </a:p>
        </p:txBody>
      </p:sp>
    </p:spTree>
    <p:extLst>
      <p:ext uri="{BB962C8B-B14F-4D97-AF65-F5344CB8AC3E}">
        <p14:creationId xmlns:p14="http://schemas.microsoft.com/office/powerpoint/2010/main" val="346371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024128" y="999744"/>
            <a:ext cx="7473696" cy="4511040"/>
          </a:xfrm>
          <a:prstGeom prst="rect">
            <a:avLst/>
          </a:prstGeom>
        </p:spPr>
      </p:pic>
    </p:spTree>
    <p:extLst>
      <p:ext uri="{BB962C8B-B14F-4D97-AF65-F5344CB8AC3E}">
        <p14:creationId xmlns:p14="http://schemas.microsoft.com/office/powerpoint/2010/main" val="129021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950976" y="426720"/>
            <a:ext cx="7936991" cy="5852160"/>
          </a:xfrm>
          <a:prstGeom prst="rect">
            <a:avLst/>
          </a:prstGeom>
        </p:spPr>
      </p:pic>
    </p:spTree>
    <p:extLst>
      <p:ext uri="{BB962C8B-B14F-4D97-AF65-F5344CB8AC3E}">
        <p14:creationId xmlns:p14="http://schemas.microsoft.com/office/powerpoint/2010/main" val="217401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7280" y="1280160"/>
            <a:ext cx="7400544" cy="384048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smtClean="0">
                <a:solidFill>
                  <a:srgbClr val="002060"/>
                </a:solidFill>
                <a:latin typeface="Times New Roman" panose="02020603050405020304" pitchFamily="18" charset="0"/>
                <a:cs typeface="Times New Roman" panose="02020603050405020304" pitchFamily="18" charset="0"/>
              </a:rPr>
              <a:t>Теория </a:t>
            </a:r>
            <a:r>
              <a:rPr lang="ru-RU" sz="2000" dirty="0">
                <a:solidFill>
                  <a:srgbClr val="002060"/>
                </a:solidFill>
                <a:latin typeface="Times New Roman" panose="02020603050405020304" pitchFamily="18" charset="0"/>
                <a:cs typeface="Times New Roman" panose="02020603050405020304" pitchFamily="18" charset="0"/>
              </a:rPr>
              <a:t>Эйнштейна была признана более общей. И вновь, как и в других случаях, оценка данных и важности новой информации прошла через призму человеческого восприятия: некоторые учёные восхищались простотой уравнений Эйнштейна, тогда как другие считали, что они более сложны, чем теория Максвелла. Аналогично, некоторые учёные находили изображения Эддингтона света, огибающего Солнце, убедительными, тогда как другие сомневались в их точности и интерпретации.</a:t>
            </a:r>
          </a:p>
        </p:txBody>
      </p:sp>
    </p:spTree>
    <p:extLst>
      <p:ext uri="{BB962C8B-B14F-4D97-AF65-F5344CB8AC3E}">
        <p14:creationId xmlns:p14="http://schemas.microsoft.com/office/powerpoint/2010/main" val="1988741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63040" y="975360"/>
            <a:ext cx="6559296" cy="451104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dirty="0">
                <a:solidFill>
                  <a:srgbClr val="002060"/>
                </a:solidFill>
                <a:latin typeface="Times New Roman" panose="02020603050405020304" pitchFamily="18" charset="0"/>
                <a:cs typeface="Times New Roman" panose="02020603050405020304" pitchFamily="18" charset="0"/>
              </a:rPr>
              <a:t>Примеры смен парадигм в науке: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ctr">
              <a:buFontTx/>
              <a:buChar char="-"/>
            </a:pPr>
            <a:r>
              <a:rPr lang="ru-RU" sz="2000" dirty="0" smtClean="0">
                <a:solidFill>
                  <a:srgbClr val="002060"/>
                </a:solidFill>
                <a:latin typeface="Times New Roman" panose="02020603050405020304" pitchFamily="18" charset="0"/>
                <a:cs typeface="Times New Roman" panose="02020603050405020304" pitchFamily="18" charset="0"/>
              </a:rPr>
              <a:t>Смена </a:t>
            </a:r>
            <a:r>
              <a:rPr lang="ru-RU" sz="2000" dirty="0" err="1">
                <a:solidFill>
                  <a:srgbClr val="002060"/>
                </a:solidFill>
                <a:latin typeface="Times New Roman" panose="02020603050405020304" pitchFamily="18" charset="0"/>
                <a:cs typeface="Times New Roman" panose="02020603050405020304" pitchFamily="18" charset="0"/>
              </a:rPr>
              <a:t>птолемеевской</a:t>
            </a:r>
            <a:r>
              <a:rPr lang="ru-RU" sz="2000" dirty="0">
                <a:solidFill>
                  <a:srgbClr val="002060"/>
                </a:solidFill>
                <a:latin typeface="Times New Roman" panose="02020603050405020304" pitchFamily="18" charset="0"/>
                <a:cs typeface="Times New Roman" panose="02020603050405020304" pitchFamily="18" charset="0"/>
              </a:rPr>
              <a:t> космологии </a:t>
            </a:r>
            <a:r>
              <a:rPr lang="ru-RU" sz="2000" dirty="0" err="1">
                <a:solidFill>
                  <a:srgbClr val="002060"/>
                </a:solidFill>
                <a:latin typeface="Times New Roman" panose="02020603050405020304" pitchFamily="18" charset="0"/>
                <a:cs typeface="Times New Roman" panose="02020603050405020304" pitchFamily="18" charset="0"/>
              </a:rPr>
              <a:t>коперниковской</a:t>
            </a:r>
            <a:r>
              <a:rPr lang="ru-RU" sz="2000" dirty="0" smtClean="0">
                <a:solidFill>
                  <a:srgbClr val="002060"/>
                </a:solidFill>
                <a:latin typeface="Times New Roman" panose="02020603050405020304" pitchFamily="18" charset="0"/>
                <a:cs typeface="Times New Roman" panose="02020603050405020304" pitchFamily="18" charset="0"/>
              </a:rPr>
              <a:t>.</a:t>
            </a:r>
          </a:p>
          <a:p>
            <a:pPr marL="342900" indent="-342900" algn="ctr">
              <a:buFontTx/>
              <a:buChar char="-"/>
            </a:pPr>
            <a:r>
              <a:rPr lang="ru-RU" sz="2000" dirty="0" smtClean="0">
                <a:solidFill>
                  <a:srgbClr val="002060"/>
                </a:solidFill>
                <a:latin typeface="Times New Roman" panose="02020603050405020304" pitchFamily="18" charset="0"/>
                <a:cs typeface="Times New Roman" panose="02020603050405020304" pitchFamily="18" charset="0"/>
              </a:rPr>
              <a:t> </a:t>
            </a:r>
            <a:r>
              <a:rPr lang="ru-RU" sz="2000" dirty="0">
                <a:solidFill>
                  <a:srgbClr val="002060"/>
                </a:solidFill>
                <a:latin typeface="Times New Roman" panose="02020603050405020304" pitchFamily="18" charset="0"/>
                <a:cs typeface="Times New Roman" panose="02020603050405020304" pitchFamily="18" charset="0"/>
              </a:rPr>
              <a:t>Объединение классической физики Ньютоном в связанное механистическое мировоззрение.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ctr">
              <a:buFontTx/>
              <a:buChar char="-"/>
            </a:pPr>
            <a:r>
              <a:rPr lang="ru-RU" sz="2000" dirty="0" smtClean="0">
                <a:solidFill>
                  <a:srgbClr val="002060"/>
                </a:solidFill>
                <a:latin typeface="Times New Roman" panose="02020603050405020304" pitchFamily="18" charset="0"/>
                <a:cs typeface="Times New Roman" panose="02020603050405020304" pitchFamily="18" charset="0"/>
              </a:rPr>
              <a:t>Замена </a:t>
            </a:r>
            <a:r>
              <a:rPr lang="ru-RU" sz="2000" dirty="0" err="1">
                <a:solidFill>
                  <a:srgbClr val="002060"/>
                </a:solidFill>
                <a:latin typeface="Times New Roman" panose="02020603050405020304" pitchFamily="18" charset="0"/>
                <a:cs typeface="Times New Roman" panose="02020603050405020304" pitchFamily="18" charset="0"/>
              </a:rPr>
              <a:t>максвелловского</a:t>
            </a:r>
            <a:r>
              <a:rPr lang="ru-RU" sz="2000" dirty="0">
                <a:solidFill>
                  <a:srgbClr val="002060"/>
                </a:solidFill>
                <a:latin typeface="Times New Roman" panose="02020603050405020304" pitchFamily="18" charset="0"/>
                <a:cs typeface="Times New Roman" panose="02020603050405020304" pitchFamily="18" charset="0"/>
              </a:rPr>
              <a:t> электромагнетического мировоззрения эйнштейновским релятивистским мировоззрением.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ctr">
              <a:buFontTx/>
              <a:buChar char="-"/>
            </a:pPr>
            <a:r>
              <a:rPr lang="ru-RU" sz="2000" dirty="0" smtClean="0">
                <a:solidFill>
                  <a:srgbClr val="002060"/>
                </a:solidFill>
                <a:latin typeface="Times New Roman" panose="02020603050405020304" pitchFamily="18" charset="0"/>
                <a:cs typeface="Times New Roman" panose="02020603050405020304" pitchFamily="18" charset="0"/>
              </a:rPr>
              <a:t>Развитие </a:t>
            </a:r>
            <a:r>
              <a:rPr lang="ru-RU" sz="2000" dirty="0">
                <a:solidFill>
                  <a:srgbClr val="002060"/>
                </a:solidFill>
                <a:latin typeface="Times New Roman" panose="02020603050405020304" pitchFamily="18" charset="0"/>
                <a:cs typeface="Times New Roman" panose="02020603050405020304" pitchFamily="18" charset="0"/>
              </a:rPr>
              <a:t>квантовой физики, переопределившей классическую механику. </a:t>
            </a:r>
            <a:endParaRPr lang="ru-RU" sz="2000" dirty="0" smtClean="0">
              <a:solidFill>
                <a:srgbClr val="002060"/>
              </a:solidFill>
              <a:latin typeface="Times New Roman" panose="02020603050405020304" pitchFamily="18" charset="0"/>
              <a:cs typeface="Times New Roman" panose="02020603050405020304" pitchFamily="18" charset="0"/>
            </a:endParaRPr>
          </a:p>
          <a:p>
            <a:pPr marL="342900" indent="-342900" algn="ctr">
              <a:buFontTx/>
              <a:buChar char="-"/>
            </a:pPr>
            <a:r>
              <a:rPr lang="ru-RU" sz="2000" dirty="0" smtClean="0">
                <a:solidFill>
                  <a:srgbClr val="002060"/>
                </a:solidFill>
                <a:latin typeface="Times New Roman" panose="02020603050405020304" pitchFamily="18" charset="0"/>
                <a:cs typeface="Times New Roman" panose="02020603050405020304" pitchFamily="18" charset="0"/>
              </a:rPr>
              <a:t>Развитие </a:t>
            </a:r>
            <a:r>
              <a:rPr lang="ru-RU" sz="2000" dirty="0">
                <a:solidFill>
                  <a:srgbClr val="002060"/>
                </a:solidFill>
                <a:latin typeface="Times New Roman" panose="02020603050405020304" pitchFamily="18" charset="0"/>
                <a:cs typeface="Times New Roman" panose="02020603050405020304" pitchFamily="18" charset="0"/>
              </a:rPr>
              <a:t>теории Дарвина об эволюции путём естественного отбора, отбросившей креационизм с позиций главенствующего научного объяснения разнообразия жизни на Земле.</a:t>
            </a:r>
          </a:p>
          <a:p>
            <a:pPr algn="ctr"/>
            <a:endParaRPr lang="ru-RU" dirty="0"/>
          </a:p>
        </p:txBody>
      </p:sp>
    </p:spTree>
    <p:extLst>
      <p:ext uri="{BB962C8B-B14F-4D97-AF65-F5344CB8AC3E}">
        <p14:creationId xmlns:p14="http://schemas.microsoft.com/office/powerpoint/2010/main" val="825091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llyslide.com/thumbs_2/a648fe483c1f9e287835e39b6942bfc7/img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519" y="463296"/>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9766553"/>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435</Words>
  <Application>Microsoft Office PowerPoint</Application>
  <PresentationFormat>Широкоэкранный</PresentationFormat>
  <Paragraphs>22</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Times New Roman</vt:lpstr>
      <vt:lpstr>Trebuchet MS</vt:lpstr>
      <vt:lpstr>Wingdings 3</vt:lpstr>
      <vt:lpstr>Грань</vt:lpstr>
      <vt:lpstr>Циклы развития науки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Циклы развития науки</dc:title>
  <dc:creator>Анна</dc:creator>
  <cp:lastModifiedBy>Анна</cp:lastModifiedBy>
  <cp:revision>3</cp:revision>
  <dcterms:created xsi:type="dcterms:W3CDTF">2019-03-16T16:23:49Z</dcterms:created>
  <dcterms:modified xsi:type="dcterms:W3CDTF">2019-03-16T16:45:54Z</dcterms:modified>
</cp:coreProperties>
</file>